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398" r:id="rId2"/>
    <p:sldId id="499" r:id="rId3"/>
    <p:sldId id="545" r:id="rId4"/>
    <p:sldId id="543" r:id="rId5"/>
    <p:sldId id="857" r:id="rId6"/>
    <p:sldId id="419" r:id="rId7"/>
    <p:sldId id="808" r:id="rId8"/>
    <p:sldId id="422" r:id="rId9"/>
    <p:sldId id="330" r:id="rId10"/>
    <p:sldId id="756" r:id="rId11"/>
    <p:sldId id="304" r:id="rId12"/>
    <p:sldId id="757" r:id="rId13"/>
    <p:sldId id="321" r:id="rId14"/>
    <p:sldId id="758" r:id="rId15"/>
    <p:sldId id="759" r:id="rId16"/>
    <p:sldId id="265" r:id="rId17"/>
    <p:sldId id="762" r:id="rId18"/>
    <p:sldId id="755" r:id="rId19"/>
    <p:sldId id="405" r:id="rId20"/>
    <p:sldId id="449" r:id="rId21"/>
    <p:sldId id="424" r:id="rId22"/>
    <p:sldId id="471" r:id="rId23"/>
    <p:sldId id="461" r:id="rId24"/>
    <p:sldId id="763" r:id="rId25"/>
    <p:sldId id="515" r:id="rId26"/>
    <p:sldId id="443" r:id="rId27"/>
    <p:sldId id="534" r:id="rId28"/>
    <p:sldId id="511" r:id="rId29"/>
    <p:sldId id="554" r:id="rId30"/>
    <p:sldId id="535" r:id="rId31"/>
    <p:sldId id="556" r:id="rId32"/>
    <p:sldId id="557" r:id="rId33"/>
    <p:sldId id="558" r:id="rId34"/>
    <p:sldId id="546" r:id="rId35"/>
    <p:sldId id="547" r:id="rId36"/>
    <p:sldId id="548" r:id="rId37"/>
    <p:sldId id="549" r:id="rId38"/>
    <p:sldId id="794" r:id="rId39"/>
    <p:sldId id="805" r:id="rId40"/>
    <p:sldId id="797" r:id="rId41"/>
    <p:sldId id="798" r:id="rId42"/>
    <p:sldId id="795" r:id="rId43"/>
    <p:sldId id="796" r:id="rId44"/>
    <p:sldId id="536" r:id="rId45"/>
    <p:sldId id="780" r:id="rId46"/>
    <p:sldId id="781" r:id="rId47"/>
    <p:sldId id="806" r:id="rId48"/>
    <p:sldId id="807" r:id="rId49"/>
    <p:sldId id="776" r:id="rId50"/>
    <p:sldId id="542" r:id="rId51"/>
    <p:sldId id="760" r:id="rId52"/>
    <p:sldId id="293" r:id="rId53"/>
    <p:sldId id="550" r:id="rId54"/>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4" autoAdjust="0"/>
    <p:restoredTop sz="86902" autoAdjust="0"/>
  </p:normalViewPr>
  <p:slideViewPr>
    <p:cSldViewPr>
      <p:cViewPr varScale="1">
        <p:scale>
          <a:sx n="83" d="100"/>
          <a:sy n="83" d="100"/>
        </p:scale>
        <p:origin x="378" y="300"/>
      </p:cViewPr>
      <p:guideLst>
        <p:guide orient="horz" pos="2160"/>
        <p:guide orient="horz" pos="3840"/>
        <p:guide pos="3840"/>
        <p:guide pos="384"/>
        <p:guide pos="7296"/>
        <p:guide orient="horz" pos="96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p:cViewPr varScale="1">
        <p:scale>
          <a:sx n="83" d="100"/>
          <a:sy n="83" d="100"/>
        </p:scale>
        <p:origin x="-38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t>November 2018</a:t>
            </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0"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hf hdr="0" ftr="0"/>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BFEAE42-E3FE-4405-B7FC-4425D05B92A0}" type="slidenum">
              <a:rPr lang="en-GB" smtClean="0"/>
              <a:pPr/>
              <a:t>1</a:t>
            </a:fld>
            <a:endParaRPr lang="en-GB"/>
          </a:p>
        </p:txBody>
      </p:sp>
    </p:spTree>
    <p:extLst>
      <p:ext uri="{BB962C8B-B14F-4D97-AF65-F5344CB8AC3E}">
        <p14:creationId xmlns:p14="http://schemas.microsoft.com/office/powerpoint/2010/main" val="3817551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November 2018</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sz="1100" kern="1200" dirty="0">
              <a:solidFill>
                <a:schemeClr val="tx1"/>
              </a:solidFill>
              <a:effectLst/>
              <a:latin typeface="+mn-lt"/>
              <a:ea typeface="+mn-ea"/>
              <a:cs typeface="+mn-cs"/>
            </a:endParaRP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12</a:t>
            </a:fld>
            <a:endParaRPr lang="en-GB"/>
          </a:p>
        </p:txBody>
      </p:sp>
    </p:spTree>
    <p:extLst>
      <p:ext uri="{BB962C8B-B14F-4D97-AF65-F5344CB8AC3E}">
        <p14:creationId xmlns:p14="http://schemas.microsoft.com/office/powerpoint/2010/main" val="241479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13</a:t>
            </a:fld>
            <a:endParaRPr lang="en-GB"/>
          </a:p>
        </p:txBody>
      </p:sp>
    </p:spTree>
    <p:extLst>
      <p:ext uri="{BB962C8B-B14F-4D97-AF65-F5344CB8AC3E}">
        <p14:creationId xmlns:p14="http://schemas.microsoft.com/office/powerpoint/2010/main" val="299074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November 2018</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sz="1100" kern="1200" dirty="0">
              <a:solidFill>
                <a:schemeClr val="tx1"/>
              </a:solidFill>
              <a:effectLst/>
              <a:latin typeface="+mn-lt"/>
              <a:ea typeface="+mn-ea"/>
              <a:cs typeface="+mn-cs"/>
            </a:endParaRP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14</a:t>
            </a:fld>
            <a:endParaRPr lang="en-GB"/>
          </a:p>
        </p:txBody>
      </p:sp>
    </p:spTree>
    <p:extLst>
      <p:ext uri="{BB962C8B-B14F-4D97-AF65-F5344CB8AC3E}">
        <p14:creationId xmlns:p14="http://schemas.microsoft.com/office/powerpoint/2010/main" val="7002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November 2018</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sz="1100" kern="1200" dirty="0">
              <a:solidFill>
                <a:schemeClr val="tx1"/>
              </a:solidFill>
              <a:effectLst/>
              <a:latin typeface="+mn-lt"/>
              <a:ea typeface="+mn-ea"/>
              <a:cs typeface="+mn-cs"/>
            </a:endParaRP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15</a:t>
            </a:fld>
            <a:endParaRPr lang="en-GB"/>
          </a:p>
        </p:txBody>
      </p:sp>
    </p:spTree>
    <p:extLst>
      <p:ext uri="{BB962C8B-B14F-4D97-AF65-F5344CB8AC3E}">
        <p14:creationId xmlns:p14="http://schemas.microsoft.com/office/powerpoint/2010/main" val="803924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802.11-13/1313r3</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November 2013</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BE6D31-A1C2-4151-94C4-D4AB0B9BF21A}" type="slidenum">
              <a:rPr lang="en-GB" altLang="en-US" smtClean="0"/>
              <a:pPr>
                <a:spcBef>
                  <a:spcPct val="0"/>
                </a:spcBef>
              </a:pPr>
              <a:t>16</a:t>
            </a:fld>
            <a:endParaRPr lang="en-GB" altLang="en-US"/>
          </a:p>
        </p:txBody>
      </p:sp>
      <p:sp>
        <p:nvSpPr>
          <p:cNvPr id="26630" name="Rectangle 2"/>
          <p:cNvSpPr>
            <a:spLocks noGrp="1" noChangeArrowheads="1"/>
          </p:cNvSpPr>
          <p:nvPr>
            <p:ph type="body" idx="1"/>
          </p:nvPr>
        </p:nvSpPr>
        <p:spPr>
          <a:xfrm>
            <a:off x="914935" y="4343985"/>
            <a:ext cx="5028132" cy="41130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035" rIns="91678" bIns="45035"/>
          <a:lstStyle/>
          <a:p>
            <a:endParaRPr lang="en-US" altLang="en-US"/>
          </a:p>
        </p:txBody>
      </p:sp>
      <p:sp>
        <p:nvSpPr>
          <p:cNvPr id="26631" name="Rectangle 3"/>
          <p:cNvSpPr>
            <a:spLocks noGrp="1" noRot="1" noChangeAspect="1" noChangeArrowheads="1" noTextEdit="1"/>
          </p:cNvSpPr>
          <p:nvPr>
            <p:ph type="sldImg"/>
          </p:nvPr>
        </p:nvSpPr>
        <p:spPr>
          <a:xfrm>
            <a:off x="385763" y="687388"/>
            <a:ext cx="6088062" cy="3425825"/>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August 2020</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r>
              <a:rPr lang="en-US" sz="1100" kern="1200" dirty="0">
                <a:solidFill>
                  <a:schemeClr val="tx1"/>
                </a:solidFill>
                <a:effectLst/>
                <a:latin typeface="+mn-lt"/>
                <a:ea typeface="+mn-ea"/>
                <a:cs typeface="+mn-cs"/>
              </a:rPr>
              <a:t>Reference: https://www.extremenetworks.com/resources/slideshare/wi-fi-engagements-from-super-bowl-liii/ </a:t>
            </a:r>
          </a:p>
          <a:p>
            <a:r>
              <a:rPr lang="en-US" sz="1100" kern="1200" dirty="0">
                <a:solidFill>
                  <a:schemeClr val="tx1"/>
                </a:solidFill>
                <a:effectLst/>
                <a:latin typeface="+mn-lt"/>
                <a:ea typeface="+mn-ea"/>
                <a:cs typeface="+mn-cs"/>
              </a:rPr>
              <a:t>AX is the next major MAC PHY that will come to the market. Already some products R&amp;D announced. More be shipped and certified in 2019 </a:t>
            </a:r>
          </a:p>
          <a:p>
            <a:r>
              <a:rPr lang="en-US" sz="1100" kern="1200" dirty="0">
                <a:solidFill>
                  <a:schemeClr val="tx1"/>
                </a:solidFill>
                <a:effectLst/>
                <a:latin typeface="+mn-lt"/>
                <a:ea typeface="+mn-ea"/>
                <a:cs typeface="+mn-cs"/>
              </a:rPr>
              <a:t>Primary goal of 802.11 AX is to improve the performance of wireless LANs in dense scenarios. Targeting at least 4x improvements in the throughput per client device over 802.11n and ac. </a:t>
            </a:r>
          </a:p>
          <a:p>
            <a:r>
              <a:rPr lang="en-US" sz="1100" kern="1200" dirty="0">
                <a:solidFill>
                  <a:schemeClr val="tx1"/>
                </a:solidFill>
                <a:effectLst/>
                <a:latin typeface="+mn-lt"/>
                <a:ea typeface="+mn-ea"/>
                <a:cs typeface="+mn-cs"/>
              </a:rPr>
              <a:t>Technologies used are MU-MIMO and OFDMA</a:t>
            </a: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17</a:t>
            </a:fld>
            <a:endParaRPr lang="en-GB"/>
          </a:p>
        </p:txBody>
      </p:sp>
    </p:spTree>
    <p:extLst>
      <p:ext uri="{BB962C8B-B14F-4D97-AF65-F5344CB8AC3E}">
        <p14:creationId xmlns:p14="http://schemas.microsoft.com/office/powerpoint/2010/main" val="249291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EAE42-E3FE-4405-B7FC-4425D05B92A0}" type="slidenum">
              <a:rPr lang="en-GB" smtClean="0"/>
              <a:pPr/>
              <a:t>18</a:t>
            </a:fld>
            <a:endParaRPr lang="en-GB"/>
          </a:p>
        </p:txBody>
      </p:sp>
    </p:spTree>
    <p:extLst>
      <p:ext uri="{BB962C8B-B14F-4D97-AF65-F5344CB8AC3E}">
        <p14:creationId xmlns:p14="http://schemas.microsoft.com/office/powerpoint/2010/main" val="2089503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a:solidFill>
                  <a:schemeClr val="tx1"/>
                </a:solidFill>
                <a:effectLst/>
                <a:latin typeface="+mn-lt"/>
                <a:ea typeface="+mn-ea"/>
                <a:cs typeface="+mn-cs"/>
              </a:rPr>
              <a:t>OFDMA is a radio modulation technique that provides the ability to customize at very low level the channel use to match client and traffic demands. </a:t>
            </a:r>
          </a:p>
          <a:p>
            <a:pPr lvl="0"/>
            <a:r>
              <a:rPr lang="en-US" sz="1100" kern="1200" dirty="0">
                <a:solidFill>
                  <a:schemeClr val="tx1"/>
                </a:solidFill>
                <a:effectLst/>
                <a:latin typeface="+mn-lt"/>
                <a:ea typeface="+mn-ea"/>
                <a:cs typeface="+mn-cs"/>
              </a:rPr>
              <a:t>You can see the pictorial difference between OFDM and OFDMA. </a:t>
            </a:r>
          </a:p>
          <a:p>
            <a:pPr lvl="0"/>
            <a:r>
              <a:rPr lang="en-US" sz="1100" kern="1200" dirty="0">
                <a:solidFill>
                  <a:schemeClr val="tx1"/>
                </a:solidFill>
                <a:effectLst/>
                <a:latin typeface="+mn-lt"/>
                <a:ea typeface="+mn-ea"/>
                <a:cs typeface="+mn-cs"/>
              </a:rPr>
              <a:t>- In OFDMA, it is possible to provide service to multiple users during the same time and frequency, especially when there are high % of traffic consists of short data frames. This provides extreme improvement in the efficiency. </a:t>
            </a:r>
          </a:p>
          <a:p>
            <a:pPr lvl="0"/>
            <a:r>
              <a:rPr lang="en-US" sz="1100" kern="1200" dirty="0">
                <a:solidFill>
                  <a:schemeClr val="tx1"/>
                </a:solidFill>
                <a:effectLst/>
                <a:latin typeface="+mn-lt"/>
                <a:ea typeface="+mn-ea"/>
                <a:cs typeface="+mn-cs"/>
              </a:rPr>
              <a:t>OFDMA allocates subsets of frequency to specific users. OFDMA enables greater flexibility to send data to multiple users at the same time.</a:t>
            </a:r>
          </a:p>
          <a:p>
            <a:pPr lvl="0"/>
            <a:r>
              <a:rPr lang="en-US" sz="1100" kern="1200" dirty="0">
                <a:solidFill>
                  <a:schemeClr val="tx1"/>
                </a:solidFill>
                <a:effectLst/>
                <a:latin typeface="+mn-lt"/>
                <a:ea typeface="+mn-ea"/>
                <a:cs typeface="+mn-cs"/>
              </a:rPr>
              <a:t>This technique can reduce delay and latency for traffic.</a:t>
            </a:r>
          </a:p>
          <a:p>
            <a:pPr lvl="0"/>
            <a:endParaRPr lang="en-US" sz="1100" kern="1200" dirty="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5BFEAE42-E3FE-4405-B7FC-4425D05B92A0}" type="slidenum">
              <a:rPr lang="en-GB" smtClean="0"/>
              <a:pPr/>
              <a:t>19</a:t>
            </a:fld>
            <a:endParaRPr lang="en-GB"/>
          </a:p>
        </p:txBody>
      </p:sp>
    </p:spTree>
    <p:extLst>
      <p:ext uri="{BB962C8B-B14F-4D97-AF65-F5344CB8AC3E}">
        <p14:creationId xmlns:p14="http://schemas.microsoft.com/office/powerpoint/2010/main" val="1671365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20</a:t>
            </a:fld>
            <a:endParaRPr lang="en-US"/>
          </a:p>
        </p:txBody>
      </p:sp>
    </p:spTree>
    <p:extLst>
      <p:ext uri="{BB962C8B-B14F-4D97-AF65-F5344CB8AC3E}">
        <p14:creationId xmlns:p14="http://schemas.microsoft.com/office/powerpoint/2010/main" val="1325850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698500"/>
            <a:ext cx="6132513" cy="3449638"/>
          </a:xfrm>
        </p:spPr>
      </p:sp>
      <p:sp>
        <p:nvSpPr>
          <p:cNvPr id="3" name="Notes Placeholder 2"/>
          <p:cNvSpPr>
            <a:spLocks noGrp="1"/>
          </p:cNvSpPr>
          <p:nvPr>
            <p:ph type="body" idx="1"/>
          </p:nvPr>
        </p:nvSpPr>
        <p:spPr/>
        <p:txBody>
          <a:bodyPr/>
          <a:lstStyle/>
          <a:p>
            <a:pPr lvl="0"/>
            <a:r>
              <a:rPr lang="en-US" sz="1100" kern="1200" dirty="0">
                <a:solidFill>
                  <a:schemeClr val="tx1"/>
                </a:solidFill>
                <a:effectLst/>
                <a:latin typeface="+mn-lt"/>
                <a:ea typeface="+mn-ea"/>
                <a:cs typeface="+mn-cs"/>
              </a:rPr>
              <a:t>This slide shows the techniques that are used in 802.11 ax to obtain the improvements in link efficiency. They can applied in 3 domains: Frequency domain,  Time domain, and Modulation. </a:t>
            </a:r>
          </a:p>
        </p:txBody>
      </p:sp>
      <p:sp>
        <p:nvSpPr>
          <p:cNvPr id="5" name="Date Placeholder 4"/>
          <p:cNvSpPr>
            <a:spLocks noGrp="1"/>
          </p:cNvSpPr>
          <p:nvPr>
            <p:ph type="dt" idx="11"/>
          </p:nvPr>
        </p:nvSpPr>
        <p:spPr>
          <a:xfrm>
            <a:off x="3972560" y="1"/>
            <a:ext cx="3037840" cy="462120"/>
          </a:xfrm>
          <a:prstGeom prst="rect">
            <a:avLst/>
          </a:prstGeom>
        </p:spPr>
        <p:txBody>
          <a:bodyPr/>
          <a:lstStyle/>
          <a:p>
            <a:r>
              <a:rPr lang="en-US"/>
              <a:t>August 2020</a:t>
            </a:r>
          </a:p>
        </p:txBody>
      </p:sp>
      <p:sp>
        <p:nvSpPr>
          <p:cNvPr id="6" name="Footer Placeholder 5"/>
          <p:cNvSpPr>
            <a:spLocks noGrp="1"/>
          </p:cNvSpPr>
          <p:nvPr>
            <p:ph type="ftr" idx="12"/>
          </p:nvPr>
        </p:nvSpPr>
        <p:spPr/>
        <p:txBody>
          <a:bodyPr/>
          <a:lstStyle/>
          <a:p>
            <a:r>
              <a:rPr lang="en-US"/>
              <a:t>Dorothy Stanley, HP Enterprise</a:t>
            </a:r>
          </a:p>
        </p:txBody>
      </p:sp>
      <p:sp>
        <p:nvSpPr>
          <p:cNvPr id="8" name="Slide Number Placeholder 7"/>
          <p:cNvSpPr>
            <a:spLocks noGrp="1"/>
          </p:cNvSpPr>
          <p:nvPr>
            <p:ph type="sldNum" sz="quarter" idx="13"/>
          </p:nvPr>
        </p:nvSpPr>
        <p:spPr/>
        <p:txBody>
          <a:bodyPr/>
          <a:lstStyle/>
          <a:p>
            <a:fld id="{5BFEAE42-E3FE-4405-B7FC-4425D05B92A0}" type="slidenum">
              <a:rPr lang="en-GB" smtClean="0"/>
              <a:pPr/>
              <a:t>21</a:t>
            </a:fld>
            <a:endParaRPr lang="en-GB"/>
          </a:p>
        </p:txBody>
      </p:sp>
    </p:spTree>
    <p:extLst>
      <p:ext uri="{BB962C8B-B14F-4D97-AF65-F5344CB8AC3E}">
        <p14:creationId xmlns:p14="http://schemas.microsoft.com/office/powerpoint/2010/main" val="422954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EAE42-E3FE-4405-B7FC-4425D05B92A0}" type="slidenum">
              <a:rPr lang="en-GB" smtClean="0"/>
              <a:pPr/>
              <a:t>3</a:t>
            </a:fld>
            <a:endParaRPr lang="en-GB"/>
          </a:p>
        </p:txBody>
      </p:sp>
    </p:spTree>
    <p:extLst>
      <p:ext uri="{BB962C8B-B14F-4D97-AF65-F5344CB8AC3E}">
        <p14:creationId xmlns:p14="http://schemas.microsoft.com/office/powerpoint/2010/main" val="3288656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698500"/>
            <a:ext cx="6132513" cy="3449638"/>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r>
              <a:rPr lang="en-US">
                <a:solidFill>
                  <a:prstClr val="black"/>
                </a:solidFill>
              </a:rPr>
              <a:t>August 2020</a:t>
            </a:r>
            <a:endParaRPr lang="en-GB">
              <a:solidFill>
                <a:prstClr val="black"/>
              </a:solidFill>
            </a:endParaRPr>
          </a:p>
        </p:txBody>
      </p:sp>
      <p:sp>
        <p:nvSpPr>
          <p:cNvPr id="5" name="Slide Number Placeholder 4"/>
          <p:cNvSpPr>
            <a:spLocks noGrp="1"/>
          </p:cNvSpPr>
          <p:nvPr>
            <p:ph type="sldNum" sz="quarter" idx="11"/>
          </p:nvPr>
        </p:nvSpPr>
        <p:spPr/>
        <p:txBody>
          <a:bodyPr/>
          <a:lstStyle/>
          <a:p>
            <a:fld id="{33BA7C4A-2CD9-4853-B62A-0D4D8A6DC38D}"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731885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3972560" y="1"/>
            <a:ext cx="3037840" cy="462120"/>
          </a:xfrm>
          <a:prstGeom prst="rect">
            <a:avLst/>
          </a:prstGeom>
        </p:spPr>
        <p:txBody>
          <a:bodyPr/>
          <a:lstStyle/>
          <a:p>
            <a:r>
              <a:rPr lang="en-US">
                <a:solidFill>
                  <a:prstClr val="black"/>
                </a:solidFill>
              </a:rPr>
              <a:t>August 2020</a:t>
            </a:r>
            <a:endParaRPr lang="en-GB">
              <a:solidFill>
                <a:prstClr val="black"/>
              </a:solidFill>
            </a:endParaRPr>
          </a:p>
        </p:txBody>
      </p:sp>
      <p:sp>
        <p:nvSpPr>
          <p:cNvPr id="5" name="Slide Number Placeholder 4"/>
          <p:cNvSpPr>
            <a:spLocks noGrp="1"/>
          </p:cNvSpPr>
          <p:nvPr>
            <p:ph type="sldNum" sz="quarter" idx="11"/>
          </p:nvPr>
        </p:nvSpPr>
        <p:spPr/>
        <p:txBody>
          <a:bodyPr/>
          <a:lstStyle/>
          <a:p>
            <a:fld id="{33BA7C4A-2CD9-4853-B62A-0D4D8A6DC38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583825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698500"/>
            <a:ext cx="6132513" cy="344963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0" y="1"/>
            <a:ext cx="3037840" cy="462120"/>
          </a:xfrm>
          <a:prstGeom prst="rect">
            <a:avLst/>
          </a:prstGeom>
        </p:spPr>
        <p:txBody>
          <a:bodyPr/>
          <a:lstStyle/>
          <a:p>
            <a:r>
              <a:rPr lang="en-US"/>
              <a:t>doc.: IEEE 802.11-16/0500r1</a:t>
            </a:r>
          </a:p>
        </p:txBody>
      </p:sp>
      <p:sp>
        <p:nvSpPr>
          <p:cNvPr id="5" name="Date Placeholder 4"/>
          <p:cNvSpPr>
            <a:spLocks noGrp="1"/>
          </p:cNvSpPr>
          <p:nvPr>
            <p:ph type="dt" idx="11"/>
          </p:nvPr>
        </p:nvSpPr>
        <p:spPr>
          <a:xfrm>
            <a:off x="3972560" y="1"/>
            <a:ext cx="3037840" cy="462120"/>
          </a:xfrm>
          <a:prstGeom prst="rect">
            <a:avLst/>
          </a:prstGeom>
        </p:spPr>
        <p:txBody>
          <a:bodyPr/>
          <a:lstStyle/>
          <a:p>
            <a:r>
              <a:rPr lang="en-US"/>
              <a:t>August 2020</a:t>
            </a:r>
          </a:p>
        </p:txBody>
      </p:sp>
      <p:sp>
        <p:nvSpPr>
          <p:cNvPr id="6" name="Footer Placeholder 5"/>
          <p:cNvSpPr>
            <a:spLocks noGrp="1"/>
          </p:cNvSpPr>
          <p:nvPr>
            <p:ph type="ftr" idx="12"/>
          </p:nvPr>
        </p:nvSpPr>
        <p:spPr>
          <a:xfrm>
            <a:off x="0" y="8773957"/>
            <a:ext cx="3037840" cy="462119"/>
          </a:xfrm>
          <a:prstGeom prst="rect">
            <a:avLst/>
          </a:prstGeom>
        </p:spPr>
        <p:txBody>
          <a:bodyPr/>
          <a:lstStyle/>
          <a:p>
            <a:r>
              <a:rPr lang="en-US"/>
              <a:t>Dorothy Stanley, HP Enterprise</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3244473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0563"/>
            <a:ext cx="6072187" cy="34163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a:xfrm>
            <a:off x="0" y="0"/>
            <a:ext cx="2972115" cy="456731"/>
          </a:xfrm>
          <a:prstGeom prst="rect">
            <a:avLst/>
          </a:prstGeom>
        </p:spPr>
        <p:txBody>
          <a:bodyPr lIns="90233" tIns="45116" rIns="90233" bIns="45116"/>
          <a:lstStyle/>
          <a:p>
            <a:r>
              <a:rPr lang="en-US"/>
              <a:t>doc.: IEEE 802.11-16/0500r0</a:t>
            </a:r>
          </a:p>
        </p:txBody>
      </p:sp>
      <p:sp>
        <p:nvSpPr>
          <p:cNvPr id="5" name="Date Placeholder 4"/>
          <p:cNvSpPr>
            <a:spLocks noGrp="1"/>
          </p:cNvSpPr>
          <p:nvPr>
            <p:ph type="dt" idx="11"/>
          </p:nvPr>
        </p:nvSpPr>
        <p:spPr>
          <a:xfrm>
            <a:off x="3884316" y="0"/>
            <a:ext cx="2972115" cy="456731"/>
          </a:xfrm>
          <a:prstGeom prst="rect">
            <a:avLst/>
          </a:prstGeom>
        </p:spPr>
        <p:txBody>
          <a:bodyPr lIns="90233" tIns="45116" rIns="90233" bIns="45116"/>
          <a:lstStyle/>
          <a:p>
            <a:r>
              <a:rPr lang="en-US"/>
              <a:t>August 2020</a:t>
            </a:r>
          </a:p>
        </p:txBody>
      </p:sp>
      <p:sp>
        <p:nvSpPr>
          <p:cNvPr id="6" name="Footer Placeholder 5"/>
          <p:cNvSpPr>
            <a:spLocks noGrp="1"/>
          </p:cNvSpPr>
          <p:nvPr>
            <p:ph type="ftr" idx="12"/>
          </p:nvPr>
        </p:nvSpPr>
        <p:spPr/>
        <p:txBody>
          <a:bodyPr/>
          <a:lstStyle/>
          <a:p>
            <a:r>
              <a:rPr lang="en-US"/>
              <a:t>Dorothy Stanley, HP Enterprise</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1287757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pPr>
              <a:defRPr/>
            </a:pPr>
            <a:r>
              <a:rPr lang="en-US"/>
              <a:t>August 2020</a:t>
            </a:r>
          </a:p>
        </p:txBody>
      </p:sp>
      <p:sp>
        <p:nvSpPr>
          <p:cNvPr id="5" name="Footer Placeholder 4"/>
          <p:cNvSpPr>
            <a:spLocks noGrp="1"/>
          </p:cNvSpPr>
          <p:nvPr>
            <p:ph type="ftr" sz="quarter" idx="11"/>
          </p:nvPr>
        </p:nvSpPr>
        <p:spPr>
          <a:xfrm>
            <a:off x="0" y="8773957"/>
            <a:ext cx="3037840" cy="462119"/>
          </a:xfrm>
          <a:prstGeom prst="rect">
            <a:avLst/>
          </a:prstGeom>
        </p:spPr>
        <p:txBody>
          <a:bodyPr/>
          <a:lstStyle/>
          <a:p>
            <a:pPr>
              <a:defRPr/>
            </a:pPr>
            <a:r>
              <a:rPr lang="en-US"/>
              <a:t>2016 KEA-IEEE Seminar: Vision of Future Technology in 5G and Wi-Fi</a:t>
            </a:r>
          </a:p>
        </p:txBody>
      </p:sp>
      <p:sp>
        <p:nvSpPr>
          <p:cNvPr id="6" name="Slide Number Placeholder 5"/>
          <p:cNvSpPr>
            <a:spLocks noGrp="1"/>
          </p:cNvSpPr>
          <p:nvPr>
            <p:ph type="sldNum" sz="quarter" idx="12"/>
          </p:nvPr>
        </p:nvSpPr>
        <p:spPr/>
        <p:txBody>
          <a:bodyPr/>
          <a:lstStyle/>
          <a:p>
            <a:fld id="{9B907DB6-A665-4A5F-974F-18122FFF161C}" type="slidenum">
              <a:rPr lang="en-US" altLang="en-US" smtClean="0"/>
              <a:pPr/>
              <a:t>27</a:t>
            </a:fld>
            <a:endParaRPr lang="en-US" altLang="en-US"/>
          </a:p>
        </p:txBody>
      </p:sp>
    </p:spTree>
    <p:extLst>
      <p:ext uri="{BB962C8B-B14F-4D97-AF65-F5344CB8AC3E}">
        <p14:creationId xmlns:p14="http://schemas.microsoft.com/office/powerpoint/2010/main" val="2613075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28</a:t>
            </a:fld>
            <a:endParaRPr lang="en-US"/>
          </a:p>
        </p:txBody>
      </p:sp>
    </p:spTree>
    <p:extLst>
      <p:ext uri="{BB962C8B-B14F-4D97-AF65-F5344CB8AC3E}">
        <p14:creationId xmlns:p14="http://schemas.microsoft.com/office/powerpoint/2010/main" val="1469873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29</a:t>
            </a:fld>
            <a:endParaRPr lang="en-US"/>
          </a:p>
        </p:txBody>
      </p:sp>
    </p:spTree>
    <p:extLst>
      <p:ext uri="{BB962C8B-B14F-4D97-AF65-F5344CB8AC3E}">
        <p14:creationId xmlns:p14="http://schemas.microsoft.com/office/powerpoint/2010/main" val="407971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pPr>
              <a:defRPr/>
            </a:pPr>
            <a:r>
              <a:rPr lang="en-US"/>
              <a:t>July 2022</a:t>
            </a:r>
          </a:p>
        </p:txBody>
      </p:sp>
      <p:sp>
        <p:nvSpPr>
          <p:cNvPr id="5" name="Footer Placeholder 4"/>
          <p:cNvSpPr>
            <a:spLocks noGrp="1"/>
          </p:cNvSpPr>
          <p:nvPr>
            <p:ph type="ftr" sz="quarter" idx="11"/>
          </p:nvPr>
        </p:nvSpPr>
        <p:spPr>
          <a:xfrm>
            <a:off x="0" y="8773957"/>
            <a:ext cx="3037840" cy="462119"/>
          </a:xfrm>
          <a:prstGeom prst="rect">
            <a:avLst/>
          </a:prstGeom>
        </p:spPr>
        <p:txBody>
          <a:bodyPr/>
          <a:lstStyle/>
          <a:p>
            <a:pPr>
              <a:defRPr/>
            </a:pPr>
            <a:r>
              <a:rPr lang="en-US"/>
              <a:t>2016 KEA-IEEE Seminar: Vision of Future Technology in 5G and Wi-Fi</a:t>
            </a:r>
          </a:p>
        </p:txBody>
      </p:sp>
      <p:sp>
        <p:nvSpPr>
          <p:cNvPr id="6" name="Slide Number Placeholder 5"/>
          <p:cNvSpPr>
            <a:spLocks noGrp="1"/>
          </p:cNvSpPr>
          <p:nvPr>
            <p:ph type="sldNum" sz="quarter" idx="12"/>
          </p:nvPr>
        </p:nvSpPr>
        <p:spPr/>
        <p:txBody>
          <a:bodyPr/>
          <a:lstStyle/>
          <a:p>
            <a:fld id="{9B907DB6-A665-4A5F-974F-18122FFF161C}" type="slidenum">
              <a:rPr lang="en-US" altLang="en-US" smtClean="0"/>
              <a:pPr/>
              <a:t>32</a:t>
            </a:fld>
            <a:endParaRPr lang="en-US" altLang="en-US"/>
          </a:p>
        </p:txBody>
      </p:sp>
    </p:spTree>
    <p:extLst>
      <p:ext uri="{BB962C8B-B14F-4D97-AF65-F5344CB8AC3E}">
        <p14:creationId xmlns:p14="http://schemas.microsoft.com/office/powerpoint/2010/main" val="3973655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802.11ba focuses on improving</a:t>
            </a:r>
            <a:r>
              <a:rPr lang="en-US" baseline="0" dirty="0"/>
              <a:t> the power efficiency of 802.11 stations, enabling longer batter life.</a:t>
            </a:r>
            <a:endParaRPr lang="en-GB" dirty="0"/>
          </a:p>
        </p:txBody>
      </p:sp>
      <p:sp>
        <p:nvSpPr>
          <p:cNvPr id="5" name="Slide Number Placeholder 4"/>
          <p:cNvSpPr>
            <a:spLocks noGrp="1"/>
          </p:cNvSpPr>
          <p:nvPr>
            <p:ph type="sldNum" sz="quarter" idx="10"/>
          </p:nvPr>
        </p:nvSpPr>
        <p:spPr/>
        <p:txBody>
          <a:bodyPr/>
          <a:lstStyle/>
          <a:p>
            <a:fld id="{5BFEAE42-E3FE-4405-B7FC-4425D05B92A0}" type="slidenum">
              <a:rPr lang="en-GB" smtClean="0"/>
              <a:pPr/>
              <a:t>35</a:t>
            </a:fld>
            <a:endParaRPr lang="en-GB"/>
          </a:p>
        </p:txBody>
      </p:sp>
    </p:spTree>
    <p:extLst>
      <p:ext uri="{BB962C8B-B14F-4D97-AF65-F5344CB8AC3E}">
        <p14:creationId xmlns:p14="http://schemas.microsoft.com/office/powerpoint/2010/main" val="1672472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802.11ba introduces the use a </a:t>
            </a:r>
            <a:r>
              <a:rPr lang="en-US" dirty="0" err="1"/>
              <a:t>a</a:t>
            </a:r>
            <a:r>
              <a:rPr lang="en-US" dirty="0"/>
              <a:t> “wake-up receiver” which can remain active at extremely low power,</a:t>
            </a:r>
            <a:r>
              <a:rPr lang="en-US" baseline="0" dirty="0"/>
              <a:t> detecting when traffic is present for the main radio.</a:t>
            </a:r>
            <a:endParaRPr lang="en-GB" dirty="0"/>
          </a:p>
        </p:txBody>
      </p:sp>
      <p:sp>
        <p:nvSpPr>
          <p:cNvPr id="5" name="Slide Number Placeholder 4"/>
          <p:cNvSpPr>
            <a:spLocks noGrp="1"/>
          </p:cNvSpPr>
          <p:nvPr>
            <p:ph type="sldNum" sz="quarter" idx="10"/>
          </p:nvPr>
        </p:nvSpPr>
        <p:spPr/>
        <p:txBody>
          <a:bodyPr/>
          <a:lstStyle/>
          <a:p>
            <a:fld id="{5BFEAE42-E3FE-4405-B7FC-4425D05B92A0}" type="slidenum">
              <a:rPr lang="en-GB" smtClean="0"/>
              <a:pPr/>
              <a:t>36</a:t>
            </a:fld>
            <a:endParaRPr lang="en-GB"/>
          </a:p>
        </p:txBody>
      </p:sp>
    </p:spTree>
    <p:extLst>
      <p:ext uri="{BB962C8B-B14F-4D97-AF65-F5344CB8AC3E}">
        <p14:creationId xmlns:p14="http://schemas.microsoft.com/office/powerpoint/2010/main" val="83624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701675"/>
            <a:ext cx="6178550" cy="3476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a:xfrm>
            <a:off x="5572125" y="98425"/>
            <a:ext cx="641350" cy="212725"/>
          </a:xfrm>
          <a:prstGeom prst="rect">
            <a:avLst/>
          </a:prstGeom>
        </p:spPr>
        <p:txBody>
          <a:bodyPr/>
          <a:lstStyle/>
          <a:p>
            <a:pPr>
              <a:defRPr/>
            </a:pPr>
            <a:r>
              <a:rPr lang="en-US"/>
              <a:t>doc.: IEEE 802.11-19-0223</a:t>
            </a:r>
          </a:p>
        </p:txBody>
      </p:sp>
      <p:sp>
        <p:nvSpPr>
          <p:cNvPr id="5" name="Date Placeholder 4"/>
          <p:cNvSpPr>
            <a:spLocks noGrp="1"/>
          </p:cNvSpPr>
          <p:nvPr>
            <p:ph type="dt" idx="11"/>
          </p:nvPr>
        </p:nvSpPr>
        <p:spPr>
          <a:xfrm>
            <a:off x="646113" y="98425"/>
            <a:ext cx="827087" cy="212725"/>
          </a:xfrm>
          <a:prstGeom prst="rect">
            <a:avLst/>
          </a:prstGeom>
        </p:spPr>
        <p:txBody>
          <a:bodyPr/>
          <a:lstStyle/>
          <a:p>
            <a:pPr>
              <a:defRPr/>
            </a:pPr>
            <a:r>
              <a:rPr lang="en-US" dirty="0"/>
              <a:t>April 2019</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4</a:t>
            </a:fld>
            <a:endParaRPr lang="en-US"/>
          </a:p>
        </p:txBody>
      </p:sp>
    </p:spTree>
    <p:extLst>
      <p:ext uri="{BB962C8B-B14F-4D97-AF65-F5344CB8AC3E}">
        <p14:creationId xmlns:p14="http://schemas.microsoft.com/office/powerpoint/2010/main" val="1689630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etric Regular"/>
                <a:ea typeface="+mn-ea"/>
                <a:cs typeface="+mn-cs"/>
              </a:rPr>
              <a:t>July 2022</a:t>
            </a:r>
          </a:p>
        </p:txBody>
      </p:sp>
      <p:sp>
        <p:nvSpPr>
          <p:cNvPr id="5" name="Footer Placeholder 4"/>
          <p:cNvSpPr>
            <a:spLocks noGrp="1"/>
          </p:cNvSpPr>
          <p:nvPr>
            <p:ph type="ftr" sz="quarter" idx="11"/>
          </p:nvPr>
        </p:nvSpPr>
        <p:spPr>
          <a:xfrm>
            <a:off x="0" y="8773957"/>
            <a:ext cx="3037840" cy="462119"/>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etric Regular"/>
                <a:ea typeface="+mn-ea"/>
                <a:cs typeface="+mn-cs"/>
              </a:rPr>
              <a:t>2016 KEA-IEEE Seminar: Vision of Future Technology in 5G and Wi-Fi</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07DB6-A665-4A5F-974F-18122FFF161C}" type="slidenum">
              <a:rPr kumimoji="0" lang="en-US" altLang="en-US" sz="1000" b="0" i="0" u="none" strike="noStrike" kern="1200" cap="none" spc="0" normalizeH="0" baseline="0" noProof="0" smtClean="0">
                <a:ln>
                  <a:noFill/>
                </a:ln>
                <a:solidFill>
                  <a:prstClr val="black"/>
                </a:solidFill>
                <a:effectLst/>
                <a:uLnTx/>
                <a:uFillTx/>
                <a:latin typeface="Metric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000" b="0" i="0" u="none" strike="noStrike" kern="1200" cap="none" spc="0" normalizeH="0" baseline="0" noProof="0">
              <a:ln>
                <a:noFill/>
              </a:ln>
              <a:solidFill>
                <a:prstClr val="black"/>
              </a:solidFill>
              <a:effectLst/>
              <a:uLnTx/>
              <a:uFillTx/>
              <a:latin typeface="Metric Regular"/>
              <a:ea typeface="+mn-ea"/>
              <a:cs typeface="+mn-cs"/>
            </a:endParaRPr>
          </a:p>
        </p:txBody>
      </p:sp>
    </p:spTree>
    <p:extLst>
      <p:ext uri="{BB962C8B-B14F-4D97-AF65-F5344CB8AC3E}">
        <p14:creationId xmlns:p14="http://schemas.microsoft.com/office/powerpoint/2010/main" val="4026169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0" y="0"/>
            <a:ext cx="2971800" cy="458788"/>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etric Regular"/>
                <a:ea typeface="+mn-ea"/>
                <a:cs typeface="+mn-cs"/>
              </a:rPr>
              <a:t>doc.: IEEE 802.11-yy/xxxxr0</a:t>
            </a:r>
          </a:p>
        </p:txBody>
      </p:sp>
      <p:sp>
        <p:nvSpPr>
          <p:cNvPr id="5" name="Rectangle 3"/>
          <p:cNvSpPr>
            <a:spLocks noGrp="1" noChangeArrowheads="1"/>
          </p:cNvSpPr>
          <p:nvPr>
            <p:ph type="dt"/>
          </p:nvPr>
        </p:nvSpPr>
        <p:spPr>
          <a:xfrm>
            <a:off x="3884613" y="0"/>
            <a:ext cx="2971800" cy="458788"/>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etric Regular"/>
                <a:ea typeface="+mn-ea"/>
                <a:cs typeface="+mn-cs"/>
              </a:rPr>
              <a:t>July 2022</a:t>
            </a:r>
          </a:p>
        </p:txBody>
      </p:sp>
      <p:sp>
        <p:nvSpPr>
          <p:cNvPr id="6" name="Rectangle 6"/>
          <p:cNvSpPr>
            <a:spLocks noGrp="1" noChangeArrowheads="1"/>
          </p:cNvSpPr>
          <p:nvPr>
            <p:ph type="ftr"/>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etric Regular"/>
                <a:ea typeface="+mn-ea"/>
                <a:cs typeface="+mn-cs"/>
              </a:rPr>
              <a:t>John Doe, Some Company</a:t>
            </a:r>
          </a:p>
        </p:txBody>
      </p:sp>
      <p:sp>
        <p:nvSpPr>
          <p:cNvPr id="7" name="Rectangle 7"/>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etric Regular"/>
                <a:ea typeface="+mn-ea"/>
                <a:cs typeface="+mn-cs"/>
              </a:rPr>
              <a:t>Page </a:t>
            </a:r>
            <a:fld id="{6A824DE9-FED7-4AB7-8253-E7DBD107D396}" type="slidenum">
              <a:rPr kumimoji="0" lang="en-US" sz="1000" b="0" i="0" u="none" strike="noStrike" kern="1200" cap="none" spc="0" normalizeH="0" baseline="0" noProof="0">
                <a:ln>
                  <a:noFill/>
                </a:ln>
                <a:solidFill>
                  <a:prstClr val="black"/>
                </a:solidFill>
                <a:effectLst/>
                <a:uLnTx/>
                <a:uFillTx/>
                <a:latin typeface="Metric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a:ln>
                <a:noFill/>
              </a:ln>
              <a:solidFill>
                <a:prstClr val="black"/>
              </a:solidFill>
              <a:effectLst/>
              <a:uLnTx/>
              <a:uFillTx/>
              <a:latin typeface="Metric Regular"/>
              <a:ea typeface="+mn-ea"/>
              <a:cs typeface="+mn-cs"/>
            </a:endParaRPr>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Metric Regular"/>
              <a:ea typeface="+mn-ea"/>
              <a:cs typeface="+mn-cs"/>
            </a:endParaRPr>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70207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0" y="0"/>
            <a:ext cx="2971800" cy="458788"/>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etric Regular"/>
                <a:ea typeface="+mn-ea"/>
                <a:cs typeface="+mn-cs"/>
              </a:rPr>
              <a:t>doc.: IEEE 802.11-yy/xxxxr0</a:t>
            </a:r>
          </a:p>
        </p:txBody>
      </p:sp>
      <p:sp>
        <p:nvSpPr>
          <p:cNvPr id="5" name="Rectangle 3"/>
          <p:cNvSpPr>
            <a:spLocks noGrp="1" noChangeArrowheads="1"/>
          </p:cNvSpPr>
          <p:nvPr>
            <p:ph type="dt"/>
          </p:nvPr>
        </p:nvSpPr>
        <p:spPr>
          <a:xfrm>
            <a:off x="3884613" y="0"/>
            <a:ext cx="2971800" cy="458788"/>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etric Regular"/>
                <a:ea typeface="+mn-ea"/>
                <a:cs typeface="+mn-cs"/>
              </a:rPr>
              <a:t>July 2022</a:t>
            </a:r>
          </a:p>
        </p:txBody>
      </p:sp>
      <p:sp>
        <p:nvSpPr>
          <p:cNvPr id="6" name="Rectangle 6"/>
          <p:cNvSpPr>
            <a:spLocks noGrp="1" noChangeArrowheads="1"/>
          </p:cNvSpPr>
          <p:nvPr>
            <p:ph type="ftr"/>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etric Regular"/>
                <a:ea typeface="+mn-ea"/>
                <a:cs typeface="+mn-cs"/>
              </a:rPr>
              <a:t>John Doe, Some Company</a:t>
            </a:r>
          </a:p>
        </p:txBody>
      </p:sp>
      <p:sp>
        <p:nvSpPr>
          <p:cNvPr id="7" name="Rectangle 7"/>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etric Regular"/>
                <a:ea typeface="+mn-ea"/>
                <a:cs typeface="+mn-cs"/>
              </a:rPr>
              <a:t>Page </a:t>
            </a:r>
            <a:fld id="{6A824DE9-FED7-4AB7-8253-E7DBD107D396}" type="slidenum">
              <a:rPr kumimoji="0" lang="en-US" sz="1000" b="0" i="0" u="none" strike="noStrike" kern="1200" cap="none" spc="0" normalizeH="0" baseline="0" noProof="0">
                <a:ln>
                  <a:noFill/>
                </a:ln>
                <a:solidFill>
                  <a:prstClr val="black"/>
                </a:solidFill>
                <a:effectLst/>
                <a:uLnTx/>
                <a:uFillTx/>
                <a:latin typeface="Metric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a:ln>
                <a:noFill/>
              </a:ln>
              <a:solidFill>
                <a:prstClr val="black"/>
              </a:solidFill>
              <a:effectLst/>
              <a:uLnTx/>
              <a:uFillTx/>
              <a:latin typeface="Metric Regular"/>
              <a:ea typeface="+mn-ea"/>
              <a:cs typeface="+mn-cs"/>
            </a:endParaRPr>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Metric Regular"/>
              <a:ea typeface="+mn-ea"/>
              <a:cs typeface="+mn-cs"/>
            </a:endParaRPr>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1320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pPr>
              <a:defRPr/>
            </a:pPr>
            <a:r>
              <a:rPr lang="en-US"/>
              <a:t>July 2022</a:t>
            </a:r>
          </a:p>
        </p:txBody>
      </p:sp>
      <p:sp>
        <p:nvSpPr>
          <p:cNvPr id="5" name="Footer Placeholder 4"/>
          <p:cNvSpPr>
            <a:spLocks noGrp="1"/>
          </p:cNvSpPr>
          <p:nvPr>
            <p:ph type="ftr" sz="quarter" idx="11"/>
          </p:nvPr>
        </p:nvSpPr>
        <p:spPr>
          <a:xfrm>
            <a:off x="0" y="8773957"/>
            <a:ext cx="3037840" cy="462119"/>
          </a:xfrm>
          <a:prstGeom prst="rect">
            <a:avLst/>
          </a:prstGeom>
        </p:spPr>
        <p:txBody>
          <a:bodyPr/>
          <a:lstStyle/>
          <a:p>
            <a:pPr>
              <a:defRPr/>
            </a:pPr>
            <a:r>
              <a:rPr lang="en-US"/>
              <a:t>2016 KEA-IEEE Seminar: Vision of Future Technology in 5G and Wi-Fi</a:t>
            </a:r>
          </a:p>
        </p:txBody>
      </p:sp>
      <p:sp>
        <p:nvSpPr>
          <p:cNvPr id="6" name="Slide Number Placeholder 5"/>
          <p:cNvSpPr>
            <a:spLocks noGrp="1"/>
          </p:cNvSpPr>
          <p:nvPr>
            <p:ph type="sldNum" sz="quarter" idx="12"/>
          </p:nvPr>
        </p:nvSpPr>
        <p:spPr/>
        <p:txBody>
          <a:bodyPr/>
          <a:lstStyle/>
          <a:p>
            <a:fld id="{9B907DB6-A665-4A5F-974F-18122FFF161C}" type="slidenum">
              <a:rPr lang="en-US" altLang="en-US" smtClean="0"/>
              <a:pPr/>
              <a:t>48</a:t>
            </a:fld>
            <a:endParaRPr lang="en-US" altLang="en-US"/>
          </a:p>
        </p:txBody>
      </p:sp>
    </p:spTree>
    <p:extLst>
      <p:ext uri="{BB962C8B-B14F-4D97-AF65-F5344CB8AC3E}">
        <p14:creationId xmlns:p14="http://schemas.microsoft.com/office/powerpoint/2010/main" val="2392025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pPr>
              <a:defRPr/>
            </a:pPr>
            <a:r>
              <a:rPr lang="en-US">
                <a:solidFill>
                  <a:prstClr val="black"/>
                </a:solidFill>
                <a:latin typeface="Calibri" panose="020F0502020204030204"/>
              </a:rPr>
              <a:t>July 2022</a:t>
            </a:r>
          </a:p>
        </p:txBody>
      </p:sp>
      <p:sp>
        <p:nvSpPr>
          <p:cNvPr id="6" name="Slide Number Placeholder 5"/>
          <p:cNvSpPr>
            <a:spLocks noGrp="1"/>
          </p:cNvSpPr>
          <p:nvPr>
            <p:ph type="sldNum" sz="quarter" idx="12"/>
          </p:nvPr>
        </p:nvSpPr>
        <p:spPr/>
        <p:txBody>
          <a:bodyPr/>
          <a:lstStyle/>
          <a:p>
            <a:fld id="{9B907DB6-A665-4A5F-974F-18122FFF161C}" type="slidenum">
              <a:rPr lang="en-US" altLang="en-US" smtClean="0">
                <a:solidFill>
                  <a:prstClr val="black"/>
                </a:solidFill>
                <a:latin typeface="Calibri" panose="020F0502020204030204"/>
              </a:rPr>
              <a:pPr/>
              <a:t>49</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1613646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November 2018</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sz="1100" kern="1200" dirty="0">
              <a:solidFill>
                <a:schemeClr val="tx1"/>
              </a:solidFill>
              <a:effectLst/>
              <a:latin typeface="+mn-lt"/>
              <a:ea typeface="+mn-ea"/>
              <a:cs typeface="+mn-cs"/>
            </a:endParaRP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51</a:t>
            </a:fld>
            <a:endParaRPr lang="en-GB"/>
          </a:p>
        </p:txBody>
      </p:sp>
    </p:spTree>
    <p:extLst>
      <p:ext uri="{BB962C8B-B14F-4D97-AF65-F5344CB8AC3E}">
        <p14:creationId xmlns:p14="http://schemas.microsoft.com/office/powerpoint/2010/main" val="2983063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802.11-13/1313r3</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November 2013</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BE6D31-A1C2-4151-94C4-D4AB0B9BF21A}" type="slidenum">
              <a:rPr lang="en-GB" altLang="en-US" smtClean="0"/>
              <a:pPr>
                <a:spcBef>
                  <a:spcPct val="0"/>
                </a:spcBef>
              </a:pPr>
              <a:t>52</a:t>
            </a:fld>
            <a:endParaRPr lang="en-GB" altLang="en-US"/>
          </a:p>
        </p:txBody>
      </p:sp>
      <p:sp>
        <p:nvSpPr>
          <p:cNvPr id="26630" name="Rectangle 2"/>
          <p:cNvSpPr>
            <a:spLocks noGrp="1" noChangeArrowheads="1"/>
          </p:cNvSpPr>
          <p:nvPr>
            <p:ph type="body" idx="1"/>
          </p:nvPr>
        </p:nvSpPr>
        <p:spPr>
          <a:xfrm>
            <a:off x="914935" y="4343985"/>
            <a:ext cx="5028132" cy="41130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035" rIns="91678" bIns="45035"/>
          <a:lstStyle/>
          <a:p>
            <a:endParaRPr lang="en-US" altLang="en-US"/>
          </a:p>
        </p:txBody>
      </p:sp>
      <p:sp>
        <p:nvSpPr>
          <p:cNvPr id="26631" name="Rectangle 3"/>
          <p:cNvSpPr>
            <a:spLocks noGrp="1" noRot="1" noChangeAspect="1" noChangeArrowheads="1" noTextEdit="1"/>
          </p:cNvSpPr>
          <p:nvPr>
            <p:ph type="sldImg"/>
          </p:nvPr>
        </p:nvSpPr>
        <p:spPr>
          <a:xfrm>
            <a:off x="385763" y="687388"/>
            <a:ext cx="6088062" cy="3425825"/>
          </a:xfrm>
          <a:ln cap="flat"/>
        </p:spPr>
      </p:sp>
    </p:spTree>
    <p:extLst>
      <p:ext uri="{BB962C8B-B14F-4D97-AF65-F5344CB8AC3E}">
        <p14:creationId xmlns:p14="http://schemas.microsoft.com/office/powerpoint/2010/main" val="338589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5</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a:t>
            </a:r>
            <a:r>
              <a:rPr lang="en-US" baseline="0" dirty="0"/>
              <a:t> 802.11 Working Group was established in 1990. The first standard was published in 1997 (2.4GHz) supporting 1 and 2 Mbps. Subsequent amendments and revisions have increased radio performance and throughput by orders of magnitude.</a:t>
            </a:r>
          </a:p>
          <a:p>
            <a:endParaRPr lang="en-US" baseline="0" dirty="0"/>
          </a:p>
          <a:p>
            <a:r>
              <a:rPr lang="en-US" baseline="0" dirty="0"/>
              <a:t>The 802.11b 11Mbps standard was the first to achieve commercial success, with the announcement by Steve Jobs at </a:t>
            </a:r>
            <a:r>
              <a:rPr lang="en-US" baseline="0" dirty="0" err="1"/>
              <a:t>MACWorld</a:t>
            </a:r>
            <a:r>
              <a:rPr lang="en-US" baseline="0" dirty="0"/>
              <a:t> in 2001 that the </a:t>
            </a:r>
            <a:r>
              <a:rPr lang="en-US" baseline="0" dirty="0" err="1"/>
              <a:t>MACbook</a:t>
            </a:r>
            <a:r>
              <a:rPr lang="en-US" baseline="0" dirty="0"/>
              <a:t> would include 802.11 radios, along with the Apple Airport. PC vendors followed suit. Describe highlights of each revision.</a:t>
            </a:r>
            <a:endParaRPr lang="en-US" dirty="0"/>
          </a:p>
        </p:txBody>
      </p:sp>
    </p:spTree>
    <p:extLst>
      <p:ext uri="{BB962C8B-B14F-4D97-AF65-F5344CB8AC3E}">
        <p14:creationId xmlns:p14="http://schemas.microsoft.com/office/powerpoint/2010/main" val="118672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Here is a list of completed amendments. ARC is an ongoing IEEE 802.11 architecture discussion group</a:t>
            </a:r>
          </a:p>
          <a:p>
            <a:endParaRPr lang="en-US" altLang="zh-CN"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6</a:t>
            </a:fld>
            <a:endParaRPr lang="en-US"/>
          </a:p>
        </p:txBody>
      </p:sp>
    </p:spTree>
    <p:extLst>
      <p:ext uri="{BB962C8B-B14F-4D97-AF65-F5344CB8AC3E}">
        <p14:creationId xmlns:p14="http://schemas.microsoft.com/office/powerpoint/2010/main" val="400371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Here is a list of amendments currently under development.</a:t>
            </a:r>
          </a:p>
          <a:p>
            <a:endParaRPr lang="en-US" altLang="zh-CN"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7</a:t>
            </a:fld>
            <a:endParaRPr lang="en-US"/>
          </a:p>
        </p:txBody>
      </p:sp>
    </p:spTree>
    <p:extLst>
      <p:ext uri="{BB962C8B-B14F-4D97-AF65-F5344CB8AC3E}">
        <p14:creationId xmlns:p14="http://schemas.microsoft.com/office/powerpoint/2010/main" val="400371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November 2018</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sz="1100" kern="1200" dirty="0">
              <a:solidFill>
                <a:schemeClr val="tx1"/>
              </a:solidFill>
              <a:effectLst/>
              <a:latin typeface="+mn-lt"/>
              <a:ea typeface="+mn-ea"/>
              <a:cs typeface="+mn-cs"/>
            </a:endParaRP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8</a:t>
            </a:fld>
            <a:endParaRPr lang="en-GB"/>
          </a:p>
        </p:txBody>
      </p:sp>
    </p:spTree>
    <p:extLst>
      <p:ext uri="{BB962C8B-B14F-4D97-AF65-F5344CB8AC3E}">
        <p14:creationId xmlns:p14="http://schemas.microsoft.com/office/powerpoint/2010/main" val="249291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802.11-13/1313r3</a:t>
            </a:r>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November 2013</a:t>
            </a:r>
            <a:endParaRPr lang="en-GB" altLang="en-US" sz="1400"/>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Stephen McCann, Blackberry</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4D021123-72B5-41D7-8C59-71793813C722}" type="slidenum">
              <a:rPr lang="en-GB" altLang="en-US" smtClean="0"/>
              <a:pPr>
                <a:spcBef>
                  <a:spcPct val="0"/>
                </a:spcBef>
              </a:pPr>
              <a:t>9</a:t>
            </a:fld>
            <a:endParaRPr lang="en-GB" altLang="en-US"/>
          </a:p>
        </p:txBody>
      </p:sp>
      <p:sp>
        <p:nvSpPr>
          <p:cNvPr id="21510" name="Rectangle 2"/>
          <p:cNvSpPr>
            <a:spLocks noGrp="1" noChangeArrowheads="1"/>
          </p:cNvSpPr>
          <p:nvPr>
            <p:ph type="body" idx="1"/>
          </p:nvPr>
        </p:nvSpPr>
        <p:spPr>
          <a:xfrm>
            <a:off x="914935" y="4343985"/>
            <a:ext cx="5028132" cy="41130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035" rIns="91678" bIns="45035"/>
          <a:lstStyle/>
          <a:p>
            <a:endParaRPr lang="en-US" altLang="en-US"/>
          </a:p>
        </p:txBody>
      </p:sp>
      <p:sp>
        <p:nvSpPr>
          <p:cNvPr id="21511" name="Rectangle 3"/>
          <p:cNvSpPr>
            <a:spLocks noGrp="1" noRot="1" noChangeAspect="1" noChangeArrowheads="1" noTextEdit="1"/>
          </p:cNvSpPr>
          <p:nvPr>
            <p:ph type="sldImg"/>
          </p:nvPr>
        </p:nvSpPr>
        <p:spPr>
          <a:xfrm>
            <a:off x="385763" y="687388"/>
            <a:ext cx="6088062" cy="3425825"/>
          </a:xfrm>
          <a:ln cap="flat"/>
        </p:spPr>
      </p:sp>
    </p:spTree>
    <p:extLst>
      <p:ext uri="{BB962C8B-B14F-4D97-AF65-F5344CB8AC3E}">
        <p14:creationId xmlns:p14="http://schemas.microsoft.com/office/powerpoint/2010/main" val="10524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November 2018</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sz="1100" kern="1200" dirty="0">
              <a:solidFill>
                <a:schemeClr val="tx1"/>
              </a:solidFill>
              <a:effectLst/>
              <a:latin typeface="+mn-lt"/>
              <a:ea typeface="+mn-ea"/>
              <a:cs typeface="+mn-cs"/>
            </a:endParaRP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10</a:t>
            </a:fld>
            <a:endParaRPr lang="en-GB"/>
          </a:p>
        </p:txBody>
      </p:sp>
    </p:spTree>
    <p:extLst>
      <p:ext uri="{BB962C8B-B14F-4D97-AF65-F5344CB8AC3E}">
        <p14:creationId xmlns:p14="http://schemas.microsoft.com/office/powerpoint/2010/main" val="246304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p:txBody>
          <a:bodyPr/>
          <a:lstStyle/>
          <a:p>
            <a:r>
              <a:rPr lang="en-US" dirty="0"/>
              <a:t>April 2019</a:t>
            </a:r>
            <a:endParaRPr dirty="0"/>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18616975-30F2-B74D-B90F-E83C4C9562E7}" type="datetime1">
              <a:rPr lang="en-US" altLang="ja-JP"/>
              <a:pPr>
                <a:defRPr/>
              </a:pPr>
              <a:t>1/23/2025</a:t>
            </a:fld>
            <a:endParaRPr lang="en-US" dirty="0"/>
          </a:p>
        </p:txBody>
      </p:sp>
    </p:spTree>
    <p:extLst>
      <p:ext uri="{BB962C8B-B14F-4D97-AF65-F5344CB8AC3E}">
        <p14:creationId xmlns:p14="http://schemas.microsoft.com/office/powerpoint/2010/main" val="427387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6238051"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487681" y="135133"/>
            <a:ext cx="11101073" cy="1076030"/>
          </a:xfrm>
        </p:spPr>
        <p:txBody>
          <a:bodyPr/>
          <a:lstStyle/>
          <a:p>
            <a:r>
              <a:rPr lang="en-US"/>
              <a:t>Click to edit Master title style</a:t>
            </a:r>
          </a:p>
        </p:txBody>
      </p:sp>
      <p:sp>
        <p:nvSpPr>
          <p:cNvPr id="11" name="Picture Placeholder 10"/>
          <p:cNvSpPr>
            <a:spLocks noGrp="1"/>
          </p:cNvSpPr>
          <p:nvPr>
            <p:ph type="pic" sz="quarter" idx="22"/>
          </p:nvPr>
        </p:nvSpPr>
        <p:spPr>
          <a:xfrm>
            <a:off x="486834" y="1644651"/>
            <a:ext cx="5329767"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8D23548A-BD02-5246-9AB8-6847FF416924}" type="datetime1">
              <a:rPr lang="en-US" altLang="ja-JP"/>
              <a:pPr>
                <a:defRPr/>
              </a:pPr>
              <a:t>1/23/2025</a:t>
            </a:fld>
            <a:endParaRPr lang="en-US" dirty="0"/>
          </a:p>
        </p:txBody>
      </p:sp>
    </p:spTree>
    <p:extLst>
      <p:ext uri="{BB962C8B-B14F-4D97-AF65-F5344CB8AC3E}">
        <p14:creationId xmlns:p14="http://schemas.microsoft.com/office/powerpoint/2010/main" val="4236850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73" y="1800000"/>
            <a:ext cx="11135785" cy="385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524935" y="239719"/>
            <a:ext cx="9992784" cy="1085371"/>
          </a:xfrm>
        </p:spPr>
        <p:txBody>
          <a:bodyPr/>
          <a:lstStyle/>
          <a:p>
            <a:r>
              <a:rPr lang="en-US" dirty="0"/>
              <a:t>Click to edit Master title style</a:t>
            </a:r>
          </a:p>
        </p:txBody>
      </p:sp>
      <p:sp>
        <p:nvSpPr>
          <p:cNvPr id="5" name="Date Placeholder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a:t>August 2020</a:t>
            </a:r>
            <a:endParaRPr lang="en-US" dirty="0"/>
          </a:p>
        </p:txBody>
      </p:sp>
      <p:sp>
        <p:nvSpPr>
          <p:cNvPr id="6" name="Footer Placeholder 5"/>
          <p:cNvSpPr>
            <a:spLocks noGrp="1" noChangeArrowheads="1"/>
          </p:cNvSpPr>
          <p:nvPr>
            <p:ph type="ftr" sz="quarter" idx="3"/>
          </p:nvPr>
        </p:nvSpPr>
        <p:spPr bwMode="auto">
          <a:xfrm>
            <a:off x="9144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charset="-128"/>
                <a:cs typeface="+mn-cs"/>
              </a:defRPr>
            </a:lvl1pPr>
          </a:lstStyle>
          <a:p>
            <a:pPr>
              <a:defRPr/>
            </a:pPr>
            <a:endParaRPr lang="en-US" dirty="0"/>
          </a:p>
        </p:txBody>
      </p:sp>
      <p:sp>
        <p:nvSpPr>
          <p:cNvPr id="7" name="Slide Number Placeholder 6"/>
          <p:cNvSpPr>
            <a:spLocks noGrp="1" noChangeArrowheads="1"/>
          </p:cNvSpPr>
          <p:nvPr>
            <p:ph type="sldNum" sz="quarter" idx="4"/>
          </p:nvPr>
        </p:nvSpPr>
        <p:spPr bwMode="auto">
          <a:xfrm>
            <a:off x="11277600" y="6629400"/>
            <a:ext cx="64999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b="1">
                <a:cs typeface="Arial" pitchFamily="34" charset="0"/>
              </a:defRPr>
            </a:lvl1pPr>
          </a:lstStyle>
          <a:p>
            <a:fld id="{619BE129-E825-4348-BEE4-441F0A7ECEA1}" type="slidenum">
              <a:rPr lang="en-US" altLang="en-US" smtClean="0"/>
              <a:pPr/>
              <a:t>‹#›</a:t>
            </a:fld>
            <a:endParaRPr lang="en-US" altLang="en-US" sz="2400" dirty="0"/>
          </a:p>
        </p:txBody>
      </p:sp>
    </p:spTree>
    <p:extLst>
      <p:ext uri="{BB962C8B-B14F-4D97-AF65-F5344CB8AC3E}">
        <p14:creationId xmlns:p14="http://schemas.microsoft.com/office/powerpoint/2010/main" val="388261195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dirty="0"/>
              <a:t>April 2019</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April 2019</a:t>
            </a:r>
            <a:endParaRPr dirty="0"/>
          </a:p>
        </p:txBody>
      </p:sp>
      <p:sp>
        <p:nvSpPr>
          <p:cNvPr id="4" name="Slide Number Placeholder 3"/>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dirty="0"/>
              <a:t>April 2019</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altLang="ja-JP" dirty="0"/>
              <a:t>April 2019</a:t>
            </a:r>
            <a:endParaRPr lang="en-US" dirty="0"/>
          </a:p>
        </p:txBody>
      </p:sp>
    </p:spTree>
    <p:extLst>
      <p:ext uri="{BB962C8B-B14F-4D97-AF65-F5344CB8AC3E}">
        <p14:creationId xmlns:p14="http://schemas.microsoft.com/office/powerpoint/2010/main" val="342236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US" dirty="0">
                <a:solidFill>
                  <a:prstClr val="black">
                    <a:tint val="75000"/>
                  </a:prstClr>
                </a:solidFill>
              </a:rPr>
              <a:t>April 2019</a:t>
            </a:r>
          </a:p>
        </p:txBody>
      </p:sp>
    </p:spTree>
    <p:extLst>
      <p:ext uri="{BB962C8B-B14F-4D97-AF65-F5344CB8AC3E}">
        <p14:creationId xmlns:p14="http://schemas.microsoft.com/office/powerpoint/2010/main" val="33964046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556797" y="1440000"/>
            <a:ext cx="11078400" cy="4747200"/>
          </a:xfrm>
          <a:prstGeom prst="rect">
            <a:avLst/>
          </a:prstGeom>
        </p:spPr>
        <p:txBody>
          <a:bodyPr lIns="0" tIns="0" rIns="0" bIns="0"/>
          <a:lstStyle>
            <a:lvl1pPr marL="0" indent="0">
              <a:spcAft>
                <a:spcPts val="800"/>
              </a:spcAft>
              <a:buFont typeface="Arial" pitchFamily="34" charset="0"/>
              <a:buNone/>
              <a:defRPr sz="1867" baseline="0">
                <a:solidFill>
                  <a:srgbClr val="000000"/>
                </a:solidFill>
              </a:defRPr>
            </a:lvl1pPr>
            <a:lvl2pPr>
              <a:buNone/>
              <a:defRPr/>
            </a:lvl2pPr>
            <a:lvl3pPr>
              <a:buNone/>
              <a:defRPr/>
            </a:lvl3pPr>
            <a:lvl4pPr>
              <a:buNone/>
              <a:defRPr/>
            </a:lvl4pPr>
            <a:lvl5pPr>
              <a:buNone/>
              <a:defRPr/>
            </a:lvl5pPr>
          </a:lstStyle>
          <a:p>
            <a:pPr lvl="0"/>
            <a:r>
              <a:rPr lang="en-US"/>
              <a:t>Edit Master text styles</a:t>
            </a:r>
          </a:p>
        </p:txBody>
      </p:sp>
      <p:sp>
        <p:nvSpPr>
          <p:cNvPr id="6" name="Footer Placeholder 27"/>
          <p:cNvSpPr>
            <a:spLocks noGrp="1"/>
          </p:cNvSpPr>
          <p:nvPr>
            <p:ph type="ftr" sz="quarter" idx="3"/>
          </p:nvPr>
        </p:nvSpPr>
        <p:spPr>
          <a:xfrm>
            <a:off x="3590400" y="6422400"/>
            <a:ext cx="3441600" cy="163200"/>
          </a:xfrm>
          <a:prstGeom prst="rect">
            <a:avLst/>
          </a:prstGeom>
        </p:spPr>
        <p:txBody>
          <a:bodyPr vert="horz" lIns="0" tIns="0" rIns="0" bIns="0" rtlCol="0" anchor="b"/>
          <a:lstStyle>
            <a:lvl1pPr algn="l">
              <a:defRPr sz="1067">
                <a:solidFill>
                  <a:schemeClr val="tx2"/>
                </a:solidFill>
                <a:latin typeface="+mn-lt"/>
              </a:defRPr>
            </a:lvl1pPr>
          </a:lstStyle>
          <a:p>
            <a:endParaRPr lang="en-US" dirty="0">
              <a:cs typeface="Arial" panose="020B0604020202020204" pitchFamily="34" charset="0"/>
            </a:endParaRPr>
          </a:p>
        </p:txBody>
      </p:sp>
      <p:sp>
        <p:nvSpPr>
          <p:cNvPr id="10" name="Title 1"/>
          <p:cNvSpPr>
            <a:spLocks noGrp="1"/>
          </p:cNvSpPr>
          <p:nvPr>
            <p:ph type="title" hasCustomPrompt="1"/>
          </p:nvPr>
        </p:nvSpPr>
        <p:spPr>
          <a:xfrm>
            <a:off x="556800" y="372332"/>
            <a:ext cx="11078400" cy="412800"/>
          </a:xfrm>
        </p:spPr>
        <p:txBody>
          <a:bodyPr/>
          <a:lstStyle>
            <a:lvl1pPr>
              <a:defRPr sz="2667" b="0">
                <a:solidFill>
                  <a:schemeClr val="tx1"/>
                </a:solidFill>
                <a:latin typeface="+mj-lt"/>
              </a:defRPr>
            </a:lvl1pPr>
          </a:lstStyle>
          <a:p>
            <a:r>
              <a:rPr lang="en-GB" dirty="0"/>
              <a:t>Click to edit headline</a:t>
            </a:r>
            <a:endParaRPr lang="en-US" dirty="0"/>
          </a:p>
        </p:txBody>
      </p:sp>
      <p:sp>
        <p:nvSpPr>
          <p:cNvPr id="11" name="Text Placeholder 2"/>
          <p:cNvSpPr>
            <a:spLocks noGrp="1"/>
          </p:cNvSpPr>
          <p:nvPr>
            <p:ph type="body" sz="quarter" idx="10" hasCustomPrompt="1"/>
          </p:nvPr>
        </p:nvSpPr>
        <p:spPr>
          <a:xfrm>
            <a:off x="556683" y="787200"/>
            <a:ext cx="11078400" cy="412800"/>
          </a:xfrm>
          <a:prstGeom prst="rect">
            <a:avLst/>
          </a:prstGeom>
        </p:spPr>
        <p:txBody>
          <a:bodyPr lIns="0" tIns="0" rIns="0" bIns="0"/>
          <a:lstStyle>
            <a:lvl1pPr marL="0" marR="0" indent="0" algn="l" defTabSz="609585" rtl="0" eaLnBrk="1" fontAlgn="base" latinLnBrk="0" hangingPunct="1">
              <a:lnSpc>
                <a:spcPct val="100000"/>
              </a:lnSpc>
              <a:spcBef>
                <a:spcPct val="0"/>
              </a:spcBef>
              <a:spcAft>
                <a:spcPts val="0"/>
              </a:spcAft>
              <a:buClrTx/>
              <a:buSzTx/>
              <a:buFont typeface="Arial" charset="0"/>
              <a:buNone/>
              <a:tabLst/>
              <a:defRPr sz="2667">
                <a:solidFill>
                  <a:schemeClr val="bg2"/>
                </a:solidFill>
                <a:latin typeface="+mj-lt"/>
              </a:defRPr>
            </a:lvl1pPr>
          </a:lstStyle>
          <a:p>
            <a:pPr marL="0" marR="0" lvl="0" indent="0" algn="l" defTabSz="609585" rtl="0" eaLnBrk="1" fontAlgn="base" latinLnBrk="0" hangingPunct="1">
              <a:lnSpc>
                <a:spcPct val="100000"/>
              </a:lnSpc>
              <a:spcBef>
                <a:spcPct val="0"/>
              </a:spcBef>
              <a:spcAft>
                <a:spcPts val="8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340801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dirty="0"/>
              <a:t>April 2019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120883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US" dirty="0">
                <a:solidFill>
                  <a:prstClr val="black">
                    <a:tint val="75000"/>
                  </a:prstClr>
                </a:solidFill>
              </a:rPr>
              <a:t>April 2019</a:t>
            </a:r>
          </a:p>
        </p:txBody>
      </p:sp>
    </p:spTree>
    <p:extLst>
      <p:ext uri="{BB962C8B-B14F-4D97-AF65-F5344CB8AC3E}">
        <p14:creationId xmlns:p14="http://schemas.microsoft.com/office/powerpoint/2010/main" val="31683103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3"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4"/>
            <a:ext cx="10969784" cy="45719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4" name="Date Placeholder 3"/>
          <p:cNvSpPr>
            <a:spLocks noGrp="1"/>
          </p:cNvSpPr>
          <p:nvPr>
            <p:ph type="dt" sz="half" idx="2"/>
          </p:nvPr>
        </p:nvSpPr>
        <p:spPr>
          <a:xfrm>
            <a:off x="5598213" y="6426104"/>
            <a:ext cx="995579" cy="210312"/>
          </a:xfrm>
          <a:prstGeom prst="rect">
            <a:avLst/>
          </a:prstGeom>
        </p:spPr>
        <p:txBody>
          <a:bodyPr vert="horz" wrap="none" lIns="0" tIns="0" rIns="0" bIns="0" rtlCol="0" anchor="b" anchorCtr="0"/>
          <a:lstStyle>
            <a:lvl1pPr algn="ctr">
              <a:defRPr sz="700">
                <a:solidFill>
                  <a:schemeClr val="tx1"/>
                </a:solidFill>
              </a:defRPr>
            </a:lvl1pPr>
          </a:lstStyle>
          <a:p>
            <a:r>
              <a:rPr lang="en-US" dirty="0"/>
              <a:t>April 2019</a:t>
            </a:r>
            <a:endParaRPr dirty="0"/>
          </a:p>
        </p:txBody>
      </p:sp>
      <p:sp>
        <p:nvSpPr>
          <p:cNvPr id="5" name="Footer Placeholder 4"/>
          <p:cNvSpPr>
            <a:spLocks noGrp="1"/>
          </p:cNvSpPr>
          <p:nvPr>
            <p:ph type="ftr" sz="quarter" idx="3"/>
          </p:nvPr>
        </p:nvSpPr>
        <p:spPr>
          <a:xfrm>
            <a:off x="6934200" y="6426104"/>
            <a:ext cx="4025199" cy="210312"/>
          </a:xfrm>
          <a:prstGeom prst="rect">
            <a:avLst/>
          </a:prstGeom>
        </p:spPr>
        <p:txBody>
          <a:bodyPr vert="horz" wrap="none" lIns="0" tIns="0" rIns="0" bIns="0" rtlCol="0" anchor="b" anchorCtr="0"/>
          <a:lstStyle>
            <a:lvl1pPr algn="r">
              <a:defRPr sz="1050" b="1">
                <a:solidFill>
                  <a:srgbClr val="FF0000"/>
                </a:solidFill>
              </a:defRPr>
            </a:lvl1pPr>
          </a:lstStyle>
          <a:p>
            <a:endParaRPr lang="en-US"/>
          </a:p>
        </p:txBody>
      </p:sp>
      <p:sp>
        <p:nvSpPr>
          <p:cNvPr id="6" name="Slide Number Placeholder 5"/>
          <p:cNvSpPr>
            <a:spLocks noGrp="1"/>
          </p:cNvSpPr>
          <p:nvPr>
            <p:ph type="sldNum" sz="quarter" idx="4"/>
          </p:nvPr>
        </p:nvSpPr>
        <p:spPr bwMode="gray">
          <a:xfrm>
            <a:off x="11049003" y="6430872"/>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pPr/>
              <a:t>‹#›</a:t>
            </a:fld>
            <a:endParaRPr dirty="0"/>
          </a:p>
        </p:txBody>
      </p:sp>
      <p:sp>
        <p:nvSpPr>
          <p:cNvPr id="11" name="TextBox 10"/>
          <p:cNvSpPr txBox="1"/>
          <p:nvPr userDrawn="1"/>
        </p:nvSpPr>
        <p:spPr>
          <a:xfrm>
            <a:off x="2514600" y="6400800"/>
            <a:ext cx="2743200" cy="381000"/>
          </a:xfrm>
          <a:prstGeom prst="rect">
            <a:avLst/>
          </a:prstGeom>
          <a:noFill/>
        </p:spPr>
        <p:txBody>
          <a:bodyPr wrap="squar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2" r:id="rId4"/>
    <p:sldLayoutId id="2147483706" r:id="rId5"/>
    <p:sldLayoutId id="2147483720" r:id="rId6"/>
    <p:sldLayoutId id="2147483806" r:id="rId7"/>
    <p:sldLayoutId id="2147483822" r:id="rId8"/>
    <p:sldLayoutId id="2147483891" r:id="rId9"/>
    <p:sldLayoutId id="2147483892" r:id="rId10"/>
    <p:sldLayoutId id="2147483894" r:id="rId11"/>
    <p:sldLayoutId id="214748389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hyperlink" Target="https://www.extremenetworks.com/resources/slideshare/wi-fi-engagements-from-super-bowl-liii/"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go.siklu.com/hubfs/Content/White%20Papers/Maravedis%20Industry%20Overview:%205G%20Fixed%20Wireless%20Gigabit%20Services%20Today.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ambiumnetworks.com/?gclid=Cj0KCQiAwc7jBRD8ARIsAKSUBHJ2qaLG9lGU1IgMtK_JLDIDDdtTQqDEEmSpu6_5T1Kt3_cwdldCnFEaAqiwEALw_wcB"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wifinowevents.com/news-and-blog/cambium-networks-to-incorporate-facebook-terragraph-tech-into-new-60-ghz-products/" TargetMode="External"/><Relationship Id="rId4" Type="http://schemas.openxmlformats.org/officeDocument/2006/relationships/hyperlink" Target="https://terragraph.com/#terragrap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8" Type="http://schemas.openxmlformats.org/officeDocument/2006/relationships/image" Target="../media/image66.png"/><Relationship Id="rId3" Type="http://schemas.microsoft.com/office/2007/relationships/hdphoto" Target="../media/hdphoto1.wdp"/><Relationship Id="rId7"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4.png"/><Relationship Id="rId4" Type="http://schemas.openxmlformats.org/officeDocument/2006/relationships/hyperlink" Target="https://openclipart.org/detail/275129/puzzle-piece-1"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ieee802.org/11/Reports/tgbd_update.htm"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0969943" cy="852364"/>
          </a:xfrm>
        </p:spPr>
        <p:txBody>
          <a:bodyPr>
            <a:normAutofit fontScale="90000"/>
          </a:bodyPr>
          <a:lstStyle/>
          <a:p>
            <a:r>
              <a:rPr lang="en-US" sz="3600" b="1" dirty="0"/>
              <a:t>IEEE 802.11 Overview and Completed Amendments</a:t>
            </a:r>
            <a:br>
              <a:rPr lang="en-US" b="1" dirty="0"/>
            </a:br>
            <a:br>
              <a:rPr lang="en-US" b="1" dirty="0"/>
            </a:br>
            <a:br>
              <a:rPr lang="en-US" b="1" dirty="0"/>
            </a:br>
            <a:br>
              <a:rPr lang="en-US" b="1" dirty="0"/>
            </a:br>
            <a:r>
              <a:rPr lang="en-US" b="1" dirty="0"/>
              <a:t>Overview of the 802.11 Working Group</a:t>
            </a:r>
            <a:br>
              <a:rPr lang="en-US" b="1" dirty="0"/>
            </a:br>
            <a:br>
              <a:rPr lang="en-US" b="1" dirty="0"/>
            </a:br>
            <a:r>
              <a:rPr lang="en-US" b="1" dirty="0"/>
              <a:t>The IEEE 802.11 standard to date</a:t>
            </a:r>
            <a:br>
              <a:rPr lang="en-US" b="1" dirty="0"/>
            </a:br>
            <a:br>
              <a:rPr lang="en-US" b="1" dirty="0"/>
            </a:br>
            <a:r>
              <a:rPr lang="en-US" b="1" dirty="0"/>
              <a:t>Completed Amendments: Markets, use cases and key technologies</a:t>
            </a:r>
            <a:br>
              <a:rPr lang="en-US" b="1" dirty="0"/>
            </a:br>
            <a:br>
              <a:rPr lang="en-US" b="1" dirty="0"/>
            </a:br>
            <a:br>
              <a:rPr lang="en-US" b="1" dirty="0"/>
            </a:br>
            <a:r>
              <a:rPr lang="en-US" sz="2200" b="1" dirty="0"/>
              <a:t>2025 January</a:t>
            </a:r>
            <a:br>
              <a:rPr lang="en-US" sz="2200" b="1" dirty="0"/>
            </a:br>
            <a:r>
              <a:rPr lang="en-US" sz="2200" b="1" dirty="0"/>
              <a:t>Presenter:</a:t>
            </a:r>
            <a:br>
              <a:rPr lang="en-US" b="1" dirty="0"/>
            </a:br>
            <a:br>
              <a:rPr lang="en-US" b="1" i="1" dirty="0"/>
            </a:br>
            <a:r>
              <a:rPr lang="en-GB" sz="1600" dirty="0"/>
              <a:t>“At lectures, symposia, seminars, or educational courses, an individual presenting information on IEEE standards shall make it clear that his or her views should be considered the personal views of that individual rather than the formal position, explanation, or interpretation of the IEEE.” IEEE-SA Standards Board Operation Manual (</a:t>
            </a:r>
            <a:r>
              <a:rPr lang="en-GB" sz="1600" dirty="0" err="1"/>
              <a:t>subclause</a:t>
            </a:r>
            <a:r>
              <a:rPr lang="en-GB" sz="1600" dirty="0"/>
              <a:t> 5.9.3)</a:t>
            </a:r>
            <a:br>
              <a:rPr lang="en-GB" sz="1000" dirty="0"/>
            </a:br>
            <a:br>
              <a:rPr lang="en-US" sz="1600" b="1" i="1" dirty="0"/>
            </a:br>
            <a:endParaRPr lang="en-US" b="1" dirty="0">
              <a:effectLst/>
            </a:endParaRPr>
          </a:p>
        </p:txBody>
      </p:sp>
      <p:sp>
        <p:nvSpPr>
          <p:cNvPr id="6" name="Slide Number Placeholder 3">
            <a:extLst>
              <a:ext uri="{FF2B5EF4-FFF2-40B4-BE49-F238E27FC236}">
                <a16:creationId xmlns:a16="http://schemas.microsoft.com/office/drawing/2014/main" id="{766A3122-4B06-45F9-A9AE-931000A6C218}"/>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solidFill>
                  <a:prstClr val="black">
                    <a:tint val="75000"/>
                  </a:prstClr>
                </a:solidFill>
              </a:rPr>
              <a:pPr>
                <a:defRPr/>
              </a:pPr>
              <a:t>1</a:t>
            </a:fld>
            <a:endParaRPr lang="en-US" dirty="0">
              <a:solidFill>
                <a:prstClr val="black">
                  <a:tint val="75000"/>
                </a:prstClr>
              </a:solidFill>
            </a:endParaRPr>
          </a:p>
        </p:txBody>
      </p:sp>
    </p:spTree>
    <p:extLst>
      <p:ext uri="{BB962C8B-B14F-4D97-AF65-F5344CB8AC3E}">
        <p14:creationId xmlns:p14="http://schemas.microsoft.com/office/powerpoint/2010/main" val="95030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sz="3200" b="1" dirty="0"/>
              <a:t>802.11ai</a:t>
            </a:r>
            <a:r>
              <a:rPr lang="en-GB" sz="3200" dirty="0"/>
              <a:t> defines fast initial link set-up methods</a:t>
            </a:r>
            <a:br>
              <a:rPr lang="en-GB" sz="3200" dirty="0"/>
            </a:br>
            <a:br>
              <a:rPr lang="en-GB" sz="3200" dirty="0"/>
            </a:br>
            <a:br>
              <a:rPr lang="en-US" dirty="0"/>
            </a:br>
            <a:endParaRPr lang="en-GB" sz="32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4" name="Content Placeholder 3">
            <a:extLst>
              <a:ext uri="{FF2B5EF4-FFF2-40B4-BE49-F238E27FC236}">
                <a16:creationId xmlns:a16="http://schemas.microsoft.com/office/drawing/2014/main" id="{4ABF8456-45A8-4BE1-A2F8-B96D88E90492}"/>
              </a:ext>
            </a:extLst>
          </p:cNvPr>
          <p:cNvSpPr>
            <a:spLocks noGrp="1"/>
          </p:cNvSpPr>
          <p:nvPr>
            <p:ph idx="1"/>
          </p:nvPr>
        </p:nvSpPr>
        <p:spPr>
          <a:xfrm>
            <a:off x="662709" y="1452040"/>
            <a:ext cx="10969784" cy="4571999"/>
          </a:xfrm>
        </p:spPr>
        <p:txBody>
          <a:bodyPr/>
          <a:lstStyle/>
          <a:p>
            <a:pPr marL="457200" indent="-457200"/>
            <a:r>
              <a:rPr lang="en-GB" altLang="en-US" sz="2000" dirty="0"/>
              <a:t>This amendment defines mechanisms that provide IEEE 802.11 networks with fast initial link set-up methods which do not degrade the security currently offered by Robust Security Network Association (RSNA) already defined in IEEE 802.11. </a:t>
            </a:r>
          </a:p>
          <a:p>
            <a:pPr marL="457200" indent="-457200"/>
            <a:r>
              <a:rPr lang="en-GB" altLang="en-US" sz="2000" dirty="0"/>
              <a:t>The project’s primary need came from an environment where mobile users are constantly entering and leaving the coverage area of an existing extended service set (ESS). </a:t>
            </a:r>
          </a:p>
          <a:p>
            <a:pPr marL="685800" lvl="1" indent="-457200"/>
            <a:r>
              <a:rPr lang="en-GB" altLang="en-US" sz="1800" dirty="0"/>
              <a:t>scale with a high number of users simultaneously entering an ESS </a:t>
            </a:r>
          </a:p>
          <a:p>
            <a:pPr marL="685800" lvl="1" indent="-457200"/>
            <a:r>
              <a:rPr lang="en-GB" altLang="en-US" sz="1800" dirty="0"/>
              <a:t>minimize the time spent within the initial link set-up phase</a:t>
            </a:r>
          </a:p>
          <a:p>
            <a:pPr marL="685800" lvl="1" indent="-457200"/>
            <a:r>
              <a:rPr lang="en-GB" altLang="en-US" sz="1800" dirty="0"/>
              <a:t>securely provide initial authentication.</a:t>
            </a:r>
          </a:p>
          <a:p>
            <a:endParaRPr lang="en-GB" dirty="0"/>
          </a:p>
        </p:txBody>
      </p:sp>
      <p:pic>
        <p:nvPicPr>
          <p:cNvPr id="43" name="Picture 3" descr="C:\Documents and Settings\ts03\My Documents\_CSR\IEEE\11ai\RE%3a_IEE_Tutorail_Photo_Possibilities\drive by info collage.jpg">
            <a:extLst>
              <a:ext uri="{FF2B5EF4-FFF2-40B4-BE49-F238E27FC236}">
                <a16:creationId xmlns:a16="http://schemas.microsoft.com/office/drawing/2014/main" id="{157D26F5-10A1-4E18-97E1-5BD747DC2C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496" y="4267200"/>
            <a:ext cx="3168504" cy="2110469"/>
          </a:xfrm>
          <a:prstGeom prst="rect">
            <a:avLst/>
          </a:prstGeom>
          <a:noFill/>
          <a:extLst>
            <a:ext uri="{909E8E84-426E-40DD-AFC4-6F175D3DCCD1}">
              <a14:hiddenFill xmlns:a14="http://schemas.microsoft.com/office/drawing/2010/main">
                <a:solidFill>
                  <a:srgbClr val="FFFFFF"/>
                </a:solidFill>
              </a14:hiddenFill>
            </a:ext>
          </a:extLst>
        </p:spPr>
      </p:pic>
      <p:pic>
        <p:nvPicPr>
          <p:cNvPr id="44" name="Content Placeholder 7">
            <a:extLst>
              <a:ext uri="{FF2B5EF4-FFF2-40B4-BE49-F238E27FC236}">
                <a16:creationId xmlns:a16="http://schemas.microsoft.com/office/drawing/2014/main" id="{1127CCBE-329C-4B3C-B5B7-5A69D8282D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781800" y="4010382"/>
            <a:ext cx="4419600" cy="2331976"/>
          </a:xfrm>
          <a:prstGeom prst="rect">
            <a:avLst/>
          </a:prstGeom>
          <a:noFill/>
          <a:ln w="9525">
            <a:noFill/>
            <a:miter lim="800000"/>
            <a:headEnd/>
            <a:tailEnd/>
          </a:ln>
          <a:effectLst/>
        </p:spPr>
      </p:pic>
      <p:sp>
        <p:nvSpPr>
          <p:cNvPr id="3" name="Date Placeholder 4">
            <a:extLst>
              <a:ext uri="{FF2B5EF4-FFF2-40B4-BE49-F238E27FC236}">
                <a16:creationId xmlns:a16="http://schemas.microsoft.com/office/drawing/2014/main" id="{0C375C93-265E-A9A2-A5A7-FD3AAB3F30B4}"/>
              </a:ext>
            </a:extLst>
          </p:cNvPr>
          <p:cNvSpPr txBox="1">
            <a:spLocks/>
          </p:cNvSpPr>
          <p:nvPr/>
        </p:nvSpPr>
        <p:spPr>
          <a:xfrm>
            <a:off x="5598213" y="6426103"/>
            <a:ext cx="1488387"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
        <p:nvSpPr>
          <p:cNvPr id="5" name="Slide Number Placeholder 3">
            <a:extLst>
              <a:ext uri="{FF2B5EF4-FFF2-40B4-BE49-F238E27FC236}">
                <a16:creationId xmlns:a16="http://schemas.microsoft.com/office/drawing/2014/main" id="{7CEF6E9C-8D86-3F63-724F-13946B301287}"/>
              </a:ext>
            </a:extLst>
          </p:cNvPr>
          <p:cNvSpPr txBox="1">
            <a:spLocks/>
          </p:cNvSpPr>
          <p:nvPr/>
        </p:nvSpPr>
        <p:spPr>
          <a:xfrm>
            <a:off x="111252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F2884EB-C6E3-684C-A39B-0E652C4E0E60}" type="slidenum">
              <a:rPr lang="en-US" sz="1600" smtClean="0">
                <a:solidFill>
                  <a:prstClr val="black">
                    <a:tint val="75000"/>
                  </a:prstClr>
                </a:solidFill>
              </a:rPr>
              <a:pPr algn="r">
                <a:defRPr/>
              </a:pPr>
              <a:t>10</a:t>
            </a:fld>
            <a:endParaRPr lang="en-US" sz="1600" dirty="0">
              <a:solidFill>
                <a:prstClr val="black">
                  <a:tint val="75000"/>
                </a:prstClr>
              </a:solidFill>
            </a:endParaRPr>
          </a:p>
        </p:txBody>
      </p:sp>
    </p:spTree>
    <p:extLst>
      <p:ext uri="{BB962C8B-B14F-4D97-AF65-F5344CB8AC3E}">
        <p14:creationId xmlns:p14="http://schemas.microsoft.com/office/powerpoint/2010/main" val="1425577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GB" dirty="0"/>
              <a:t>802.11ai technical features</a:t>
            </a:r>
            <a:endParaRPr lang="ja-JP" altLang="en-US" dirty="0"/>
          </a:p>
        </p:txBody>
      </p:sp>
      <p:sp>
        <p:nvSpPr>
          <p:cNvPr id="5" name="スライド番号プレースホルダ 4"/>
          <p:cNvSpPr>
            <a:spLocks noGrp="1"/>
          </p:cNvSpPr>
          <p:nvPr>
            <p:ph type="sldNum" sz="quarter" idx="10"/>
          </p:nvPr>
        </p:nvSpPr>
        <p:spPr/>
        <p:txBody>
          <a:bodyPr/>
          <a:lstStyle/>
          <a:p>
            <a:pPr>
              <a:defRPr/>
            </a:pPr>
            <a:fld id="{C2DA4596-0E95-4845-A51E-381771D71C5B}" type="slidenum">
              <a:rPr lang="en-US" smtClean="0"/>
              <a:pPr>
                <a:defRPr/>
              </a:pPr>
              <a:t>11</a:t>
            </a:fld>
            <a:endParaRPr lang="en-US" dirty="0"/>
          </a:p>
        </p:txBody>
      </p:sp>
      <p:sp>
        <p:nvSpPr>
          <p:cNvPr id="7" name="Text Placeholder 3"/>
          <p:cNvSpPr txBox="1">
            <a:spLocks/>
          </p:cNvSpPr>
          <p:nvPr/>
        </p:nvSpPr>
        <p:spPr bwMode="auto">
          <a:xfrm>
            <a:off x="5840217" y="3485189"/>
            <a:ext cx="5111007" cy="36277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eaLnBrk="0" fontAlgn="base" hangingPunct="0">
              <a:spcBef>
                <a:spcPts val="1200"/>
              </a:spcBef>
              <a:spcAft>
                <a:spcPct val="0"/>
              </a:spcAft>
              <a:buClr>
                <a:schemeClr val="bg2"/>
              </a:buClr>
              <a:defRPr/>
            </a:pPr>
            <a:r>
              <a:rPr lang="en-US" altLang="ja-JP" kern="0" dirty="0">
                <a:ea typeface="MS PGothic" pitchFamily="34" charset="-128"/>
                <a:cs typeface="MS PGothic" pitchFamily="34" charset="-128"/>
              </a:rPr>
              <a:t>802.11ai reduces connection setup overhead by:</a:t>
            </a:r>
            <a:endParaRPr lang="en-US" altLang="ja-JP" kern="0" dirty="0"/>
          </a:p>
        </p:txBody>
      </p:sp>
      <p:sp>
        <p:nvSpPr>
          <p:cNvPr id="8" name="テキスト ボックス 287"/>
          <p:cNvSpPr txBox="1">
            <a:spLocks noChangeArrowheads="1"/>
          </p:cNvSpPr>
          <p:nvPr/>
        </p:nvSpPr>
        <p:spPr bwMode="auto">
          <a:xfrm>
            <a:off x="8479563" y="1396140"/>
            <a:ext cx="436563"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kumimoji="1" lang="en-US" altLang="ja-JP" sz="1300">
                <a:solidFill>
                  <a:srgbClr val="FFFFFF"/>
                </a:solidFill>
                <a:latin typeface="Calibri" pitchFamily="-102" charset="0"/>
                <a:ea typeface="MS PGothic" pitchFamily="34" charset="-128"/>
                <a:cs typeface="MS PGothic" pitchFamily="34" charset="-128"/>
              </a:rPr>
              <a:t>AP</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9" name="テキスト ボックス 288"/>
          <p:cNvSpPr txBox="1">
            <a:spLocks noChangeArrowheads="1"/>
          </p:cNvSpPr>
          <p:nvPr/>
        </p:nvSpPr>
        <p:spPr bwMode="auto">
          <a:xfrm>
            <a:off x="6284050" y="1396140"/>
            <a:ext cx="519112"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lang="en-US" altLang="ja-JP" sz="1300">
                <a:solidFill>
                  <a:srgbClr val="FFFFFF"/>
                </a:solidFill>
                <a:latin typeface="Calibri" pitchFamily="-102" charset="0"/>
                <a:ea typeface="MS PGothic" pitchFamily="34" charset="-128"/>
                <a:cs typeface="MS PGothic" pitchFamily="34" charset="-128"/>
              </a:rPr>
              <a:t>STA</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10" name="テキスト ボックス 289"/>
          <p:cNvSpPr txBox="1">
            <a:spLocks noChangeArrowheads="1"/>
          </p:cNvSpPr>
          <p:nvPr/>
        </p:nvSpPr>
        <p:spPr bwMode="auto">
          <a:xfrm>
            <a:off x="9749562" y="1397728"/>
            <a:ext cx="712788" cy="276225"/>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kumimoji="1" lang="en-US" altLang="ja-JP" sz="1300" dirty="0">
                <a:solidFill>
                  <a:srgbClr val="FFFFFF"/>
                </a:solidFill>
                <a:latin typeface="Calibri" pitchFamily="-102" charset="0"/>
                <a:ea typeface="MS PGothic" pitchFamily="34" charset="-128"/>
                <a:cs typeface="MS PGothic" pitchFamily="34" charset="-128"/>
              </a:rPr>
              <a:t>DHCP</a:t>
            </a:r>
            <a:endParaRPr kumimoji="1" lang="ja-JP" altLang="en-US" sz="1300" dirty="0">
              <a:solidFill>
                <a:srgbClr val="FFFFFF"/>
              </a:solidFill>
              <a:latin typeface="Calibri" pitchFamily="-102" charset="0"/>
              <a:ea typeface="MS PGothic" pitchFamily="34" charset="-128"/>
              <a:cs typeface="MS PGothic" pitchFamily="34" charset="-128"/>
            </a:endParaRPr>
          </a:p>
        </p:txBody>
      </p:sp>
      <p:cxnSp>
        <p:nvCxnSpPr>
          <p:cNvPr id="11" name="直線コネクタ 290"/>
          <p:cNvCxnSpPr>
            <a:cxnSpLocks noChangeShapeType="1"/>
            <a:stCxn id="9" idx="2"/>
          </p:cNvCxnSpPr>
          <p:nvPr/>
        </p:nvCxnSpPr>
        <p:spPr bwMode="auto">
          <a:xfrm rot="5400000">
            <a:off x="5773669" y="2443096"/>
            <a:ext cx="1539875" cy="158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2" name="直線コネクタ 291"/>
          <p:cNvCxnSpPr>
            <a:cxnSpLocks noChangeShapeType="1"/>
            <a:stCxn id="8" idx="2"/>
          </p:cNvCxnSpPr>
          <p:nvPr/>
        </p:nvCxnSpPr>
        <p:spPr bwMode="auto">
          <a:xfrm rot="16200000" flipH="1">
            <a:off x="7932668" y="2439921"/>
            <a:ext cx="1538288" cy="6350"/>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3" name="直線コネクタ 292"/>
          <p:cNvCxnSpPr>
            <a:cxnSpLocks noChangeShapeType="1"/>
            <a:stCxn id="10" idx="2"/>
          </p:cNvCxnSpPr>
          <p:nvPr/>
        </p:nvCxnSpPr>
        <p:spPr bwMode="auto">
          <a:xfrm rot="5400000">
            <a:off x="9388407" y="2382772"/>
            <a:ext cx="1425575" cy="7937"/>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4" name="直線矢印コネクタ 294"/>
          <p:cNvCxnSpPr>
            <a:cxnSpLocks noChangeShapeType="1"/>
          </p:cNvCxnSpPr>
          <p:nvPr/>
        </p:nvCxnSpPr>
        <p:spPr bwMode="auto">
          <a:xfrm rot="10800000">
            <a:off x="6536463" y="1986690"/>
            <a:ext cx="2162175" cy="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15" name="直線矢印コネクタ 296"/>
          <p:cNvCxnSpPr>
            <a:cxnSpLocks noChangeShapeType="1"/>
          </p:cNvCxnSpPr>
          <p:nvPr/>
        </p:nvCxnSpPr>
        <p:spPr bwMode="auto">
          <a:xfrm flipV="1">
            <a:off x="6549163" y="2121627"/>
            <a:ext cx="21494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16" name="直線矢印コネクタ 297"/>
          <p:cNvCxnSpPr>
            <a:cxnSpLocks noChangeShapeType="1"/>
          </p:cNvCxnSpPr>
          <p:nvPr/>
        </p:nvCxnSpPr>
        <p:spPr bwMode="auto">
          <a:xfrm rot="10800000">
            <a:off x="6536463" y="2226402"/>
            <a:ext cx="21621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17" name="直線矢印コネクタ 300"/>
          <p:cNvCxnSpPr>
            <a:cxnSpLocks noChangeShapeType="1"/>
          </p:cNvCxnSpPr>
          <p:nvPr/>
        </p:nvCxnSpPr>
        <p:spPr bwMode="auto">
          <a:xfrm>
            <a:off x="6552337" y="2550252"/>
            <a:ext cx="2146300" cy="0"/>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18" name="直線矢印コネクタ 301"/>
          <p:cNvCxnSpPr>
            <a:cxnSpLocks noChangeShapeType="1"/>
          </p:cNvCxnSpPr>
          <p:nvPr/>
        </p:nvCxnSpPr>
        <p:spPr bwMode="auto">
          <a:xfrm rot="10800000">
            <a:off x="6544400" y="2882041"/>
            <a:ext cx="2146300" cy="1587"/>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sp>
        <p:nvSpPr>
          <p:cNvPr id="19" name="テキスト ボックス 302"/>
          <p:cNvSpPr txBox="1">
            <a:spLocks noChangeArrowheads="1"/>
          </p:cNvSpPr>
          <p:nvPr/>
        </p:nvSpPr>
        <p:spPr bwMode="auto">
          <a:xfrm>
            <a:off x="6698388" y="1835877"/>
            <a:ext cx="1781175" cy="153888"/>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tIns="0" bIns="0">
            <a:prstTxWarp prst="textNoShape">
              <a:avLst/>
            </a:prstTxWarp>
            <a:spAutoFit/>
          </a:bodyPr>
          <a:lstStyle/>
          <a:p>
            <a:pPr algn="r" defTabSz="685800"/>
            <a:r>
              <a:rPr kumimoji="1" lang="en-US" altLang="ja-JP" sz="1000">
                <a:solidFill>
                  <a:srgbClr val="FFFFFF"/>
                </a:solidFill>
                <a:latin typeface="Calibri" pitchFamily="-102" charset="0"/>
                <a:ea typeface="MS PGothic" pitchFamily="34" charset="-128"/>
                <a:cs typeface="MS PGothic" pitchFamily="34" charset="-128"/>
              </a:rPr>
              <a:t>Beacon/Probe Resp</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0" name="テキスト ボックス 303"/>
          <p:cNvSpPr txBox="1">
            <a:spLocks noChangeArrowheads="1"/>
          </p:cNvSpPr>
          <p:nvPr/>
        </p:nvSpPr>
        <p:spPr bwMode="auto">
          <a:xfrm>
            <a:off x="7139584" y="2081940"/>
            <a:ext cx="965329" cy="153888"/>
          </a:xfrm>
          <a:prstGeom prst="rect">
            <a:avLst/>
          </a:prstGeom>
          <a:gradFill rotWithShape="1">
            <a:gsLst>
              <a:gs pos="0">
                <a:srgbClr val="A0CA4A"/>
              </a:gs>
              <a:gs pos="100000">
                <a:srgbClr val="DCFFA0"/>
              </a:gs>
            </a:gsLst>
            <a:lin ang="16200000"/>
          </a:gradFill>
          <a:ln w="9525">
            <a:solidFill>
              <a:srgbClr val="98B954"/>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a:r>
              <a:rPr kumimoji="1" lang="en-US" altLang="ja-JP" sz="1000">
                <a:solidFill>
                  <a:srgbClr val="FFFFFF"/>
                </a:solidFill>
                <a:latin typeface="Calibri" pitchFamily="-102" charset="0"/>
                <a:ea typeface="MS PGothic" pitchFamily="34" charset="-128"/>
                <a:cs typeface="MS PGothic" pitchFamily="34" charset="-128"/>
              </a:rPr>
              <a:t>Auth Req/Resp</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1" name="テキスト ボックス 305"/>
          <p:cNvSpPr txBox="1">
            <a:spLocks noChangeArrowheads="1"/>
          </p:cNvSpPr>
          <p:nvPr/>
        </p:nvSpPr>
        <p:spPr bwMode="auto">
          <a:xfrm>
            <a:off x="9216163" y="1396140"/>
            <a:ext cx="423863"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kumimoji="1" lang="en-US" altLang="ja-JP" sz="1300">
                <a:solidFill>
                  <a:srgbClr val="FFFFFF"/>
                </a:solidFill>
                <a:latin typeface="Calibri" pitchFamily="-102" charset="0"/>
                <a:ea typeface="MS PGothic" pitchFamily="34" charset="-128"/>
                <a:cs typeface="MS PGothic" pitchFamily="34" charset="-128"/>
              </a:rPr>
              <a:t>AS</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22" name="直線コネクタ 306"/>
          <p:cNvCxnSpPr>
            <a:cxnSpLocks noChangeShapeType="1"/>
            <a:stCxn id="21" idx="2"/>
          </p:cNvCxnSpPr>
          <p:nvPr/>
        </p:nvCxnSpPr>
        <p:spPr bwMode="auto">
          <a:xfrm rot="16200000" flipH="1">
            <a:off x="8724831" y="2378009"/>
            <a:ext cx="1423988" cy="15875"/>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23" name="直線矢印コネクタ 307"/>
          <p:cNvCxnSpPr>
            <a:cxnSpLocks noChangeShapeType="1"/>
          </p:cNvCxnSpPr>
          <p:nvPr/>
        </p:nvCxnSpPr>
        <p:spPr bwMode="auto">
          <a:xfrm flipV="1">
            <a:off x="8644663" y="2121627"/>
            <a:ext cx="760413" cy="0"/>
          </a:xfrm>
          <a:prstGeom prst="straightConnector1">
            <a:avLst/>
          </a:prstGeom>
          <a:noFill/>
          <a:ln w="25400">
            <a:solidFill>
              <a:srgbClr val="FCD5B5"/>
            </a:solidFill>
            <a:round/>
            <a:headEnd/>
            <a:tailEnd type="arrow" w="med" len="med"/>
          </a:ln>
          <a:effectLst>
            <a:outerShdw blurRad="40000" dist="20000" dir="5400000" rotWithShape="0">
              <a:srgbClr val="000000">
                <a:alpha val="37999"/>
              </a:srgbClr>
            </a:outerShdw>
          </a:effectLst>
        </p:spPr>
      </p:cxnSp>
      <p:cxnSp>
        <p:nvCxnSpPr>
          <p:cNvPr id="24" name="直線矢印コネクタ 308"/>
          <p:cNvCxnSpPr>
            <a:cxnSpLocks noChangeShapeType="1"/>
          </p:cNvCxnSpPr>
          <p:nvPr/>
        </p:nvCxnSpPr>
        <p:spPr bwMode="auto">
          <a:xfrm rot="10800000">
            <a:off x="8644662" y="2243866"/>
            <a:ext cx="723900" cy="1587"/>
          </a:xfrm>
          <a:prstGeom prst="straightConnector1">
            <a:avLst/>
          </a:prstGeom>
          <a:noFill/>
          <a:ln w="25400">
            <a:solidFill>
              <a:srgbClr val="FCD5B5"/>
            </a:solidFill>
            <a:round/>
            <a:headEnd/>
            <a:tailEnd type="arrow" w="med" len="med"/>
          </a:ln>
          <a:effectLst>
            <a:outerShdw blurRad="40000" dist="20000" dir="5400000" rotWithShape="0">
              <a:srgbClr val="000000">
                <a:alpha val="37999"/>
              </a:srgbClr>
            </a:outerShdw>
          </a:effectLst>
        </p:spPr>
      </p:cxnSp>
      <p:cxnSp>
        <p:nvCxnSpPr>
          <p:cNvPr id="25" name="直線矢印コネクタ 309"/>
          <p:cNvCxnSpPr>
            <a:cxnSpLocks noChangeShapeType="1"/>
          </p:cNvCxnSpPr>
          <p:nvPr/>
        </p:nvCxnSpPr>
        <p:spPr bwMode="auto">
          <a:xfrm>
            <a:off x="8736737" y="2628040"/>
            <a:ext cx="1398588" cy="0"/>
          </a:xfrm>
          <a:prstGeom prst="straightConnector1">
            <a:avLst/>
          </a:prstGeom>
          <a:noFill/>
          <a:ln w="25400">
            <a:solidFill>
              <a:srgbClr val="D99694"/>
            </a:solidFill>
            <a:round/>
            <a:headEnd/>
            <a:tailEnd type="arrow" w="med" len="med"/>
          </a:ln>
          <a:effectLst>
            <a:outerShdw blurRad="40000" dist="20000" dir="5400000" rotWithShape="0">
              <a:srgbClr val="000000">
                <a:alpha val="37999"/>
              </a:srgbClr>
            </a:outerShdw>
          </a:effectLst>
        </p:spPr>
      </p:cxnSp>
      <p:cxnSp>
        <p:nvCxnSpPr>
          <p:cNvPr id="26" name="直線矢印コネクタ 310"/>
          <p:cNvCxnSpPr>
            <a:cxnSpLocks noChangeShapeType="1"/>
          </p:cNvCxnSpPr>
          <p:nvPr/>
        </p:nvCxnSpPr>
        <p:spPr bwMode="auto">
          <a:xfrm rot="10800000" flipV="1">
            <a:off x="8716101" y="2777265"/>
            <a:ext cx="1400175" cy="0"/>
          </a:xfrm>
          <a:prstGeom prst="straightConnector1">
            <a:avLst/>
          </a:prstGeom>
          <a:noFill/>
          <a:ln w="25400">
            <a:solidFill>
              <a:srgbClr val="D99694"/>
            </a:solidFill>
            <a:round/>
            <a:headEnd/>
            <a:tailEnd type="arrow" w="med" len="med"/>
          </a:ln>
          <a:effectLst>
            <a:outerShdw blurRad="40000" dist="20000" dir="5400000" rotWithShape="0">
              <a:srgbClr val="000000">
                <a:alpha val="37999"/>
              </a:srgbClr>
            </a:outerShdw>
          </a:effectLst>
        </p:spPr>
      </p:cxnSp>
      <p:sp>
        <p:nvSpPr>
          <p:cNvPr id="27" name="テキスト ボックス 311"/>
          <p:cNvSpPr txBox="1">
            <a:spLocks noChangeArrowheads="1"/>
          </p:cNvSpPr>
          <p:nvPr/>
        </p:nvSpPr>
        <p:spPr bwMode="auto">
          <a:xfrm>
            <a:off x="7204716" y="2655027"/>
            <a:ext cx="1289135" cy="153888"/>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a:r>
              <a:rPr lang="en-US" altLang="ja-JP" sz="1000">
                <a:solidFill>
                  <a:srgbClr val="FFFFFF"/>
                </a:solidFill>
                <a:latin typeface="Calibri" pitchFamily="-102" charset="0"/>
                <a:ea typeface="MS PGothic" pitchFamily="34" charset="-128"/>
                <a:cs typeface="MS PGothic" pitchFamily="34" charset="-128"/>
              </a:rPr>
              <a:t>Association &amp; IP addr</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8" name="右矢印 360"/>
          <p:cNvSpPr>
            <a:spLocks noChangeArrowheads="1"/>
          </p:cNvSpPr>
          <p:nvPr/>
        </p:nvSpPr>
        <p:spPr bwMode="auto">
          <a:xfrm>
            <a:off x="5779226" y="2366102"/>
            <a:ext cx="642937" cy="628650"/>
          </a:xfrm>
          <a:prstGeom prst="rightArrow">
            <a:avLst>
              <a:gd name="adj1" fmla="val 50000"/>
              <a:gd name="adj2" fmla="val 50028"/>
            </a:avLst>
          </a:prstGeom>
          <a:solidFill>
            <a:srgbClr val="00B8FF"/>
          </a:solidFill>
          <a:ln w="9525">
            <a:solidFill>
              <a:schemeClr val="tx1"/>
            </a:solidFill>
            <a:round/>
            <a:headEnd/>
            <a:tailEnd/>
          </a:ln>
        </p:spPr>
        <p:txBody>
          <a:bodyPr lIns="68598" tIns="34299" rIns="68598" bIns="34299">
            <a:prstTxWarp prst="textNoShape">
              <a:avLst/>
            </a:prstTxWarp>
          </a:bodyPr>
          <a:lstStyle/>
          <a:p>
            <a:pPr defTabSz="336550">
              <a:buClr>
                <a:srgbClr val="000000"/>
              </a:buClr>
              <a:buSzPct val="100000"/>
            </a:pPr>
            <a:endParaRPr lang="ja-JP" altLang="en-US" dirty="0">
              <a:solidFill>
                <a:schemeClr val="bg1"/>
              </a:solidFill>
              <a:latin typeface="Times New Roman" pitchFamily="-102" charset="0"/>
              <a:ea typeface="MS Gothic" pitchFamily="49" charset="-128"/>
              <a:cs typeface="MS Gothic" pitchFamily="49" charset="-128"/>
            </a:endParaRPr>
          </a:p>
        </p:txBody>
      </p:sp>
      <p:grpSp>
        <p:nvGrpSpPr>
          <p:cNvPr id="29" name="Group 4"/>
          <p:cNvGrpSpPr>
            <a:grpSpLocks/>
          </p:cNvGrpSpPr>
          <p:nvPr/>
        </p:nvGrpSpPr>
        <p:grpSpPr bwMode="auto">
          <a:xfrm>
            <a:off x="1587501" y="1470888"/>
            <a:ext cx="4278313" cy="4064000"/>
            <a:chOff x="148862" y="1033256"/>
            <a:chExt cx="5702451" cy="5417075"/>
          </a:xfrm>
        </p:grpSpPr>
        <p:sp>
          <p:nvSpPr>
            <p:cNvPr id="30" name="テキスト ボックス 312"/>
            <p:cNvSpPr txBox="1">
              <a:spLocks noChangeArrowheads="1"/>
            </p:cNvSpPr>
            <p:nvPr/>
          </p:nvSpPr>
          <p:spPr bwMode="auto">
            <a:xfrm>
              <a:off x="3074284" y="1033256"/>
              <a:ext cx="583151"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kumimoji="1" lang="en-US" altLang="ja-JP" sz="1300">
                  <a:solidFill>
                    <a:srgbClr val="FFFFFF"/>
                  </a:solidFill>
                  <a:latin typeface="Calibri" pitchFamily="-102" charset="0"/>
                  <a:ea typeface="MS PGothic" pitchFamily="34" charset="-128"/>
                  <a:cs typeface="MS PGothic" pitchFamily="34" charset="-128"/>
                </a:rPr>
                <a:t>AP</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31" name="テキスト ボックス 313"/>
            <p:cNvSpPr txBox="1">
              <a:spLocks noChangeArrowheads="1"/>
            </p:cNvSpPr>
            <p:nvPr/>
          </p:nvSpPr>
          <p:spPr bwMode="auto">
            <a:xfrm>
              <a:off x="148862" y="1033259"/>
              <a:ext cx="690608"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lang="en-US" altLang="ja-JP" sz="1300">
                  <a:solidFill>
                    <a:srgbClr val="FFFFFF"/>
                  </a:solidFill>
                  <a:latin typeface="Calibri" pitchFamily="-102" charset="0"/>
                  <a:ea typeface="MS PGothic" pitchFamily="34" charset="-128"/>
                  <a:cs typeface="MS PGothic" pitchFamily="34" charset="-128"/>
                </a:rPr>
                <a:t>STA</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32" name="テキスト ボックス 314"/>
            <p:cNvSpPr txBox="1">
              <a:spLocks noChangeArrowheads="1"/>
            </p:cNvSpPr>
            <p:nvPr/>
          </p:nvSpPr>
          <p:spPr bwMode="auto">
            <a:xfrm>
              <a:off x="4901120" y="1033260"/>
              <a:ext cx="950193"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kumimoji="1" lang="en-US" altLang="ja-JP" sz="1300">
                  <a:solidFill>
                    <a:srgbClr val="FFFFFF"/>
                  </a:solidFill>
                  <a:latin typeface="Calibri" pitchFamily="-102" charset="0"/>
                  <a:ea typeface="MS PGothic" pitchFamily="34" charset="-128"/>
                  <a:cs typeface="MS PGothic" pitchFamily="34" charset="-128"/>
                </a:rPr>
                <a:t>DHCP</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33" name="直線コネクタ 315"/>
            <p:cNvCxnSpPr>
              <a:cxnSpLocks noChangeShapeType="1"/>
              <a:stCxn id="31" idx="2"/>
            </p:cNvCxnSpPr>
            <p:nvPr/>
          </p:nvCxnSpPr>
          <p:spPr bwMode="auto">
            <a:xfrm rot="16200000" flipH="1">
              <a:off x="-2001153" y="3897910"/>
              <a:ext cx="5047741" cy="57101"/>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4" name="直線コネクタ 316"/>
            <p:cNvCxnSpPr>
              <a:cxnSpLocks noChangeShapeType="1"/>
              <a:stCxn id="30" idx="2"/>
            </p:cNvCxnSpPr>
            <p:nvPr/>
          </p:nvCxnSpPr>
          <p:spPr bwMode="auto">
            <a:xfrm rot="16200000" flipH="1">
              <a:off x="841993" y="3926455"/>
              <a:ext cx="5047742" cy="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5" name="直線コネクタ 317"/>
            <p:cNvCxnSpPr>
              <a:cxnSpLocks noChangeShapeType="1"/>
              <a:stCxn id="32" idx="2"/>
            </p:cNvCxnSpPr>
            <p:nvPr/>
          </p:nvCxnSpPr>
          <p:spPr bwMode="auto">
            <a:xfrm rot="5400000">
              <a:off x="2847122" y="3921233"/>
              <a:ext cx="5047736" cy="10453"/>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6" name="直線矢印コネクタ 323"/>
            <p:cNvCxnSpPr>
              <a:cxnSpLocks noChangeShapeType="1"/>
            </p:cNvCxnSpPr>
            <p:nvPr/>
          </p:nvCxnSpPr>
          <p:spPr bwMode="auto">
            <a:xfrm>
              <a:off x="501730" y="1976644"/>
              <a:ext cx="2864134"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37" name="直線矢印コネクタ 324"/>
            <p:cNvCxnSpPr>
              <a:cxnSpLocks noChangeShapeType="1"/>
            </p:cNvCxnSpPr>
            <p:nvPr/>
          </p:nvCxnSpPr>
          <p:spPr bwMode="auto">
            <a:xfrm rot="10800000" flipV="1">
              <a:off x="483964" y="2103637"/>
              <a:ext cx="2881900" cy="1"/>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38" name="直線矢印コネクタ 325"/>
            <p:cNvCxnSpPr>
              <a:cxnSpLocks noChangeShapeType="1"/>
            </p:cNvCxnSpPr>
            <p:nvPr/>
          </p:nvCxnSpPr>
          <p:spPr bwMode="auto">
            <a:xfrm>
              <a:off x="505525" y="2256034"/>
              <a:ext cx="2860339" cy="2"/>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39" name="直線矢印コネクタ 326"/>
            <p:cNvCxnSpPr>
              <a:cxnSpLocks noChangeShapeType="1"/>
            </p:cNvCxnSpPr>
            <p:nvPr/>
          </p:nvCxnSpPr>
          <p:spPr bwMode="auto">
            <a:xfrm rot="10800000">
              <a:off x="505526" y="2395734"/>
              <a:ext cx="2860339" cy="1588"/>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40" name="直線矢印コネクタ 327"/>
            <p:cNvCxnSpPr>
              <a:cxnSpLocks noChangeShapeType="1"/>
            </p:cNvCxnSpPr>
            <p:nvPr/>
          </p:nvCxnSpPr>
          <p:spPr bwMode="auto">
            <a:xfrm rot="10800000">
              <a:off x="505526" y="2560829"/>
              <a:ext cx="2860342"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1" name="直線矢印コネクタ 328"/>
            <p:cNvCxnSpPr>
              <a:cxnSpLocks noChangeShapeType="1"/>
            </p:cNvCxnSpPr>
            <p:nvPr/>
          </p:nvCxnSpPr>
          <p:spPr bwMode="auto">
            <a:xfrm>
              <a:off x="501730" y="2700525"/>
              <a:ext cx="2864135"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2" name="直線矢印コネクタ 329"/>
            <p:cNvCxnSpPr>
              <a:cxnSpLocks noChangeShapeType="1"/>
            </p:cNvCxnSpPr>
            <p:nvPr/>
          </p:nvCxnSpPr>
          <p:spPr bwMode="auto">
            <a:xfrm>
              <a:off x="483963" y="2840235"/>
              <a:ext cx="3855903"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3" name="直線矢印コネクタ 330"/>
            <p:cNvCxnSpPr>
              <a:cxnSpLocks noChangeShapeType="1"/>
            </p:cNvCxnSpPr>
            <p:nvPr/>
          </p:nvCxnSpPr>
          <p:spPr bwMode="auto">
            <a:xfrm rot="10800000" flipV="1">
              <a:off x="494165" y="2979935"/>
              <a:ext cx="384570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4" name="直線矢印コネクタ 331"/>
            <p:cNvCxnSpPr>
              <a:cxnSpLocks noChangeShapeType="1"/>
            </p:cNvCxnSpPr>
            <p:nvPr/>
          </p:nvCxnSpPr>
          <p:spPr bwMode="auto">
            <a:xfrm>
              <a:off x="562622" y="5364901"/>
              <a:ext cx="2803238"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5" name="直線矢印コネクタ 332"/>
            <p:cNvCxnSpPr>
              <a:cxnSpLocks noChangeShapeType="1"/>
            </p:cNvCxnSpPr>
            <p:nvPr/>
          </p:nvCxnSpPr>
          <p:spPr bwMode="auto">
            <a:xfrm rot="10800000">
              <a:off x="523291" y="4890767"/>
              <a:ext cx="2842574" cy="1589"/>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6" name="直線矢印コネクタ 333"/>
            <p:cNvCxnSpPr>
              <a:cxnSpLocks noChangeShapeType="1"/>
            </p:cNvCxnSpPr>
            <p:nvPr/>
          </p:nvCxnSpPr>
          <p:spPr bwMode="auto">
            <a:xfrm>
              <a:off x="541064" y="5050019"/>
              <a:ext cx="2824802"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7" name="直線矢印コネクタ 334"/>
            <p:cNvCxnSpPr>
              <a:cxnSpLocks noChangeShapeType="1"/>
            </p:cNvCxnSpPr>
            <p:nvPr/>
          </p:nvCxnSpPr>
          <p:spPr bwMode="auto">
            <a:xfrm rot="10800000">
              <a:off x="505534" y="5208255"/>
              <a:ext cx="2860326" cy="1"/>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8" name="直線矢印コネクタ 335"/>
            <p:cNvCxnSpPr>
              <a:cxnSpLocks noChangeShapeType="1"/>
            </p:cNvCxnSpPr>
            <p:nvPr/>
          </p:nvCxnSpPr>
          <p:spPr bwMode="auto">
            <a:xfrm>
              <a:off x="551268" y="5553812"/>
              <a:ext cx="4814496" cy="1588"/>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49" name="直線矢印コネクタ 336"/>
            <p:cNvCxnSpPr>
              <a:cxnSpLocks noChangeShapeType="1"/>
            </p:cNvCxnSpPr>
            <p:nvPr/>
          </p:nvCxnSpPr>
          <p:spPr bwMode="auto">
            <a:xfrm rot="10800000">
              <a:off x="505530" y="5709394"/>
              <a:ext cx="4860233" cy="2"/>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50" name="直線矢印コネクタ 337"/>
            <p:cNvCxnSpPr>
              <a:cxnSpLocks noChangeShapeType="1"/>
            </p:cNvCxnSpPr>
            <p:nvPr/>
          </p:nvCxnSpPr>
          <p:spPr bwMode="auto">
            <a:xfrm>
              <a:off x="505525" y="5879760"/>
              <a:ext cx="4870693" cy="1588"/>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51" name="直線矢印コネクタ 338"/>
            <p:cNvCxnSpPr>
              <a:cxnSpLocks noChangeShapeType="1"/>
            </p:cNvCxnSpPr>
            <p:nvPr/>
          </p:nvCxnSpPr>
          <p:spPr bwMode="auto">
            <a:xfrm rot="10800000">
              <a:off x="487762" y="6037993"/>
              <a:ext cx="4878002" cy="1"/>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sp>
          <p:nvSpPr>
            <p:cNvPr id="52" name="テキスト ボックス 341"/>
            <p:cNvSpPr txBox="1">
              <a:spLocks noChangeArrowheads="1"/>
            </p:cNvSpPr>
            <p:nvPr/>
          </p:nvSpPr>
          <p:spPr bwMode="auto">
            <a:xfrm>
              <a:off x="1370783" y="1963944"/>
              <a:ext cx="1282388" cy="205124"/>
            </a:xfrm>
            <a:prstGeom prst="rect">
              <a:avLst/>
            </a:prstGeom>
            <a:gradFill rotWithShape="1">
              <a:gsLst>
                <a:gs pos="0">
                  <a:srgbClr val="7F5BAB"/>
                </a:gs>
                <a:gs pos="100000">
                  <a:srgbClr val="C8B0ED"/>
                </a:gs>
              </a:gsLst>
              <a:lin ang="16200000"/>
            </a:gradFill>
            <a:ln w="9525">
              <a:solidFill>
                <a:srgbClr val="7D60A0"/>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a:r>
                <a:rPr kumimoji="1" lang="en-US" altLang="ja-JP" sz="1000">
                  <a:solidFill>
                    <a:srgbClr val="FFFFFF"/>
                  </a:solidFill>
                  <a:latin typeface="Calibri" pitchFamily="-102" charset="0"/>
                  <a:ea typeface="MS PGothic" pitchFamily="34" charset="-128"/>
                  <a:cs typeface="MS PGothic" pitchFamily="34" charset="-128"/>
                </a:rPr>
                <a:t>Authentication</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53" name="テキスト ボックス 342"/>
            <p:cNvSpPr txBox="1">
              <a:spLocks noChangeArrowheads="1"/>
            </p:cNvSpPr>
            <p:nvPr/>
          </p:nvSpPr>
          <p:spPr bwMode="auto">
            <a:xfrm>
              <a:off x="1300913" y="2256033"/>
              <a:ext cx="1034543" cy="205124"/>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a:r>
                <a:rPr kumimoji="1" lang="en-US" altLang="ja-JP" sz="1000">
                  <a:solidFill>
                    <a:srgbClr val="FFFFFF"/>
                  </a:solidFill>
                  <a:latin typeface="Calibri" pitchFamily="-102" charset="0"/>
                  <a:ea typeface="MS PGothic" pitchFamily="34" charset="-128"/>
                  <a:cs typeface="MS PGothic" pitchFamily="34" charset="-128"/>
                </a:rPr>
                <a:t>Association</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54" name="テキスト ボックス 343"/>
            <p:cNvSpPr txBox="1">
              <a:spLocks noChangeArrowheads="1"/>
            </p:cNvSpPr>
            <p:nvPr/>
          </p:nvSpPr>
          <p:spPr bwMode="auto">
            <a:xfrm>
              <a:off x="1183397" y="4992811"/>
              <a:ext cx="991809" cy="205124"/>
            </a:xfrm>
            <a:prstGeom prst="rect">
              <a:avLst/>
            </a:prstGeom>
            <a:gradFill rotWithShape="1">
              <a:gsLst>
                <a:gs pos="0">
                  <a:srgbClr val="7F5BAB"/>
                </a:gs>
                <a:gs pos="100000">
                  <a:srgbClr val="C8B0ED"/>
                </a:gs>
              </a:gsLst>
              <a:lin ang="16200000"/>
            </a:gradFill>
            <a:ln w="9525">
              <a:solidFill>
                <a:srgbClr val="7D60A0"/>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ctr" defTabSz="685800"/>
              <a:r>
                <a:rPr kumimoji="1" lang="en-US" altLang="ja-JP" sz="1000">
                  <a:solidFill>
                    <a:srgbClr val="FFFFFF"/>
                  </a:solidFill>
                  <a:latin typeface="Calibri" pitchFamily="-102" charset="0"/>
                  <a:ea typeface="MS PGothic" pitchFamily="34" charset="-128"/>
                  <a:cs typeface="MS PGothic" pitchFamily="34" charset="-128"/>
                </a:rPr>
                <a:t>EAP</a:t>
              </a:r>
              <a:r>
                <a:rPr lang="en-US" altLang="ja-JP" sz="1000">
                  <a:solidFill>
                    <a:srgbClr val="FFFFFF"/>
                  </a:solidFill>
                  <a:latin typeface="Calibri" pitchFamily="-102" charset="0"/>
                  <a:ea typeface="MS PGothic" pitchFamily="34" charset="-128"/>
                  <a:cs typeface="MS PGothic" pitchFamily="34" charset="-128"/>
                </a:rPr>
                <a:t>OL Key</a:t>
              </a:r>
              <a:endParaRPr kumimoji="1" lang="en-US" altLang="ja-JP" sz="1000">
                <a:solidFill>
                  <a:srgbClr val="FFFFFF"/>
                </a:solidFill>
                <a:latin typeface="Calibri" pitchFamily="-102" charset="0"/>
                <a:ea typeface="MS PGothic" pitchFamily="34" charset="-128"/>
                <a:cs typeface="MS PGothic" pitchFamily="34" charset="-128"/>
              </a:endParaRPr>
            </a:p>
          </p:txBody>
        </p:sp>
        <p:sp>
          <p:nvSpPr>
            <p:cNvPr id="55" name="テキスト ボックス 344"/>
            <p:cNvSpPr txBox="1">
              <a:spLocks noChangeArrowheads="1"/>
            </p:cNvSpPr>
            <p:nvPr/>
          </p:nvSpPr>
          <p:spPr bwMode="auto">
            <a:xfrm>
              <a:off x="1107156" y="5709396"/>
              <a:ext cx="656421" cy="215388"/>
            </a:xfrm>
            <a:prstGeom prst="rect">
              <a:avLst/>
            </a:prstGeom>
            <a:gradFill rotWithShape="1">
              <a:gsLst>
                <a:gs pos="0">
                  <a:srgbClr val="A0CA4A"/>
                </a:gs>
                <a:gs pos="100000">
                  <a:srgbClr val="DCFFA0"/>
                </a:gs>
              </a:gsLst>
              <a:lin ang="16200000"/>
            </a:gradFill>
            <a:ln w="9525">
              <a:solidFill>
                <a:srgbClr val="98B954"/>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ctr" defTabSz="685983">
                <a:defRPr/>
              </a:pPr>
              <a:r>
                <a:rPr kumimoji="1" lang="en-US" altLang="ja-JP" sz="1050" kern="0" dirty="0">
                  <a:solidFill>
                    <a:sysClr val="window" lastClr="FFFFFF"/>
                  </a:solidFill>
                  <a:latin typeface="Calibri"/>
                </a:rPr>
                <a:t>DHCP</a:t>
              </a:r>
            </a:p>
          </p:txBody>
        </p:sp>
        <p:sp>
          <p:nvSpPr>
            <p:cNvPr id="56" name="テキスト ボックス 345"/>
            <p:cNvSpPr txBox="1">
              <a:spLocks noChangeArrowheads="1"/>
            </p:cNvSpPr>
            <p:nvPr/>
          </p:nvSpPr>
          <p:spPr bwMode="auto">
            <a:xfrm>
              <a:off x="4057079" y="1033260"/>
              <a:ext cx="565573"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kumimoji="1" lang="en-US" altLang="ja-JP" sz="1300">
                  <a:solidFill>
                    <a:srgbClr val="FFFFFF"/>
                  </a:solidFill>
                  <a:latin typeface="Calibri" pitchFamily="-102" charset="0"/>
                  <a:ea typeface="MS PGothic" pitchFamily="34" charset="-128"/>
                  <a:cs typeface="MS PGothic" pitchFamily="34" charset="-128"/>
                </a:rPr>
                <a:t>AS</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57" name="直線コネクタ 346"/>
            <p:cNvCxnSpPr>
              <a:cxnSpLocks noChangeShapeType="1"/>
              <a:stCxn id="56" idx="2"/>
            </p:cNvCxnSpPr>
            <p:nvPr/>
          </p:nvCxnSpPr>
          <p:spPr bwMode="auto">
            <a:xfrm rot="16200000" flipH="1">
              <a:off x="1827307" y="3915150"/>
              <a:ext cx="5047734" cy="2261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58" name="直線矢印コネクタ 347"/>
            <p:cNvCxnSpPr>
              <a:cxnSpLocks noChangeShapeType="1"/>
            </p:cNvCxnSpPr>
            <p:nvPr/>
          </p:nvCxnSpPr>
          <p:spPr bwMode="auto">
            <a:xfrm>
              <a:off x="503406" y="3132336"/>
              <a:ext cx="3859078"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59" name="直線矢印コネクタ 348"/>
            <p:cNvCxnSpPr>
              <a:cxnSpLocks noChangeShapeType="1"/>
            </p:cNvCxnSpPr>
            <p:nvPr/>
          </p:nvCxnSpPr>
          <p:spPr bwMode="auto">
            <a:xfrm rot="10800000">
              <a:off x="487762" y="3272039"/>
              <a:ext cx="3852108"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0" name="直線矢印コネクタ 349"/>
            <p:cNvCxnSpPr>
              <a:cxnSpLocks noChangeShapeType="1"/>
            </p:cNvCxnSpPr>
            <p:nvPr/>
          </p:nvCxnSpPr>
          <p:spPr bwMode="auto">
            <a:xfrm>
              <a:off x="501723" y="3425356"/>
              <a:ext cx="3895242" cy="491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1" name="直線矢印コネクタ 350"/>
            <p:cNvCxnSpPr>
              <a:cxnSpLocks noChangeShapeType="1"/>
            </p:cNvCxnSpPr>
            <p:nvPr/>
          </p:nvCxnSpPr>
          <p:spPr bwMode="auto">
            <a:xfrm rot="10800000" flipV="1">
              <a:off x="505533" y="3565054"/>
              <a:ext cx="3834335"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2" name="直線矢印コネクタ 351"/>
            <p:cNvCxnSpPr>
              <a:cxnSpLocks noChangeShapeType="1"/>
            </p:cNvCxnSpPr>
            <p:nvPr/>
          </p:nvCxnSpPr>
          <p:spPr bwMode="auto">
            <a:xfrm>
              <a:off x="523290" y="3703843"/>
              <a:ext cx="3839194"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3" name="直線矢印コネクタ 352"/>
            <p:cNvCxnSpPr>
              <a:cxnSpLocks noChangeShapeType="1"/>
            </p:cNvCxnSpPr>
            <p:nvPr/>
          </p:nvCxnSpPr>
          <p:spPr bwMode="auto">
            <a:xfrm rot="10800000" flipV="1">
              <a:off x="494165" y="3843541"/>
              <a:ext cx="388124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4" name="直線矢印コネクタ 353"/>
            <p:cNvCxnSpPr>
              <a:cxnSpLocks noChangeShapeType="1"/>
            </p:cNvCxnSpPr>
            <p:nvPr/>
          </p:nvCxnSpPr>
          <p:spPr bwMode="auto">
            <a:xfrm>
              <a:off x="505533" y="3995944"/>
              <a:ext cx="3856950"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5" name="直線矢印コネクタ 354"/>
            <p:cNvCxnSpPr>
              <a:cxnSpLocks noChangeShapeType="1"/>
            </p:cNvCxnSpPr>
            <p:nvPr/>
          </p:nvCxnSpPr>
          <p:spPr bwMode="auto">
            <a:xfrm rot="10800000">
              <a:off x="551268" y="4135645"/>
              <a:ext cx="3811218"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6" name="直線矢印コネクタ 355"/>
            <p:cNvCxnSpPr>
              <a:cxnSpLocks noChangeShapeType="1"/>
            </p:cNvCxnSpPr>
            <p:nvPr/>
          </p:nvCxnSpPr>
          <p:spPr bwMode="auto">
            <a:xfrm>
              <a:off x="551267" y="4290552"/>
              <a:ext cx="3788599"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7" name="直線矢印コネクタ 356"/>
            <p:cNvCxnSpPr>
              <a:cxnSpLocks noChangeShapeType="1"/>
            </p:cNvCxnSpPr>
            <p:nvPr/>
          </p:nvCxnSpPr>
          <p:spPr bwMode="auto">
            <a:xfrm rot="10800000">
              <a:off x="541064" y="4428665"/>
              <a:ext cx="379880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8" name="直線矢印コネクタ 357"/>
            <p:cNvCxnSpPr>
              <a:cxnSpLocks noChangeShapeType="1"/>
            </p:cNvCxnSpPr>
            <p:nvPr/>
          </p:nvCxnSpPr>
          <p:spPr bwMode="auto">
            <a:xfrm>
              <a:off x="523290" y="4582655"/>
              <a:ext cx="3852116"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9" name="直線矢印コネクタ 358"/>
            <p:cNvCxnSpPr>
              <a:cxnSpLocks noChangeShapeType="1"/>
            </p:cNvCxnSpPr>
            <p:nvPr/>
          </p:nvCxnSpPr>
          <p:spPr bwMode="auto">
            <a:xfrm rot="10800000">
              <a:off x="523291" y="4722358"/>
              <a:ext cx="3839196"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sp>
          <p:nvSpPr>
            <p:cNvPr id="70" name="テキスト ボックス 359"/>
            <p:cNvSpPr txBox="1">
              <a:spLocks noChangeArrowheads="1"/>
            </p:cNvSpPr>
            <p:nvPr/>
          </p:nvSpPr>
          <p:spPr bwMode="auto">
            <a:xfrm>
              <a:off x="1038497" y="3349611"/>
              <a:ext cx="1940669" cy="410249"/>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tIns="0" bIns="0">
              <a:prstTxWarp prst="textNoShape">
                <a:avLst/>
              </a:prstTxWarp>
              <a:spAutoFit/>
            </a:bodyPr>
            <a:lstStyle/>
            <a:p>
              <a:pPr algn="ctr" defTabSz="685800"/>
              <a:r>
                <a:rPr kumimoji="1" lang="en-US" altLang="ja-JP" sz="1000">
                  <a:solidFill>
                    <a:srgbClr val="FFFFFF"/>
                  </a:solidFill>
                  <a:latin typeface="Calibri" pitchFamily="-102" charset="0"/>
                  <a:ea typeface="MS PGothic" pitchFamily="34" charset="-128"/>
                  <a:cs typeface="MS PGothic" pitchFamily="34" charset="-128"/>
                </a:rPr>
                <a:t>EAP</a:t>
              </a:r>
            </a:p>
            <a:p>
              <a:pPr algn="ctr" defTabSz="685800"/>
              <a:r>
                <a:rPr lang="en-US" altLang="ja-JP" sz="1000">
                  <a:solidFill>
                    <a:srgbClr val="FFFFFF"/>
                  </a:solidFill>
                  <a:latin typeface="Calibri" pitchFamily="-102" charset="0"/>
                  <a:ea typeface="MS PGothic" pitchFamily="34" charset="-128"/>
                  <a:cs typeface="MS PGothic" pitchFamily="34" charset="-128"/>
                </a:rPr>
                <a:t>(PEAP/MSCHAPv2)</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71" name="テキスト ボックス 78"/>
            <p:cNvSpPr txBox="1">
              <a:spLocks noChangeArrowheads="1"/>
            </p:cNvSpPr>
            <p:nvPr/>
          </p:nvSpPr>
          <p:spPr bwMode="auto">
            <a:xfrm>
              <a:off x="1367745" y="1033256"/>
              <a:ext cx="1320456" cy="492314"/>
            </a:xfrm>
            <a:prstGeom prst="rect">
              <a:avLst/>
            </a:prstGeom>
            <a:noFill/>
            <a:ln w="9525">
              <a:noFill/>
              <a:miter lim="800000"/>
              <a:headEnd/>
              <a:tailEnd/>
            </a:ln>
          </p:spPr>
          <p:txBody>
            <a:bodyPr>
              <a:prstTxWarp prst="textNoShape">
                <a:avLst/>
              </a:prstTxWarp>
              <a:spAutoFit/>
            </a:bodyPr>
            <a:lstStyle/>
            <a:p>
              <a:pPr eaLnBrk="1" hangingPunct="1"/>
              <a:r>
                <a:rPr kumimoji="1" lang="en-US" altLang="ja-JP" dirty="0">
                  <a:solidFill>
                    <a:schemeClr val="accent2"/>
                  </a:solidFill>
                  <a:ea typeface="MS PGothic" pitchFamily="34" charset="-128"/>
                  <a:cs typeface="MS PGothic" pitchFamily="34" charset="-128"/>
                </a:rPr>
                <a:t>11i</a:t>
              </a:r>
              <a:endParaRPr kumimoji="1" lang="ja-JP" altLang="en-US" dirty="0">
                <a:solidFill>
                  <a:schemeClr val="accent2"/>
                </a:solidFill>
                <a:ea typeface="MS PGothic" pitchFamily="34" charset="-128"/>
                <a:cs typeface="MS PGothic" pitchFamily="34" charset="-128"/>
              </a:endParaRPr>
            </a:p>
          </p:txBody>
        </p:sp>
      </p:grpSp>
      <p:sp>
        <p:nvSpPr>
          <p:cNvPr id="72" name="テキスト ボックス 79"/>
          <p:cNvSpPr txBox="1">
            <a:spLocks noChangeArrowheads="1"/>
          </p:cNvSpPr>
          <p:nvPr/>
        </p:nvSpPr>
        <p:spPr bwMode="auto">
          <a:xfrm>
            <a:off x="7130187" y="1397727"/>
            <a:ext cx="990600" cy="369888"/>
          </a:xfrm>
          <a:prstGeom prst="rect">
            <a:avLst/>
          </a:prstGeom>
          <a:noFill/>
          <a:ln w="9525">
            <a:noFill/>
            <a:miter lim="800000"/>
            <a:headEnd/>
            <a:tailEnd/>
          </a:ln>
        </p:spPr>
        <p:txBody>
          <a:bodyPr>
            <a:prstTxWarp prst="textNoShape">
              <a:avLst/>
            </a:prstTxWarp>
            <a:spAutoFit/>
          </a:bodyPr>
          <a:lstStyle/>
          <a:p>
            <a:pPr eaLnBrk="1" hangingPunct="1"/>
            <a:r>
              <a:rPr kumimoji="1" lang="en-US" altLang="ja-JP" dirty="0">
                <a:solidFill>
                  <a:schemeClr val="accent2"/>
                </a:solidFill>
                <a:ea typeface="MS PGothic" pitchFamily="34" charset="-128"/>
                <a:cs typeface="MS PGothic" pitchFamily="34" charset="-128"/>
              </a:rPr>
              <a:t>11ai</a:t>
            </a:r>
            <a:endParaRPr kumimoji="1" lang="ja-JP" altLang="en-US" dirty="0">
              <a:solidFill>
                <a:schemeClr val="accent2"/>
              </a:solidFill>
              <a:ea typeface="MS PGothic" pitchFamily="34" charset="-128"/>
              <a:cs typeface="MS PGothic" pitchFamily="34" charset="-128"/>
            </a:endParaRPr>
          </a:p>
        </p:txBody>
      </p:sp>
      <p:sp>
        <p:nvSpPr>
          <p:cNvPr id="73" name="Content Placeholder 1"/>
          <p:cNvSpPr txBox="1">
            <a:spLocks/>
          </p:cNvSpPr>
          <p:nvPr/>
        </p:nvSpPr>
        <p:spPr bwMode="auto">
          <a:xfrm>
            <a:off x="5842108" y="3918149"/>
            <a:ext cx="5026025" cy="24339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r>
              <a:rPr lang="en-GB" altLang="en-US" sz="1600" dirty="0"/>
              <a:t>Improvement on scanning</a:t>
            </a:r>
          </a:p>
          <a:p>
            <a:pPr marL="704850" lvl="1" indent="-457200"/>
            <a:r>
              <a:rPr lang="en-GB" altLang="en-US" sz="1400" dirty="0"/>
              <a:t>More control on scanning procedures or association attempt</a:t>
            </a:r>
          </a:p>
          <a:p>
            <a:pPr marL="704850" lvl="1" indent="-457200"/>
            <a:r>
              <a:rPr lang="en-US" altLang="en-US" sz="1400" dirty="0"/>
              <a:t>Neighbor BSS or channel information in Beacon, Probe Response and FILS Discovery  frame</a:t>
            </a:r>
          </a:p>
          <a:p>
            <a:pPr marL="457200" indent="-457200"/>
            <a:r>
              <a:rPr lang="en-GB" altLang="en-US" sz="1600" dirty="0"/>
              <a:t>FILS Authentication protocol</a:t>
            </a:r>
          </a:p>
          <a:p>
            <a:pPr marL="704850" lvl="1" indent="-457200"/>
            <a:r>
              <a:rPr lang="en-US" altLang="en-US" sz="1400" dirty="0"/>
              <a:t>FILS shared key authentication with or without PFS</a:t>
            </a:r>
          </a:p>
          <a:p>
            <a:pPr marL="704850" lvl="1" indent="-457200"/>
            <a:r>
              <a:rPr lang="en-US" altLang="en-US" sz="1400" dirty="0"/>
              <a:t>Public key authentication method with PFS</a:t>
            </a:r>
          </a:p>
          <a:p>
            <a:pPr marL="609600" indent="-457200"/>
            <a:r>
              <a:rPr lang="en-GB" altLang="en-US" sz="1600" dirty="0"/>
              <a:t>Higher Layer Setup during Association/</a:t>
            </a:r>
            <a:r>
              <a:rPr lang="en-GB" altLang="en-US" sz="1600" dirty="0" err="1"/>
              <a:t>Reassociation</a:t>
            </a:r>
            <a:endParaRPr lang="en-GB" altLang="en-US" sz="1600" dirty="0"/>
          </a:p>
          <a:p>
            <a:pPr marL="704850" lvl="1" indent="-457200"/>
            <a:r>
              <a:rPr lang="en-US" altLang="en-US" sz="1400" dirty="0"/>
              <a:t>Higher Layer Protocol encapsulation</a:t>
            </a:r>
          </a:p>
          <a:p>
            <a:pPr marL="704850" lvl="1" indent="-457200"/>
            <a:r>
              <a:rPr lang="en-US" altLang="en-US" sz="1400" dirty="0"/>
              <a:t>FILS IP configuration</a:t>
            </a:r>
            <a:endParaRPr lang="en-GB" altLang="en-US" sz="1400" dirty="0"/>
          </a:p>
          <a:p>
            <a:pPr marL="233363" indent="-233363" eaLnBrk="0" fontAlgn="base" hangingPunct="0">
              <a:spcBef>
                <a:spcPts val="1200"/>
              </a:spcBef>
              <a:spcAft>
                <a:spcPct val="0"/>
              </a:spcAft>
              <a:buClr>
                <a:schemeClr val="bg2"/>
              </a:buClr>
              <a:buFont typeface="Arial" pitchFamily="-102" charset="0"/>
              <a:buChar char="•"/>
              <a:defRPr/>
            </a:pPr>
            <a:endParaRPr lang="en-US" altLang="ja-JP" sz="1200" kern="0" dirty="0">
              <a:solidFill>
                <a:srgbClr val="000000"/>
              </a:solidFill>
            </a:endParaRPr>
          </a:p>
        </p:txBody>
      </p:sp>
      <p:sp>
        <p:nvSpPr>
          <p:cNvPr id="2" name="Date Placeholder 4">
            <a:extLst>
              <a:ext uri="{FF2B5EF4-FFF2-40B4-BE49-F238E27FC236}">
                <a16:creationId xmlns:a16="http://schemas.microsoft.com/office/drawing/2014/main" id="{A4876DCD-1102-A1EB-76F6-D5F62A5CE7D8}"/>
              </a:ext>
            </a:extLst>
          </p:cNvPr>
          <p:cNvSpPr txBox="1">
            <a:spLocks/>
          </p:cNvSpPr>
          <p:nvPr/>
        </p:nvSpPr>
        <p:spPr>
          <a:xfrm>
            <a:off x="5598213" y="6426103"/>
            <a:ext cx="1531974"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sz="3200" b="1" dirty="0"/>
              <a:t>802.11aj</a:t>
            </a:r>
            <a:r>
              <a:rPr lang="en-GB" sz="3200" dirty="0"/>
              <a:t> defines modifications to 802.11ad to enable operation in the Chinese 59-64 GHz frequency band</a:t>
            </a:r>
            <a:br>
              <a:rPr lang="en-GB" sz="3200" dirty="0"/>
            </a:br>
            <a:br>
              <a:rPr lang="en-GB" sz="3200" dirty="0"/>
            </a:br>
            <a:br>
              <a:rPr lang="en-US" dirty="0"/>
            </a:br>
            <a:endParaRPr lang="en-GB" sz="32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4" name="Content Placeholder 3">
            <a:extLst>
              <a:ext uri="{FF2B5EF4-FFF2-40B4-BE49-F238E27FC236}">
                <a16:creationId xmlns:a16="http://schemas.microsoft.com/office/drawing/2014/main" id="{4ABF8456-45A8-4BE1-A2F8-B96D88E90492}"/>
              </a:ext>
            </a:extLst>
          </p:cNvPr>
          <p:cNvSpPr>
            <a:spLocks noGrp="1"/>
          </p:cNvSpPr>
          <p:nvPr>
            <p:ph idx="1"/>
          </p:nvPr>
        </p:nvSpPr>
        <p:spPr>
          <a:xfrm>
            <a:off x="682519" y="1580484"/>
            <a:ext cx="10969784" cy="4571999"/>
          </a:xfrm>
        </p:spPr>
        <p:txBody>
          <a:bodyPr/>
          <a:lstStyle/>
          <a:p>
            <a:pPr marL="457200" indent="-457200"/>
            <a:r>
              <a:rPr lang="en-GB" altLang="en-US" sz="2000" dirty="0"/>
              <a:t>This amendment defines modifications to the IEEE P802.11ad Physical (PHY) layer and the Medium Access Control (MAC) layer to enable operation in the Chinese 59-64 GHz frequency band. </a:t>
            </a:r>
          </a:p>
          <a:p>
            <a:pPr marL="457200" indent="-457200"/>
            <a:r>
              <a:rPr lang="en-GB" altLang="en-US" sz="2000" dirty="0"/>
              <a:t>The amendment maintains backward compatibility with 802.11ad when it operates in the 59-64 GHz frequency band.</a:t>
            </a:r>
          </a:p>
          <a:p>
            <a:pPr marL="457200" indent="-457200"/>
            <a:r>
              <a:rPr lang="en-GB" altLang="en-US" sz="2000" dirty="0"/>
              <a:t>The amendment also defines modifications to the PHY and MAC layers to enable the operation in the Chinese 45 GHz frequency band. The amendment maintains the 802.11 user experience. </a:t>
            </a:r>
          </a:p>
          <a:p>
            <a:endParaRPr lang="en-GB" dirty="0"/>
          </a:p>
        </p:txBody>
      </p:sp>
      <p:sp>
        <p:nvSpPr>
          <p:cNvPr id="3" name="Date Placeholder 4">
            <a:extLst>
              <a:ext uri="{FF2B5EF4-FFF2-40B4-BE49-F238E27FC236}">
                <a16:creationId xmlns:a16="http://schemas.microsoft.com/office/drawing/2014/main" id="{7A71BB08-E470-47AF-D6CB-9994C83FDB0F}"/>
              </a:ext>
            </a:extLst>
          </p:cNvPr>
          <p:cNvSpPr txBox="1">
            <a:spLocks/>
          </p:cNvSpPr>
          <p:nvPr/>
        </p:nvSpPr>
        <p:spPr>
          <a:xfrm>
            <a:off x="5598213" y="6426104"/>
            <a:ext cx="1412187" cy="23214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
        <p:nvSpPr>
          <p:cNvPr id="5" name="Slide Number Placeholder 3">
            <a:extLst>
              <a:ext uri="{FF2B5EF4-FFF2-40B4-BE49-F238E27FC236}">
                <a16:creationId xmlns:a16="http://schemas.microsoft.com/office/drawing/2014/main" id="{8C9FB523-2997-971E-5D1C-CB30E59610F1}"/>
              </a:ext>
            </a:extLst>
          </p:cNvPr>
          <p:cNvSpPr txBox="1">
            <a:spLocks/>
          </p:cNvSpPr>
          <p:nvPr/>
        </p:nvSpPr>
        <p:spPr>
          <a:xfrm>
            <a:off x="111252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F2884EB-C6E3-684C-A39B-0E652C4E0E60}" type="slidenum">
              <a:rPr lang="en-US" sz="1600" smtClean="0">
                <a:solidFill>
                  <a:prstClr val="black">
                    <a:tint val="75000"/>
                  </a:prstClr>
                </a:solidFill>
              </a:rPr>
              <a:pPr algn="r">
                <a:defRPr/>
              </a:pPr>
              <a:t>12</a:t>
            </a:fld>
            <a:endParaRPr lang="en-US" sz="1600" dirty="0">
              <a:solidFill>
                <a:prstClr val="black">
                  <a:tint val="75000"/>
                </a:prstClr>
              </a:solidFill>
            </a:endParaRPr>
          </a:p>
        </p:txBody>
      </p:sp>
    </p:spTree>
    <p:extLst>
      <p:ext uri="{BB962C8B-B14F-4D97-AF65-F5344CB8AC3E}">
        <p14:creationId xmlns:p14="http://schemas.microsoft.com/office/powerpoint/2010/main" val="15421695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GB" dirty="0"/>
              <a:t>802.11aj technical features</a:t>
            </a:r>
            <a:endParaRPr lang="ja-JP" altLang="en-US" dirty="0"/>
          </a:p>
        </p:txBody>
      </p:sp>
      <p:sp>
        <p:nvSpPr>
          <p:cNvPr id="5" name="スライド番号プレースホルダ 4"/>
          <p:cNvSpPr>
            <a:spLocks noGrp="1"/>
          </p:cNvSpPr>
          <p:nvPr>
            <p:ph type="sldNum" sz="quarter" idx="10"/>
          </p:nvPr>
        </p:nvSpPr>
        <p:spPr/>
        <p:txBody>
          <a:bodyPr/>
          <a:lstStyle/>
          <a:p>
            <a:pPr>
              <a:defRPr/>
            </a:pPr>
            <a:fld id="{C2DA4596-0E95-4845-A51E-381771D71C5B}" type="slidenum">
              <a:rPr lang="en-US" smtClean="0"/>
              <a:pPr>
                <a:defRPr/>
              </a:pPr>
              <a:t>13</a:t>
            </a:fld>
            <a:endParaRPr lang="en-US" dirty="0"/>
          </a:p>
        </p:txBody>
      </p:sp>
      <p:sp>
        <p:nvSpPr>
          <p:cNvPr id="7" name="Text Placeholder 3"/>
          <p:cNvSpPr txBox="1">
            <a:spLocks/>
          </p:cNvSpPr>
          <p:nvPr/>
        </p:nvSpPr>
        <p:spPr bwMode="auto">
          <a:xfrm>
            <a:off x="1905000" y="1190210"/>
            <a:ext cx="6596380" cy="36277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eaLnBrk="0" fontAlgn="base" hangingPunct="0">
              <a:spcBef>
                <a:spcPts val="1200"/>
              </a:spcBef>
              <a:spcAft>
                <a:spcPct val="0"/>
              </a:spcAft>
              <a:buClr>
                <a:schemeClr val="bg2"/>
              </a:buClr>
              <a:defRPr/>
            </a:pPr>
            <a:r>
              <a:rPr lang="en-US" altLang="ja-JP" kern="0" dirty="0">
                <a:ea typeface="MS PGothic" pitchFamily="34" charset="-128"/>
                <a:cs typeface="MS PGothic" pitchFamily="34" charset="-128"/>
              </a:rPr>
              <a:t>11aj considers the following:</a:t>
            </a:r>
            <a:endParaRPr lang="en-US" altLang="ja-JP" kern="0" dirty="0"/>
          </a:p>
        </p:txBody>
      </p:sp>
      <p:sp>
        <p:nvSpPr>
          <p:cNvPr id="73" name="Content Placeholder 1"/>
          <p:cNvSpPr txBox="1">
            <a:spLocks/>
          </p:cNvSpPr>
          <p:nvPr/>
        </p:nvSpPr>
        <p:spPr bwMode="auto">
          <a:xfrm>
            <a:off x="2092414" y="1552988"/>
            <a:ext cx="7071906" cy="2392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GB" altLang="en-US" dirty="0"/>
              <a:t>Link Budget Analysis for 40-50 GHz Indoor Usage</a:t>
            </a:r>
          </a:p>
          <a:p>
            <a:pPr marL="457200" indent="-457200">
              <a:buFont typeface="Arial" panose="020B0604020202020204" pitchFamily="34" charset="0"/>
              <a:buChar char="•"/>
            </a:pPr>
            <a:endParaRPr lang="en-GB" altLang="en-US" dirty="0"/>
          </a:p>
          <a:p>
            <a:pPr marL="457200" indent="-457200">
              <a:buFont typeface="Arial" panose="020B0604020202020204" pitchFamily="34" charset="0"/>
              <a:buChar char="•"/>
            </a:pPr>
            <a:r>
              <a:rPr lang="en-GB" altLang="en-US" dirty="0"/>
              <a:t>Multi-Carrier Training Field for OFDM Transmission in the 45GHz</a:t>
            </a:r>
          </a:p>
          <a:p>
            <a:pPr marL="457200" indent="-457200">
              <a:buFont typeface="Arial" panose="020B0604020202020204" pitchFamily="34" charset="0"/>
              <a:buChar char="•"/>
            </a:pPr>
            <a:endParaRPr lang="en-GB" altLang="en-US" dirty="0"/>
          </a:p>
          <a:p>
            <a:pPr marL="457200" indent="-457200">
              <a:buFont typeface="Arial" panose="020B0604020202020204" pitchFamily="34" charset="0"/>
              <a:buChar char="•"/>
            </a:pPr>
            <a:r>
              <a:rPr lang="en-GB" altLang="en-US" dirty="0"/>
              <a:t>Packet Encoding Solution for 45GHz</a:t>
            </a:r>
          </a:p>
          <a:p>
            <a:pPr marL="457200" indent="-457200">
              <a:buFont typeface="Arial" panose="020B0604020202020204" pitchFamily="34" charset="0"/>
              <a:buChar char="•"/>
            </a:pPr>
            <a:endParaRPr lang="en-GB" altLang="en-US" dirty="0"/>
          </a:p>
          <a:p>
            <a:pPr marL="457200" indent="-457200">
              <a:buFont typeface="Arial" panose="020B0604020202020204" pitchFamily="34" charset="0"/>
              <a:buChar char="•"/>
            </a:pPr>
            <a:r>
              <a:rPr lang="en-GB" altLang="en-US" dirty="0"/>
              <a:t>A Proposed frame structure is as follows</a:t>
            </a:r>
          </a:p>
          <a:p>
            <a:pPr marL="233363" indent="-233363" eaLnBrk="0" fontAlgn="base" hangingPunct="0">
              <a:spcBef>
                <a:spcPts val="1200"/>
              </a:spcBef>
              <a:spcAft>
                <a:spcPct val="0"/>
              </a:spcAft>
              <a:buClr>
                <a:schemeClr val="bg2"/>
              </a:buClr>
              <a:buFont typeface="Arial" pitchFamily="-102" charset="0"/>
              <a:buChar char="•"/>
              <a:defRPr/>
            </a:pPr>
            <a:endParaRPr lang="en-US" altLang="ja-JP" sz="1200" kern="0" dirty="0">
              <a:solidFill>
                <a:srgbClr val="000000"/>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3659601"/>
            <a:ext cx="7772400" cy="236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4">
            <a:extLst>
              <a:ext uri="{FF2B5EF4-FFF2-40B4-BE49-F238E27FC236}">
                <a16:creationId xmlns:a16="http://schemas.microsoft.com/office/drawing/2014/main" id="{90CEE625-ED33-6453-EB02-78758AA7A3F6}"/>
              </a:ext>
            </a:extLst>
          </p:cNvPr>
          <p:cNvSpPr txBox="1">
            <a:spLocks/>
          </p:cNvSpPr>
          <p:nvPr/>
        </p:nvSpPr>
        <p:spPr>
          <a:xfrm>
            <a:off x="5598213" y="6426103"/>
            <a:ext cx="1412187"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63411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sz="3200" b="1" dirty="0"/>
              <a:t>802.11ak</a:t>
            </a:r>
            <a:r>
              <a:rPr lang="en-GB" sz="3200" dirty="0"/>
              <a:t> enables an 802.11 connection to be used as a through link in a general network</a:t>
            </a:r>
            <a:br>
              <a:rPr lang="en-GB" sz="3200" dirty="0"/>
            </a:br>
            <a:br>
              <a:rPr lang="en-US" dirty="0"/>
            </a:br>
            <a:endParaRPr lang="en-GB" sz="32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4" name="Content Placeholder 3">
            <a:extLst>
              <a:ext uri="{FF2B5EF4-FFF2-40B4-BE49-F238E27FC236}">
                <a16:creationId xmlns:a16="http://schemas.microsoft.com/office/drawing/2014/main" id="{4ABF8456-45A8-4BE1-A2F8-B96D88E90492}"/>
              </a:ext>
            </a:extLst>
          </p:cNvPr>
          <p:cNvSpPr>
            <a:spLocks noGrp="1"/>
          </p:cNvSpPr>
          <p:nvPr>
            <p:ph idx="1"/>
          </p:nvPr>
        </p:nvSpPr>
        <p:spPr>
          <a:xfrm>
            <a:off x="682519" y="1580484"/>
            <a:ext cx="10969784" cy="4571999"/>
          </a:xfrm>
        </p:spPr>
        <p:txBody>
          <a:bodyPr/>
          <a:lstStyle/>
          <a:p>
            <a:pPr marL="457200" indent="-457200"/>
            <a:r>
              <a:rPr lang="en-GB" altLang="en-US" sz="2000" dirty="0"/>
              <a:t>This amendment enables an 802.11 connection to be used as a through link in a general network, not just as a connection to an end station at the edge of a network.</a:t>
            </a:r>
          </a:p>
          <a:p>
            <a:pPr marL="457200" indent="-457200"/>
            <a:r>
              <a:rPr lang="en-GB" altLang="en-US" sz="2000" dirty="0"/>
              <a:t>Fully general mixed 802.11 and wired plug and play in the home.</a:t>
            </a:r>
          </a:p>
          <a:p>
            <a:pPr marL="457200" indent="-457200"/>
            <a:r>
              <a:rPr lang="en-GB" altLang="en-US" sz="2000" dirty="0"/>
              <a:t>Data </a:t>
            </a:r>
            <a:r>
              <a:rPr lang="en-GB" altLang="en-US" sz="2000" dirty="0" err="1"/>
              <a:t>Center</a:t>
            </a:r>
            <a:r>
              <a:rPr lang="en-GB" altLang="en-US" sz="2000" dirty="0"/>
              <a:t> top-of-rack to top-of-rack connections for overflow traffic.</a:t>
            </a:r>
          </a:p>
          <a:p>
            <a:pPr marL="457200" indent="-457200"/>
            <a:r>
              <a:rPr lang="en-GB" altLang="en-US" sz="2000" dirty="0"/>
              <a:t>Industrial and Enterprise network use.</a:t>
            </a:r>
          </a:p>
          <a:p>
            <a:endParaRPr lang="en-GB" dirty="0"/>
          </a:p>
        </p:txBody>
      </p:sp>
      <p:sp>
        <p:nvSpPr>
          <p:cNvPr id="3" name="Date Placeholder 4">
            <a:extLst>
              <a:ext uri="{FF2B5EF4-FFF2-40B4-BE49-F238E27FC236}">
                <a16:creationId xmlns:a16="http://schemas.microsoft.com/office/drawing/2014/main" id="{386EFEBB-D659-1BEE-03C6-63E7660FEC0D}"/>
              </a:ext>
            </a:extLst>
          </p:cNvPr>
          <p:cNvSpPr txBox="1">
            <a:spLocks/>
          </p:cNvSpPr>
          <p:nvPr/>
        </p:nvSpPr>
        <p:spPr>
          <a:xfrm>
            <a:off x="5598213" y="6426103"/>
            <a:ext cx="1412187"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
        <p:nvSpPr>
          <p:cNvPr id="5" name="Slide Number Placeholder 3">
            <a:extLst>
              <a:ext uri="{FF2B5EF4-FFF2-40B4-BE49-F238E27FC236}">
                <a16:creationId xmlns:a16="http://schemas.microsoft.com/office/drawing/2014/main" id="{C7C02D0B-73E9-466D-A489-F794076D97D3}"/>
              </a:ext>
            </a:extLst>
          </p:cNvPr>
          <p:cNvSpPr txBox="1">
            <a:spLocks/>
          </p:cNvSpPr>
          <p:nvPr/>
        </p:nvSpPr>
        <p:spPr>
          <a:xfrm>
            <a:off x="111252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F2884EB-C6E3-684C-A39B-0E652C4E0E60}" type="slidenum">
              <a:rPr lang="en-US" sz="1600" smtClean="0">
                <a:solidFill>
                  <a:prstClr val="black">
                    <a:tint val="75000"/>
                  </a:prstClr>
                </a:solidFill>
              </a:rPr>
              <a:pPr algn="r">
                <a:defRPr/>
              </a:pPr>
              <a:t>14</a:t>
            </a:fld>
            <a:endParaRPr lang="en-US" sz="1600" dirty="0">
              <a:solidFill>
                <a:prstClr val="black">
                  <a:tint val="75000"/>
                </a:prstClr>
              </a:solidFill>
            </a:endParaRPr>
          </a:p>
        </p:txBody>
      </p:sp>
    </p:spTree>
    <p:extLst>
      <p:ext uri="{BB962C8B-B14F-4D97-AF65-F5344CB8AC3E}">
        <p14:creationId xmlns:p14="http://schemas.microsoft.com/office/powerpoint/2010/main" val="10246572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sz="3200" b="1" dirty="0"/>
              <a:t>802.11aq</a:t>
            </a:r>
            <a:r>
              <a:rPr lang="en-GB" sz="3200" dirty="0"/>
              <a:t> enables the delivery of pre-association Service Discovery information</a:t>
            </a:r>
            <a:br>
              <a:rPr lang="en-GB" sz="3200" dirty="0"/>
            </a:br>
            <a:br>
              <a:rPr lang="en-GB" sz="3200" dirty="0"/>
            </a:br>
            <a:br>
              <a:rPr lang="en-GB" sz="3200" dirty="0"/>
            </a:br>
            <a:br>
              <a:rPr lang="en-US" dirty="0"/>
            </a:br>
            <a:endParaRPr lang="en-GB" sz="32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4" name="Content Placeholder 3">
            <a:extLst>
              <a:ext uri="{FF2B5EF4-FFF2-40B4-BE49-F238E27FC236}">
                <a16:creationId xmlns:a16="http://schemas.microsoft.com/office/drawing/2014/main" id="{4ABF8456-45A8-4BE1-A2F8-B96D88E90492}"/>
              </a:ext>
            </a:extLst>
          </p:cNvPr>
          <p:cNvSpPr>
            <a:spLocks noGrp="1"/>
          </p:cNvSpPr>
          <p:nvPr>
            <p:ph idx="1"/>
          </p:nvPr>
        </p:nvSpPr>
        <p:spPr>
          <a:xfrm>
            <a:off x="682519" y="1580484"/>
            <a:ext cx="10969784" cy="4571999"/>
          </a:xfrm>
        </p:spPr>
        <p:txBody>
          <a:bodyPr/>
          <a:lstStyle/>
          <a:p>
            <a:pPr marL="342900" indent="-342900"/>
            <a:r>
              <a:rPr lang="en-GB" altLang="en-US" sz="2000" dirty="0">
                <a:latin typeface="Verdana" panose="020B0604030504040204" pitchFamily="34" charset="0"/>
                <a:ea typeface="Verdana" panose="020B0604030504040204" pitchFamily="34" charset="0"/>
                <a:cs typeface="Verdana" panose="020B0604030504040204" pitchFamily="34" charset="0"/>
              </a:rPr>
              <a:t>A typical use case is printer discovery in a hotel</a:t>
            </a:r>
          </a:p>
          <a:p>
            <a:pPr marL="342900" indent="-342900"/>
            <a:r>
              <a:rPr lang="en-GB" altLang="en-US" sz="2000" dirty="0">
                <a:latin typeface="Verdana" panose="020B0604030504040204" pitchFamily="34" charset="0"/>
                <a:ea typeface="Verdana" panose="020B0604030504040204" pitchFamily="34" charset="0"/>
                <a:cs typeface="Verdana" panose="020B0604030504040204" pitchFamily="34" charset="0"/>
              </a:rPr>
              <a:t>Pre-association protocol designed to discover services on a WLAN</a:t>
            </a:r>
          </a:p>
          <a:p>
            <a:endParaRPr lang="en-GB" dirty="0"/>
          </a:p>
        </p:txBody>
      </p:sp>
      <p:grpSp>
        <p:nvGrpSpPr>
          <p:cNvPr id="43" name="Group 42">
            <a:extLst>
              <a:ext uri="{FF2B5EF4-FFF2-40B4-BE49-F238E27FC236}">
                <a16:creationId xmlns:a16="http://schemas.microsoft.com/office/drawing/2014/main" id="{BA22A227-0BDA-44AF-93DC-A2623508AFF0}"/>
              </a:ext>
            </a:extLst>
          </p:cNvPr>
          <p:cNvGrpSpPr/>
          <p:nvPr/>
        </p:nvGrpSpPr>
        <p:grpSpPr>
          <a:xfrm>
            <a:off x="4114800" y="2666999"/>
            <a:ext cx="4648200" cy="3485483"/>
            <a:chOff x="2327275" y="1448594"/>
            <a:chExt cx="4489450" cy="3960813"/>
          </a:xfrm>
        </p:grpSpPr>
        <p:pic>
          <p:nvPicPr>
            <p:cNvPr id="44" name="Picture 43">
              <a:extLst>
                <a:ext uri="{FF2B5EF4-FFF2-40B4-BE49-F238E27FC236}">
                  <a16:creationId xmlns:a16="http://schemas.microsoft.com/office/drawing/2014/main" id="{356085DA-FB29-463F-AA34-BF0A82C7D8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237" y="2456657"/>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179FA5AF-7A17-46B8-A5F4-E34A1848C1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1737" y="1664494"/>
              <a:ext cx="1244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490A582D-5890-4021-9E0C-83EB1D638E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4125" y="4185444"/>
              <a:ext cx="1752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A298B0D6-7248-46A1-945A-E8EFF8B6D0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2687" y="1448594"/>
              <a:ext cx="16859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927B01E6-02D2-4486-95FE-9B6FCCBF9F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7275" y="4185444"/>
              <a:ext cx="180022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Date Placeholder 4">
            <a:extLst>
              <a:ext uri="{FF2B5EF4-FFF2-40B4-BE49-F238E27FC236}">
                <a16:creationId xmlns:a16="http://schemas.microsoft.com/office/drawing/2014/main" id="{FF4E2FA5-CA70-132C-FB53-12DF4E40FDC7}"/>
              </a:ext>
            </a:extLst>
          </p:cNvPr>
          <p:cNvSpPr txBox="1">
            <a:spLocks/>
          </p:cNvSpPr>
          <p:nvPr/>
        </p:nvSpPr>
        <p:spPr>
          <a:xfrm>
            <a:off x="5598213" y="6426104"/>
            <a:ext cx="1276250"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
        <p:nvSpPr>
          <p:cNvPr id="5" name="Slide Number Placeholder 3">
            <a:extLst>
              <a:ext uri="{FF2B5EF4-FFF2-40B4-BE49-F238E27FC236}">
                <a16:creationId xmlns:a16="http://schemas.microsoft.com/office/drawing/2014/main" id="{3164F977-9B40-F111-9597-1AB09831C4F3}"/>
              </a:ext>
            </a:extLst>
          </p:cNvPr>
          <p:cNvSpPr txBox="1">
            <a:spLocks/>
          </p:cNvSpPr>
          <p:nvPr/>
        </p:nvSpPr>
        <p:spPr>
          <a:xfrm>
            <a:off x="111252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F2884EB-C6E3-684C-A39B-0E652C4E0E60}" type="slidenum">
              <a:rPr lang="en-US" sz="1600" smtClean="0">
                <a:solidFill>
                  <a:prstClr val="black">
                    <a:tint val="75000"/>
                  </a:prstClr>
                </a:solidFill>
              </a:rPr>
              <a:pPr algn="r">
                <a:defRPr/>
              </a:pPr>
              <a:t>15</a:t>
            </a:fld>
            <a:endParaRPr lang="en-US" sz="1600" dirty="0">
              <a:solidFill>
                <a:prstClr val="black">
                  <a:tint val="75000"/>
                </a:prstClr>
              </a:solidFill>
            </a:endParaRPr>
          </a:p>
        </p:txBody>
      </p:sp>
    </p:spTree>
    <p:extLst>
      <p:ext uri="{BB962C8B-B14F-4D97-AF65-F5344CB8AC3E}">
        <p14:creationId xmlns:p14="http://schemas.microsoft.com/office/powerpoint/2010/main" val="27924544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5"/>
          <p:cNvSpPr>
            <a:spLocks noGrp="1" noChangeArrowheads="1"/>
          </p:cNvSpPr>
          <p:nvPr>
            <p:ph sz="quarter" idx="21"/>
          </p:nvPr>
        </p:nvSpPr>
        <p:spPr>
          <a:xfrm>
            <a:off x="6134100" y="1592526"/>
            <a:ext cx="5588637" cy="4849935"/>
          </a:xfrm>
          <a:noFill/>
        </p:spPr>
        <p:txBody>
          <a:bodyPr>
            <a:normAutofit/>
          </a:bodyPr>
          <a:lstStyle/>
          <a:p>
            <a:pPr marL="457200" indent="-457200"/>
            <a:r>
              <a:rPr lang="en-GB" altLang="en-US" sz="2000" dirty="0"/>
              <a:t>Container MAC protocol to carry upper layer service discovery protocols (e.g. UPnP, Bonjour)</a:t>
            </a:r>
          </a:p>
          <a:p>
            <a:pPr marL="457200" indent="-457200"/>
            <a:r>
              <a:rPr lang="en-GB" altLang="en-US" sz="2000" dirty="0"/>
              <a:t>Provisioning and configuration of services in the access point</a:t>
            </a:r>
          </a:p>
          <a:p>
            <a:pPr marL="857250" lvl="1" indent="-457200"/>
            <a:r>
              <a:rPr lang="en-GB" altLang="en-US" sz="1800" dirty="0"/>
              <a:t>Service Transaction Proxy is a logical element connected to the access point</a:t>
            </a:r>
          </a:p>
          <a:p>
            <a:pPr marL="457200" indent="-457200"/>
            <a:r>
              <a:rPr lang="en-GB" altLang="en-US" sz="2000" dirty="0"/>
              <a:t>Universal identification of services</a:t>
            </a:r>
          </a:p>
          <a:p>
            <a:pPr marL="857250" lvl="1" indent="-457200"/>
            <a:r>
              <a:rPr lang="en-GB" altLang="en-US" sz="1800" dirty="0"/>
              <a:t>Using a hash name</a:t>
            </a:r>
          </a:p>
          <a:p>
            <a:pPr marL="857250" lvl="1" indent="-457200"/>
            <a:r>
              <a:rPr lang="en-GB" altLang="en-US" sz="1800" dirty="0"/>
              <a:t>Provide service attributes (e.g. 3D printer capability or point of sale service)</a:t>
            </a:r>
          </a:p>
          <a:p>
            <a:pPr marL="457200" indent="-457200"/>
            <a:r>
              <a:rPr lang="en-GB" altLang="en-US" sz="2000" dirty="0"/>
              <a:t>Currently considering request/response or broadcast concept</a:t>
            </a:r>
          </a:p>
        </p:txBody>
      </p:sp>
      <p:sp>
        <p:nvSpPr>
          <p:cNvPr id="2" name="Title 1"/>
          <p:cNvSpPr>
            <a:spLocks noGrp="1"/>
          </p:cNvSpPr>
          <p:nvPr>
            <p:ph type="title"/>
          </p:nvPr>
        </p:nvSpPr>
        <p:spPr>
          <a:xfrm>
            <a:off x="545463" y="558156"/>
            <a:ext cx="11101073" cy="1076030"/>
          </a:xfrm>
        </p:spPr>
        <p:txBody>
          <a:bodyPr/>
          <a:lstStyle/>
          <a:p>
            <a:r>
              <a:rPr lang="en-GB" dirty="0"/>
              <a:t>802.11aq technical features</a:t>
            </a:r>
          </a:p>
        </p:txBody>
      </p:sp>
      <p:sp>
        <p:nvSpPr>
          <p:cNvPr id="10245"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1905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graphicFrame>
        <p:nvGraphicFramePr>
          <p:cNvPr id="5" name="Picture Placeholder 4"/>
          <p:cNvGraphicFramePr>
            <a:graphicFrameLocks noGrp="1" noChangeAspect="1"/>
          </p:cNvGraphicFramePr>
          <p:nvPr>
            <p:ph type="pic" sz="quarter" idx="22"/>
            <p:extLst>
              <p:ext uri="{D42A27DB-BD31-4B8C-83A1-F6EECF244321}">
                <p14:modId xmlns:p14="http://schemas.microsoft.com/office/powerpoint/2010/main" val="2075686516"/>
              </p:ext>
            </p:extLst>
          </p:nvPr>
        </p:nvGraphicFramePr>
        <p:xfrm>
          <a:off x="712328" y="1593494"/>
          <a:ext cx="4850272" cy="4756917"/>
        </p:xfrm>
        <a:graphic>
          <a:graphicData uri="http://schemas.openxmlformats.org/presentationml/2006/ole">
            <mc:AlternateContent xmlns:mc="http://schemas.openxmlformats.org/markup-compatibility/2006">
              <mc:Choice xmlns:v="urn:schemas-microsoft-com:vml" Requires="v">
                <p:oleObj name="Visio" r:id="rId3" imgW="7493000" imgH="7353300" progId="">
                  <p:embed/>
                </p:oleObj>
              </mc:Choice>
              <mc:Fallback>
                <p:oleObj name="Visio" r:id="rId3" imgW="7493000" imgH="7353300" progId="">
                  <p:embed/>
                  <p:pic>
                    <p:nvPicPr>
                      <p:cNvPr id="5" name="Picture Placeholder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28" y="1593494"/>
                        <a:ext cx="4850272" cy="4756917"/>
                      </a:xfrm>
                      <a:prstGeom prst="rect">
                        <a:avLst/>
                      </a:prstGeom>
                      <a:noFill/>
                    </p:spPr>
                  </p:pic>
                </p:oleObj>
              </mc:Fallback>
            </mc:AlternateContent>
          </a:graphicData>
        </a:graphic>
      </p:graphicFrame>
      <p:sp>
        <p:nvSpPr>
          <p:cNvPr id="9" name="Slide Number Placeholder 3">
            <a:extLst>
              <a:ext uri="{FF2B5EF4-FFF2-40B4-BE49-F238E27FC236}">
                <a16:creationId xmlns:a16="http://schemas.microsoft.com/office/drawing/2014/main" id="{CD4D9721-C429-44F2-9438-0CFA4FBBAFF3}"/>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16</a:t>
            </a:fld>
            <a:endParaRPr lang="en-US" dirty="0">
              <a:solidFill>
                <a:prstClr val="black">
                  <a:tint val="75000"/>
                </a:prstClr>
              </a:solidFill>
            </a:endParaRPr>
          </a:p>
        </p:txBody>
      </p:sp>
      <p:sp>
        <p:nvSpPr>
          <p:cNvPr id="3" name="Date Placeholder 4">
            <a:extLst>
              <a:ext uri="{FF2B5EF4-FFF2-40B4-BE49-F238E27FC236}">
                <a16:creationId xmlns:a16="http://schemas.microsoft.com/office/drawing/2014/main" id="{6F4736CF-3EE5-13C2-DC35-32A3CDE3AFB5}"/>
              </a:ext>
            </a:extLst>
          </p:cNvPr>
          <p:cNvSpPr txBox="1">
            <a:spLocks/>
          </p:cNvSpPr>
          <p:nvPr/>
        </p:nvSpPr>
        <p:spPr>
          <a:xfrm>
            <a:off x="5598213" y="6426104"/>
            <a:ext cx="1335987"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42807370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sz="3200" b="1" dirty="0"/>
              <a:t>802.11ax</a:t>
            </a:r>
            <a:r>
              <a:rPr lang="en-GB" sz="3200" dirty="0"/>
              <a:t> is focused on improving performance in dense environments</a:t>
            </a:r>
            <a:br>
              <a:rPr lang="en-GB" sz="3200" dirty="0"/>
            </a:br>
            <a:br>
              <a:rPr lang="en-US" dirty="0"/>
            </a:br>
            <a:endParaRPr lang="en-GB" sz="3200" dirty="0"/>
          </a:p>
        </p:txBody>
      </p:sp>
      <p:sp>
        <p:nvSpPr>
          <p:cNvPr id="7176" name="Rectangle 5"/>
          <p:cNvSpPr>
            <a:spLocks noGrp="1" noChangeArrowheads="1"/>
          </p:cNvSpPr>
          <p:nvPr>
            <p:ph idx="1"/>
          </p:nvPr>
        </p:nvSpPr>
        <p:spPr>
          <a:xfrm>
            <a:off x="415702" y="1566321"/>
            <a:ext cx="6179864" cy="4445593"/>
          </a:xfrm>
          <a:noFill/>
        </p:spPr>
        <p:txBody>
          <a:bodyPr>
            <a:normAutofit/>
          </a:bodyPr>
          <a:lstStyle/>
          <a:p>
            <a:pPr>
              <a:buFont typeface="Arial" panose="020B0604020202020204" pitchFamily="34" charset="0"/>
              <a:buChar char="•"/>
            </a:pPr>
            <a:r>
              <a:rPr lang="en-GB" altLang="en-US" dirty="0">
                <a:latin typeface="Arial" panose="020B0604020202020204" pitchFamily="34" charset="0"/>
                <a:cs typeface="Arial" panose="020B0604020202020204" pitchFamily="34" charset="0"/>
              </a:rPr>
              <a:t>Existing 802.11 WLAN systems serve dense deployments: 2019 Super bowl: 24TB* of data carried on WLAN network </a:t>
            </a:r>
          </a:p>
          <a:p>
            <a:pPr>
              <a:buFont typeface="Arial" panose="020B0604020202020204" pitchFamily="34" charset="0"/>
              <a:buChar char="•"/>
            </a:pPr>
            <a:r>
              <a:rPr lang="en-GB" altLang="en-US" dirty="0">
                <a:latin typeface="Arial" panose="020B0604020202020204" pitchFamily="34" charset="0"/>
                <a:cs typeface="Arial" panose="020B0604020202020204" pitchFamily="34" charset="0"/>
              </a:rPr>
              <a:t>802.11ax aims to further improve performance of WLAN deployments in dense scenarios</a:t>
            </a:r>
          </a:p>
          <a:p>
            <a:pPr marL="704850" lvl="1" indent="-457200">
              <a:buFont typeface="Arial" panose="020B0604020202020204" pitchFamily="34" charset="0"/>
              <a:buChar char="•"/>
            </a:pPr>
            <a:r>
              <a:rPr lang="en-GB" altLang="en-US" sz="1800" dirty="0">
                <a:latin typeface="Arial" panose="020B0604020202020204" pitchFamily="34" charset="0"/>
                <a:cs typeface="Arial" panose="020B0604020202020204" pitchFamily="34" charset="0"/>
              </a:rPr>
              <a:t>Targeting at least 4x improvement in the per-STA throughput compared to 802.11n and 802.11ac.</a:t>
            </a:r>
          </a:p>
          <a:p>
            <a:pPr marL="704850" lvl="1" indent="-457200">
              <a:buFont typeface="Arial" panose="020B0604020202020204" pitchFamily="34" charset="0"/>
              <a:buChar char="•"/>
            </a:pPr>
            <a:r>
              <a:rPr lang="en-GB" altLang="en-US" sz="1800" dirty="0">
                <a:latin typeface="Arial" panose="020B0604020202020204" pitchFamily="34" charset="0"/>
                <a:cs typeface="Arial" panose="020B0604020202020204" pitchFamily="34" charset="0"/>
              </a:rPr>
              <a:t>Improved efficiency through spatial (MU MIMO) and frequency (OFDMA) multiplexing.</a:t>
            </a:r>
          </a:p>
          <a:p>
            <a:pPr>
              <a:buFont typeface="Arial" panose="020B0604020202020204" pitchFamily="34" charset="0"/>
              <a:buChar char="•"/>
            </a:pPr>
            <a:r>
              <a:rPr lang="en-GB" altLang="en-US" dirty="0">
                <a:latin typeface="Arial" panose="020B0604020202020204" pitchFamily="34" charset="0"/>
                <a:cs typeface="Arial" panose="020B0604020202020204" pitchFamily="34" charset="0"/>
              </a:rPr>
              <a:t>Dense scenarios are characterized by large number of access points and large number of associated STAs deployed in geographical limited region</a:t>
            </a:r>
          </a:p>
          <a:p>
            <a:pPr lvl="1">
              <a:buFont typeface="Arial" panose="020B0604020202020204" pitchFamily="34" charset="0"/>
              <a:buChar char="•"/>
            </a:pPr>
            <a:r>
              <a:rPr lang="en-GB" altLang="en-US" sz="1800" dirty="0">
                <a:latin typeface="Arial" panose="020B0604020202020204" pitchFamily="34" charset="0"/>
                <a:cs typeface="Arial" panose="020B0604020202020204" pitchFamily="34" charset="0"/>
              </a:rPr>
              <a:t>e.g. a stadium or an airport.</a:t>
            </a:r>
          </a:p>
          <a:p>
            <a:pPr marL="228600" lvl="1" indent="0">
              <a:buNone/>
            </a:pPr>
            <a:endParaRPr lang="en-US" altLang="en-US" sz="1800" dirty="0">
              <a:latin typeface="Arial" panose="020B0604020202020204" pitchFamily="34" charset="0"/>
              <a:cs typeface="Arial" panose="020B0604020202020204" pitchFamily="34" charset="0"/>
            </a:endParaRPr>
          </a:p>
          <a:p>
            <a:pPr marL="228600" lvl="1" indent="0">
              <a:buNone/>
            </a:pPr>
            <a:r>
              <a:rPr lang="en-GB" altLang="en-US" sz="1100" dirty="0">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hlinkClick r:id="rId3"/>
              </a:rPr>
              <a:t>https://www.extremenetworks.com/resources/slideshare/wi-fi-engagements-from-super-bowl-liii/</a:t>
            </a:r>
            <a:r>
              <a:rPr lang="en-GB" altLang="en-US" sz="1100" dirty="0">
                <a:latin typeface="Arial" panose="020B0604020202020204" pitchFamily="34" charset="0"/>
                <a:cs typeface="Arial" panose="020B0604020202020204" pitchFamily="34" charset="0"/>
              </a:rPr>
              <a:t> </a:t>
            </a:r>
          </a:p>
          <a:p>
            <a:pPr marL="457200" indent="-457200"/>
            <a:endParaRPr lang="en-GB" altLang="en-US" sz="20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pic>
        <p:nvPicPr>
          <p:cNvPr id="5" name="Picture 4" descr="terminal-2.jpg"/>
          <p:cNvPicPr>
            <a:picLocks noChangeAspect="1"/>
          </p:cNvPicPr>
          <p:nvPr/>
        </p:nvPicPr>
        <p:blipFill>
          <a:blip r:embed="rId4"/>
          <a:stretch>
            <a:fillRect/>
          </a:stretch>
        </p:blipFill>
        <p:spPr>
          <a:xfrm>
            <a:off x="6964296" y="1566321"/>
            <a:ext cx="4084704" cy="3059586"/>
          </a:xfrm>
          <a:prstGeom prst="rect">
            <a:avLst/>
          </a:prstGeom>
        </p:spPr>
      </p:pic>
      <p:grpSp>
        <p:nvGrpSpPr>
          <p:cNvPr id="6" name="グループ化 2"/>
          <p:cNvGrpSpPr>
            <a:grpSpLocks/>
          </p:cNvGrpSpPr>
          <p:nvPr/>
        </p:nvGrpSpPr>
        <p:grpSpPr bwMode="auto">
          <a:xfrm>
            <a:off x="7060415" y="2491675"/>
            <a:ext cx="846137" cy="673100"/>
            <a:chOff x="4499992" y="3645024"/>
            <a:chExt cx="1008112" cy="1008112"/>
          </a:xfrm>
        </p:grpSpPr>
        <p:pic>
          <p:nvPicPr>
            <p:cNvPr id="7" name="Picture 5" descr="C:\Users\inoue\AppData\Local\Microsoft\Windows\Temporary Internet Files\Content.IE5\11LLC03L\MC900432567[1].png"/>
            <p:cNvPicPr>
              <a:picLocks noChangeAspect="1" noChangeArrowheads="1"/>
            </p:cNvPicPr>
            <p:nvPr/>
          </p:nvPicPr>
          <p:blipFill>
            <a:blip r:embed="rId5"/>
            <a:srcRect/>
            <a:stretch>
              <a:fillRect/>
            </a:stretch>
          </p:blipFill>
          <p:spPr bwMode="auto">
            <a:xfrm>
              <a:off x="4716016" y="3645024"/>
              <a:ext cx="720080" cy="720080"/>
            </a:xfrm>
            <a:prstGeom prst="rect">
              <a:avLst/>
            </a:prstGeom>
            <a:noFill/>
            <a:ln w="9525">
              <a:noFill/>
              <a:miter lim="800000"/>
              <a:headEnd/>
              <a:tailEnd/>
            </a:ln>
          </p:spPr>
        </p:pic>
        <p:grpSp>
          <p:nvGrpSpPr>
            <p:cNvPr id="8" name="グループ化 28"/>
            <p:cNvGrpSpPr>
              <a:grpSpLocks/>
            </p:cNvGrpSpPr>
            <p:nvPr/>
          </p:nvGrpSpPr>
          <p:grpSpPr bwMode="auto">
            <a:xfrm rot="10800000">
              <a:off x="4499992" y="3789040"/>
              <a:ext cx="1008112" cy="864096"/>
              <a:chOff x="2555776" y="3068960"/>
              <a:chExt cx="2232248" cy="2304256"/>
            </a:xfrm>
          </p:grpSpPr>
          <p:sp>
            <p:nvSpPr>
              <p:cNvPr id="9" name="アーチ 29"/>
              <p:cNvSpPr/>
              <p:nvPr/>
            </p:nvSpPr>
            <p:spPr bwMode="auto">
              <a:xfrm>
                <a:off x="3276422" y="3962236"/>
                <a:ext cx="790956" cy="791674"/>
              </a:xfrm>
              <a:prstGeom prst="blockArc">
                <a:avLst>
                  <a:gd name="adj1" fmla="val 10800000"/>
                  <a:gd name="adj2" fmla="val 0"/>
                  <a:gd name="adj3" fmla="val 26613"/>
                </a:avLst>
              </a:prstGeom>
              <a:solidFill>
                <a:srgbClr val="FF6600"/>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0" name="アーチ 30"/>
              <p:cNvSpPr/>
              <p:nvPr/>
            </p:nvSpPr>
            <p:spPr bwMode="auto">
              <a:xfrm>
                <a:off x="2914342" y="3449979"/>
                <a:ext cx="1515116" cy="1634148"/>
              </a:xfrm>
              <a:prstGeom prst="blockArc">
                <a:avLst>
                  <a:gd name="adj1" fmla="val 10792123"/>
                  <a:gd name="adj2" fmla="val 21583518"/>
                  <a:gd name="adj3" fmla="val 13414"/>
                </a:avLst>
              </a:prstGeom>
              <a:solidFill>
                <a:srgbClr val="FF6600">
                  <a:alpha val="67000"/>
                </a:srgb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1" name="アーチ 31"/>
              <p:cNvSpPr/>
              <p:nvPr/>
            </p:nvSpPr>
            <p:spPr bwMode="auto">
              <a:xfrm>
                <a:off x="2555776" y="3068960"/>
                <a:ext cx="2232248" cy="2303048"/>
              </a:xfrm>
              <a:prstGeom prst="blockArc">
                <a:avLst>
                  <a:gd name="adj1" fmla="val 10713204"/>
                  <a:gd name="adj2" fmla="val 88860"/>
                  <a:gd name="adj3" fmla="val 8426"/>
                </a:avLst>
              </a:prstGeom>
              <a:solidFill>
                <a:srgbClr val="FF6600">
                  <a:alpha val="33000"/>
                </a:srgb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grpSp>
      </p:grpSp>
      <p:sp>
        <p:nvSpPr>
          <p:cNvPr id="12" name="TextBox 11"/>
          <p:cNvSpPr txBox="1"/>
          <p:nvPr/>
        </p:nvSpPr>
        <p:spPr>
          <a:xfrm>
            <a:off x="7633390" y="4875850"/>
            <a:ext cx="3115354" cy="1077218"/>
          </a:xfrm>
          <a:prstGeom prst="rect">
            <a:avLst/>
          </a:prstGeom>
          <a:ln>
            <a:noFill/>
          </a:ln>
        </p:spPr>
        <p:txBody>
          <a:bodyPr wrap="square" rtlCol="0">
            <a:spAutoFit/>
          </a:bodyPr>
          <a:lstStyle/>
          <a:p>
            <a:pPr algn="ctr"/>
            <a:r>
              <a:rPr lang="en-US" sz="1600" i="1" dirty="0"/>
              <a:t>Access to Internet, latest airlines’ announcements, and digital media such as movies and sport events</a:t>
            </a:r>
          </a:p>
        </p:txBody>
      </p:sp>
      <p:grpSp>
        <p:nvGrpSpPr>
          <p:cNvPr id="14" name="グループ化 8"/>
          <p:cNvGrpSpPr>
            <a:grpSpLocks/>
          </p:cNvGrpSpPr>
          <p:nvPr/>
        </p:nvGrpSpPr>
        <p:grpSpPr bwMode="auto">
          <a:xfrm>
            <a:off x="9982200" y="2354873"/>
            <a:ext cx="863600" cy="863600"/>
            <a:chOff x="5076056" y="2996952"/>
            <a:chExt cx="864096" cy="864097"/>
          </a:xfrm>
        </p:grpSpPr>
        <p:pic>
          <p:nvPicPr>
            <p:cNvPr id="15" name="Picture 7" descr="C:\Users\inoue\AppData\Local\Microsoft\Windows\Temporary Internet Files\Content.IE5\CJ1NB1WV\MC900398499[1].wmf"/>
            <p:cNvPicPr>
              <a:picLocks noChangeAspect="1" noChangeArrowheads="1"/>
            </p:cNvPicPr>
            <p:nvPr/>
          </p:nvPicPr>
          <p:blipFill>
            <a:blip r:embed="rId6"/>
            <a:srcRect/>
            <a:stretch>
              <a:fillRect/>
            </a:stretch>
          </p:blipFill>
          <p:spPr bwMode="auto">
            <a:xfrm>
              <a:off x="5292081" y="2996952"/>
              <a:ext cx="470094" cy="432048"/>
            </a:xfrm>
            <a:prstGeom prst="rect">
              <a:avLst/>
            </a:prstGeom>
            <a:noFill/>
            <a:ln w="9525">
              <a:noFill/>
              <a:miter lim="800000"/>
              <a:headEnd/>
              <a:tailEnd/>
            </a:ln>
          </p:spPr>
        </p:pic>
        <p:grpSp>
          <p:nvGrpSpPr>
            <p:cNvPr id="16" name="グループ化 6"/>
            <p:cNvGrpSpPr>
              <a:grpSpLocks/>
            </p:cNvGrpSpPr>
            <p:nvPr/>
          </p:nvGrpSpPr>
          <p:grpSpPr bwMode="auto">
            <a:xfrm rot="10800000">
              <a:off x="5076056" y="3068961"/>
              <a:ext cx="864096" cy="792088"/>
              <a:chOff x="2555776" y="3068960"/>
              <a:chExt cx="2232248" cy="2304256"/>
            </a:xfrm>
          </p:grpSpPr>
          <p:sp>
            <p:nvSpPr>
              <p:cNvPr id="17" name="アーチ 1"/>
              <p:cNvSpPr/>
              <p:nvPr/>
            </p:nvSpPr>
            <p:spPr bwMode="auto">
              <a:xfrm>
                <a:off x="3347733" y="3863745"/>
                <a:ext cx="796059" cy="790165"/>
              </a:xfrm>
              <a:prstGeom prst="blockArc">
                <a:avLst>
                  <a:gd name="adj1" fmla="val 10800000"/>
                  <a:gd name="adj2" fmla="val 0"/>
                  <a:gd name="adj3" fmla="val 26613"/>
                </a:avLst>
              </a:prstGeom>
              <a:solidFill>
                <a:schemeClr val="accent1"/>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8" name="アーチ 21"/>
              <p:cNvSpPr/>
              <p:nvPr/>
            </p:nvSpPr>
            <p:spPr bwMode="auto">
              <a:xfrm>
                <a:off x="2990736" y="3341591"/>
                <a:ext cx="1510050" cy="1635778"/>
              </a:xfrm>
              <a:prstGeom prst="blockArc">
                <a:avLst>
                  <a:gd name="adj1" fmla="val 10792123"/>
                  <a:gd name="adj2" fmla="val 21583518"/>
                  <a:gd name="adj3" fmla="val 13414"/>
                </a:avLst>
              </a:prstGeom>
              <a:solidFill>
                <a:schemeClr val="accent1">
                  <a:alpha val="67000"/>
                </a:scheme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9" name="アーチ 22"/>
              <p:cNvSpPr/>
              <p:nvPr/>
            </p:nvSpPr>
            <p:spPr bwMode="auto">
              <a:xfrm>
                <a:off x="2555776" y="3068960"/>
                <a:ext cx="2232248" cy="2305802"/>
              </a:xfrm>
              <a:prstGeom prst="blockArc">
                <a:avLst>
                  <a:gd name="adj1" fmla="val 10713204"/>
                  <a:gd name="adj2" fmla="val 88860"/>
                  <a:gd name="adj3" fmla="val 8426"/>
                </a:avLst>
              </a:prstGeom>
              <a:solidFill>
                <a:schemeClr val="accent1">
                  <a:alpha val="33000"/>
                </a:scheme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grpSp>
      </p:grpSp>
      <p:sp>
        <p:nvSpPr>
          <p:cNvPr id="23" name="Slide Number Placeholder 3">
            <a:extLst>
              <a:ext uri="{FF2B5EF4-FFF2-40B4-BE49-F238E27FC236}">
                <a16:creationId xmlns:a16="http://schemas.microsoft.com/office/drawing/2014/main" id="{3DCA66A0-85FC-432A-B694-AB127EC2CDF0}"/>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z="1600" smtClean="0">
                <a:solidFill>
                  <a:prstClr val="black">
                    <a:tint val="75000"/>
                  </a:prstClr>
                </a:solidFill>
              </a:rPr>
              <a:pPr>
                <a:defRPr/>
              </a:pPr>
              <a:t>17</a:t>
            </a:fld>
            <a:endParaRPr lang="en-US" dirty="0">
              <a:solidFill>
                <a:prstClr val="black">
                  <a:tint val="75000"/>
                </a:prstClr>
              </a:solidFill>
            </a:endParaRPr>
          </a:p>
        </p:txBody>
      </p:sp>
      <p:sp>
        <p:nvSpPr>
          <p:cNvPr id="3" name="Date Placeholder 4">
            <a:extLst>
              <a:ext uri="{FF2B5EF4-FFF2-40B4-BE49-F238E27FC236}">
                <a16:creationId xmlns:a16="http://schemas.microsoft.com/office/drawing/2014/main" id="{DDD0BC8F-25F4-DD36-920D-8C038F64009B}"/>
              </a:ext>
            </a:extLst>
          </p:cNvPr>
          <p:cNvSpPr txBox="1">
            <a:spLocks/>
          </p:cNvSpPr>
          <p:nvPr/>
        </p:nvSpPr>
        <p:spPr>
          <a:xfrm>
            <a:off x="5598213" y="6426103"/>
            <a:ext cx="1462202" cy="2313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13651527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418416"/>
          </a:xfrm>
        </p:spPr>
        <p:txBody>
          <a:bodyPr/>
          <a:lstStyle/>
          <a:p>
            <a:r>
              <a:rPr lang="en-US" dirty="0"/>
              <a:t>802.11ax Categories of Enhancements</a:t>
            </a:r>
          </a:p>
        </p:txBody>
      </p:sp>
      <p:sp>
        <p:nvSpPr>
          <p:cNvPr id="90" name="Rectangle 89"/>
          <p:cNvSpPr/>
          <p:nvPr/>
        </p:nvSpPr>
        <p:spPr bwMode="ltGray">
          <a:xfrm>
            <a:off x="228600" y="1066800"/>
            <a:ext cx="5867400" cy="2590800"/>
          </a:xfrm>
          <a:prstGeom prst="rect">
            <a:avLst/>
          </a:prstGeom>
          <a:solidFill>
            <a:srgbClr val="2AD2C9">
              <a:lumMod val="20000"/>
              <a:lumOff val="80000"/>
            </a:srgbClr>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sp>
        <p:nvSpPr>
          <p:cNvPr id="91" name="Rectangle 90"/>
          <p:cNvSpPr/>
          <p:nvPr/>
        </p:nvSpPr>
        <p:spPr bwMode="ltGray">
          <a:xfrm>
            <a:off x="6096000" y="1066800"/>
            <a:ext cx="5867400" cy="2590800"/>
          </a:xfrm>
          <a:prstGeom prst="rect">
            <a:avLst/>
          </a:prstGeom>
          <a:solidFill>
            <a:srgbClr val="2AD2C9">
              <a:lumMod val="20000"/>
              <a:lumOff val="80000"/>
            </a:srgbClr>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sp>
        <p:nvSpPr>
          <p:cNvPr id="94" name="Rectangle 93"/>
          <p:cNvSpPr/>
          <p:nvPr/>
        </p:nvSpPr>
        <p:spPr bwMode="ltGray">
          <a:xfrm>
            <a:off x="228600" y="3657600"/>
            <a:ext cx="5867400" cy="2590800"/>
          </a:xfrm>
          <a:prstGeom prst="rect">
            <a:avLst/>
          </a:prstGeom>
          <a:solidFill>
            <a:srgbClr val="2AD2C9">
              <a:lumMod val="20000"/>
              <a:lumOff val="80000"/>
            </a:srgbClr>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sp>
        <p:nvSpPr>
          <p:cNvPr id="99" name="Rectangle 98"/>
          <p:cNvSpPr/>
          <p:nvPr/>
        </p:nvSpPr>
        <p:spPr bwMode="ltGray">
          <a:xfrm>
            <a:off x="6096000" y="3657600"/>
            <a:ext cx="5867400" cy="2590800"/>
          </a:xfrm>
          <a:prstGeom prst="rect">
            <a:avLst/>
          </a:prstGeom>
          <a:solidFill>
            <a:srgbClr val="2AD2C9">
              <a:lumMod val="20000"/>
              <a:lumOff val="80000"/>
            </a:srgbClr>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sp>
        <p:nvSpPr>
          <p:cNvPr id="102" name="TextBox 101"/>
          <p:cNvSpPr txBox="1"/>
          <p:nvPr/>
        </p:nvSpPr>
        <p:spPr>
          <a:xfrm>
            <a:off x="8001000" y="3728355"/>
            <a:ext cx="2438400" cy="260568"/>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A982"/>
                </a:solidFill>
                <a:effectLst/>
                <a:uLnTx/>
                <a:uFillTx/>
              </a:rPr>
              <a:t>Outdoor / Longer range</a:t>
            </a:r>
          </a:p>
        </p:txBody>
      </p:sp>
      <p:sp>
        <p:nvSpPr>
          <p:cNvPr id="103" name="TextBox 102"/>
          <p:cNvSpPr txBox="1"/>
          <p:nvPr/>
        </p:nvSpPr>
        <p:spPr>
          <a:xfrm>
            <a:off x="2057400" y="3710920"/>
            <a:ext cx="1485900" cy="295438"/>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A982"/>
                </a:solidFill>
                <a:effectLst/>
                <a:uLnTx/>
                <a:uFillTx/>
              </a:rPr>
              <a:t>Power Saving</a:t>
            </a:r>
          </a:p>
        </p:txBody>
      </p:sp>
      <p:sp>
        <p:nvSpPr>
          <p:cNvPr id="104" name="TextBox 103"/>
          <p:cNvSpPr txBox="1"/>
          <p:nvPr/>
        </p:nvSpPr>
        <p:spPr>
          <a:xfrm>
            <a:off x="8305800" y="1112945"/>
            <a:ext cx="1447800" cy="274918"/>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A982"/>
                </a:solidFill>
                <a:effectLst/>
                <a:uLnTx/>
                <a:uFillTx/>
              </a:rPr>
              <a:t>High</a:t>
            </a:r>
            <a:r>
              <a:rPr kumimoji="0" lang="en-US" sz="1800" b="0" i="0" u="none" strike="noStrike" kern="0" cap="none" spc="0" normalizeH="0" baseline="0" noProof="0" dirty="0">
                <a:ln>
                  <a:noFill/>
                </a:ln>
                <a:solidFill>
                  <a:prstClr val="black"/>
                </a:solidFill>
                <a:effectLst/>
                <a:uLnTx/>
                <a:uFillTx/>
              </a:rPr>
              <a:t> </a:t>
            </a:r>
            <a:r>
              <a:rPr kumimoji="0" lang="en-US" sz="1800" b="1" i="0" u="none" strike="noStrike" kern="0" cap="none" spc="0" normalizeH="0" baseline="0" noProof="0" dirty="0">
                <a:ln>
                  <a:noFill/>
                </a:ln>
                <a:solidFill>
                  <a:srgbClr val="00A982"/>
                </a:solidFill>
                <a:effectLst/>
                <a:uLnTx/>
                <a:uFillTx/>
              </a:rPr>
              <a:t>Density</a:t>
            </a:r>
          </a:p>
        </p:txBody>
      </p:sp>
      <p:sp>
        <p:nvSpPr>
          <p:cNvPr id="105" name="TextBox 104"/>
          <p:cNvSpPr txBox="1"/>
          <p:nvPr/>
        </p:nvSpPr>
        <p:spPr>
          <a:xfrm>
            <a:off x="1143000" y="1120120"/>
            <a:ext cx="2438400" cy="260568"/>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A982"/>
                </a:solidFill>
                <a:effectLst/>
                <a:uLnTx/>
                <a:uFillTx/>
              </a:rPr>
              <a:t>Spectral Efficiency &amp; Area Throughput</a:t>
            </a:r>
          </a:p>
        </p:txBody>
      </p:sp>
      <p:pic>
        <p:nvPicPr>
          <p:cNvPr id="106" name="Content Placeholder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214337" y="1845923"/>
            <a:ext cx="2920263" cy="1561367"/>
          </a:xfrm>
          <a:prstGeom prst="rect">
            <a:avLst/>
          </a:prstGeom>
          <a:noFill/>
          <a:ln w="9525">
            <a:noFill/>
            <a:miter lim="800000"/>
            <a:headEnd/>
            <a:tailEnd/>
          </a:ln>
        </p:spPr>
      </p:pic>
      <p:pic>
        <p:nvPicPr>
          <p:cNvPr id="107" name="Picture 106"/>
          <p:cNvPicPr>
            <a:picLocks noChangeAspect="1"/>
          </p:cNvPicPr>
          <p:nvPr/>
        </p:nvPicPr>
        <p:blipFill>
          <a:blip r:embed="rId4"/>
          <a:stretch>
            <a:fillRect/>
          </a:stretch>
        </p:blipFill>
        <p:spPr>
          <a:xfrm>
            <a:off x="642561" y="1397141"/>
            <a:ext cx="1141425" cy="1227122"/>
          </a:xfrm>
          <a:prstGeom prst="rect">
            <a:avLst/>
          </a:prstGeom>
        </p:spPr>
      </p:pic>
      <p:sp>
        <p:nvSpPr>
          <p:cNvPr id="108" name="TextBox 107"/>
          <p:cNvSpPr txBox="1"/>
          <p:nvPr/>
        </p:nvSpPr>
        <p:spPr>
          <a:xfrm>
            <a:off x="761677" y="2706452"/>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8x8 AP</a:t>
            </a:r>
          </a:p>
        </p:txBody>
      </p:sp>
      <p:sp>
        <p:nvSpPr>
          <p:cNvPr id="109" name="TextBox 108"/>
          <p:cNvSpPr txBox="1"/>
          <p:nvPr/>
        </p:nvSpPr>
        <p:spPr>
          <a:xfrm>
            <a:off x="622724" y="1623194"/>
            <a:ext cx="1181100" cy="757068"/>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1024 QAM</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25% increase</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in data rate</a:t>
            </a:r>
          </a:p>
        </p:txBody>
      </p:sp>
      <p:sp>
        <p:nvSpPr>
          <p:cNvPr id="110" name="TextBox 109"/>
          <p:cNvSpPr txBox="1"/>
          <p:nvPr/>
        </p:nvSpPr>
        <p:spPr>
          <a:xfrm>
            <a:off x="8271628" y="1541124"/>
            <a:ext cx="1028700" cy="228600"/>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OFDMA</a:t>
            </a:r>
          </a:p>
        </p:txBody>
      </p:sp>
      <p:sp>
        <p:nvSpPr>
          <p:cNvPr id="111" name="TextBox 110"/>
          <p:cNvSpPr txBox="1"/>
          <p:nvPr/>
        </p:nvSpPr>
        <p:spPr>
          <a:xfrm>
            <a:off x="6438900" y="5105399"/>
            <a:ext cx="1866900" cy="821937"/>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Enhanced delay </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spread protection-</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long guard interval</a:t>
            </a:r>
          </a:p>
        </p:txBody>
      </p:sp>
      <p:sp>
        <p:nvSpPr>
          <p:cNvPr id="112" name="TextBox 111"/>
          <p:cNvSpPr txBox="1"/>
          <p:nvPr/>
        </p:nvSpPr>
        <p:spPr>
          <a:xfrm>
            <a:off x="628142" y="3962400"/>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Scheduled sleep and wake times</a:t>
            </a:r>
          </a:p>
        </p:txBody>
      </p:sp>
      <p:sp>
        <p:nvSpPr>
          <p:cNvPr id="113" name="TextBox 112"/>
          <p:cNvSpPr txBox="1"/>
          <p:nvPr/>
        </p:nvSpPr>
        <p:spPr>
          <a:xfrm>
            <a:off x="914387" y="5105400"/>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20 MHz-only clients</a:t>
            </a:r>
          </a:p>
        </p:txBody>
      </p:sp>
      <p:sp>
        <p:nvSpPr>
          <p:cNvPr id="114" name="TextBox 113"/>
          <p:cNvSpPr txBox="1"/>
          <p:nvPr/>
        </p:nvSpPr>
        <p:spPr>
          <a:xfrm>
            <a:off x="10477500" y="1649013"/>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Spatial Reuse</a:t>
            </a:r>
          </a:p>
        </p:txBody>
      </p:sp>
      <p:sp>
        <p:nvSpPr>
          <p:cNvPr id="115" name="TextBox 114"/>
          <p:cNvSpPr txBox="1"/>
          <p:nvPr/>
        </p:nvSpPr>
        <p:spPr>
          <a:xfrm>
            <a:off x="2946036" y="1447800"/>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DL/UL MU-MIMO</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w/ 8 clients</a:t>
            </a:r>
          </a:p>
        </p:txBody>
      </p:sp>
      <p:sp>
        <p:nvSpPr>
          <p:cNvPr id="116" name="Oval 115"/>
          <p:cNvSpPr/>
          <p:nvPr/>
        </p:nvSpPr>
        <p:spPr bwMode="ltGray">
          <a:xfrm>
            <a:off x="10287000" y="1944087"/>
            <a:ext cx="1066800" cy="799113"/>
          </a:xfrm>
          <a:prstGeom prst="ellipse">
            <a:avLst/>
          </a:prstGeom>
          <a:solidFill>
            <a:srgbClr val="7030A0">
              <a:alpha val="75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sp>
        <p:nvSpPr>
          <p:cNvPr id="117" name="Oval 116"/>
          <p:cNvSpPr/>
          <p:nvPr/>
        </p:nvSpPr>
        <p:spPr bwMode="ltGray">
          <a:xfrm>
            <a:off x="10858500" y="1942596"/>
            <a:ext cx="1066800" cy="799113"/>
          </a:xfrm>
          <a:prstGeom prst="ellipse">
            <a:avLst/>
          </a:prstGeom>
          <a:solidFill>
            <a:srgbClr val="FF0000">
              <a:alpha val="75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pic>
        <p:nvPicPr>
          <p:cNvPr id="118" name="Picture 117"/>
          <p:cNvPicPr/>
          <p:nvPr/>
        </p:nvPicPr>
        <p:blipFill rotWithShape="1">
          <a:blip r:embed="rId5" cstate="print">
            <a:extLst>
              <a:ext uri="{28A0092B-C50C-407E-A947-70E740481C1C}">
                <a14:useLocalDpi xmlns:a14="http://schemas.microsoft.com/office/drawing/2010/main" val="0"/>
              </a:ext>
            </a:extLst>
          </a:blip>
          <a:srcRect t="30668" r="353"/>
          <a:stretch/>
        </p:blipFill>
        <p:spPr bwMode="auto">
          <a:xfrm>
            <a:off x="6438899" y="4237353"/>
            <a:ext cx="4876800" cy="639447"/>
          </a:xfrm>
          <a:prstGeom prst="rect">
            <a:avLst/>
          </a:prstGeom>
          <a:noFill/>
          <a:ln>
            <a:noFill/>
          </a:ln>
        </p:spPr>
      </p:pic>
      <p:sp>
        <p:nvSpPr>
          <p:cNvPr id="119" name="Rounded Rectangle 118"/>
          <p:cNvSpPr/>
          <p:nvPr/>
        </p:nvSpPr>
        <p:spPr bwMode="ltGray">
          <a:xfrm>
            <a:off x="8945462" y="5029200"/>
            <a:ext cx="647701" cy="346385"/>
          </a:xfrm>
          <a:prstGeom prst="roundRect">
            <a:avLst/>
          </a:prstGeom>
          <a:solidFill>
            <a:srgbClr val="808285"/>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rPr>
              <a:t>0.8us 11ac</a:t>
            </a:r>
          </a:p>
        </p:txBody>
      </p:sp>
      <p:sp>
        <p:nvSpPr>
          <p:cNvPr id="120" name="Rounded Rectangle 119"/>
          <p:cNvSpPr/>
          <p:nvPr/>
        </p:nvSpPr>
        <p:spPr bwMode="ltGray">
          <a:xfrm>
            <a:off x="8945462" y="5410200"/>
            <a:ext cx="1303440" cy="346385"/>
          </a:xfrm>
          <a:prstGeom prst="roundRect">
            <a:avLst/>
          </a:prstGeom>
          <a:solidFill>
            <a:srgbClr val="808285"/>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rPr>
              <a:t>1.6us 11ax</a:t>
            </a:r>
          </a:p>
        </p:txBody>
      </p:sp>
      <p:sp>
        <p:nvSpPr>
          <p:cNvPr id="121" name="TextBox 120"/>
          <p:cNvSpPr txBox="1"/>
          <p:nvPr/>
        </p:nvSpPr>
        <p:spPr>
          <a:xfrm>
            <a:off x="6553200" y="4038600"/>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Extended range packet structure</a:t>
            </a:r>
          </a:p>
        </p:txBody>
      </p:sp>
      <p:sp>
        <p:nvSpPr>
          <p:cNvPr id="122" name="Rounded Rectangle 121"/>
          <p:cNvSpPr/>
          <p:nvPr/>
        </p:nvSpPr>
        <p:spPr bwMode="ltGray">
          <a:xfrm>
            <a:off x="8954075" y="5791200"/>
            <a:ext cx="2628325" cy="346385"/>
          </a:xfrm>
          <a:prstGeom prst="roundRect">
            <a:avLst/>
          </a:prstGeom>
          <a:solidFill>
            <a:srgbClr val="808285"/>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rPr>
              <a:t>3.2us 11ax</a:t>
            </a:r>
          </a:p>
        </p:txBody>
      </p:sp>
      <p:grpSp>
        <p:nvGrpSpPr>
          <p:cNvPr id="123" name="Group 122"/>
          <p:cNvGrpSpPr/>
          <p:nvPr/>
        </p:nvGrpSpPr>
        <p:grpSpPr>
          <a:xfrm>
            <a:off x="647700" y="2961145"/>
            <a:ext cx="990600" cy="545377"/>
            <a:chOff x="6477000" y="190150"/>
            <a:chExt cx="990600" cy="545377"/>
          </a:xfrm>
        </p:grpSpPr>
        <p:grpSp>
          <p:nvGrpSpPr>
            <p:cNvPr id="124" name="Group 123"/>
            <p:cNvGrpSpPr/>
            <p:nvPr/>
          </p:nvGrpSpPr>
          <p:grpSpPr>
            <a:xfrm>
              <a:off x="6497059" y="190150"/>
              <a:ext cx="957469" cy="346624"/>
              <a:chOff x="6497059" y="190150"/>
              <a:chExt cx="957469" cy="346624"/>
            </a:xfrm>
          </p:grpSpPr>
          <p:grpSp>
            <p:nvGrpSpPr>
              <p:cNvPr id="126" name="Group 125"/>
              <p:cNvGrpSpPr/>
              <p:nvPr/>
            </p:nvGrpSpPr>
            <p:grpSpPr>
              <a:xfrm>
                <a:off x="6497059" y="196898"/>
                <a:ext cx="84332" cy="339876"/>
                <a:chOff x="6545068" y="83282"/>
                <a:chExt cx="84332" cy="339876"/>
              </a:xfrm>
            </p:grpSpPr>
            <p:sp>
              <p:nvSpPr>
                <p:cNvPr id="148" name="Oval 147"/>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49" name="Straight Connector 148"/>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27" name="Group 126"/>
              <p:cNvGrpSpPr/>
              <p:nvPr/>
            </p:nvGrpSpPr>
            <p:grpSpPr>
              <a:xfrm>
                <a:off x="6621268" y="193524"/>
                <a:ext cx="84332" cy="339876"/>
                <a:chOff x="6545068" y="83282"/>
                <a:chExt cx="84332" cy="339876"/>
              </a:xfrm>
            </p:grpSpPr>
            <p:sp>
              <p:nvSpPr>
                <p:cNvPr id="146" name="Oval 145"/>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47" name="Straight Connector 146"/>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28" name="Group 127"/>
              <p:cNvGrpSpPr/>
              <p:nvPr/>
            </p:nvGrpSpPr>
            <p:grpSpPr>
              <a:xfrm>
                <a:off x="6747766" y="193524"/>
                <a:ext cx="84332" cy="339876"/>
                <a:chOff x="6545068" y="83282"/>
                <a:chExt cx="84332" cy="339876"/>
              </a:xfrm>
            </p:grpSpPr>
            <p:sp>
              <p:nvSpPr>
                <p:cNvPr id="144" name="Oval 143"/>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45" name="Straight Connector 144"/>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29" name="Group 128"/>
              <p:cNvGrpSpPr/>
              <p:nvPr/>
            </p:nvGrpSpPr>
            <p:grpSpPr>
              <a:xfrm>
                <a:off x="6871976" y="193524"/>
                <a:ext cx="84332" cy="339876"/>
                <a:chOff x="6545068" y="83282"/>
                <a:chExt cx="84332" cy="339876"/>
              </a:xfrm>
            </p:grpSpPr>
            <p:sp>
              <p:nvSpPr>
                <p:cNvPr id="142" name="Oval 141"/>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43" name="Straight Connector 142"/>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30" name="Group 129"/>
              <p:cNvGrpSpPr/>
              <p:nvPr/>
            </p:nvGrpSpPr>
            <p:grpSpPr>
              <a:xfrm>
                <a:off x="6995279" y="193524"/>
                <a:ext cx="84332" cy="339876"/>
                <a:chOff x="6545068" y="83282"/>
                <a:chExt cx="84332" cy="339876"/>
              </a:xfrm>
            </p:grpSpPr>
            <p:sp>
              <p:nvSpPr>
                <p:cNvPr id="140" name="Oval 139"/>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41" name="Straight Connector 140"/>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31" name="Group 130"/>
              <p:cNvGrpSpPr/>
              <p:nvPr/>
            </p:nvGrpSpPr>
            <p:grpSpPr>
              <a:xfrm>
                <a:off x="7119488" y="190150"/>
                <a:ext cx="84332" cy="339876"/>
                <a:chOff x="6545068" y="83282"/>
                <a:chExt cx="84332" cy="339876"/>
              </a:xfrm>
            </p:grpSpPr>
            <p:sp>
              <p:nvSpPr>
                <p:cNvPr id="138" name="Oval 137"/>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39" name="Straight Connector 138"/>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32" name="Group 131"/>
              <p:cNvGrpSpPr/>
              <p:nvPr/>
            </p:nvGrpSpPr>
            <p:grpSpPr>
              <a:xfrm>
                <a:off x="7245986" y="190150"/>
                <a:ext cx="84332" cy="339876"/>
                <a:chOff x="6545068" y="83282"/>
                <a:chExt cx="84332" cy="339876"/>
              </a:xfrm>
            </p:grpSpPr>
            <p:sp>
              <p:nvSpPr>
                <p:cNvPr id="136" name="Oval 135"/>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37" name="Straight Connector 136"/>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33" name="Group 132"/>
              <p:cNvGrpSpPr/>
              <p:nvPr/>
            </p:nvGrpSpPr>
            <p:grpSpPr>
              <a:xfrm>
                <a:off x="7370196" y="190150"/>
                <a:ext cx="84332" cy="339876"/>
                <a:chOff x="6545068" y="83282"/>
                <a:chExt cx="84332" cy="339876"/>
              </a:xfrm>
            </p:grpSpPr>
            <p:sp>
              <p:nvSpPr>
                <p:cNvPr id="134" name="Oval 133"/>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35" name="Straight Connector 134"/>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sp>
          <p:nvSpPr>
            <p:cNvPr id="125" name="Rounded Rectangle 124"/>
            <p:cNvSpPr/>
            <p:nvPr/>
          </p:nvSpPr>
          <p:spPr bwMode="ltGray">
            <a:xfrm>
              <a:off x="6477000" y="477845"/>
              <a:ext cx="990600" cy="257682"/>
            </a:xfrm>
            <a:prstGeom prst="roundRect">
              <a:avLst/>
            </a:prstGeom>
            <a:solidFill>
              <a:srgbClr val="A365D1"/>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grpSp>
      <p:pic>
        <p:nvPicPr>
          <p:cNvPr id="150" name="Picture 1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6600" y="1942999"/>
            <a:ext cx="300319" cy="300319"/>
          </a:xfrm>
          <a:prstGeom prst="rect">
            <a:avLst/>
          </a:prstGeom>
        </p:spPr>
      </p:pic>
      <p:pic>
        <p:nvPicPr>
          <p:cNvPr id="151" name="Picture 1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2095399"/>
            <a:ext cx="300319" cy="300319"/>
          </a:xfrm>
          <a:prstGeom prst="rect">
            <a:avLst/>
          </a:prstGeom>
        </p:spPr>
      </p:pic>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2247799"/>
            <a:ext cx="300319" cy="300319"/>
          </a:xfrm>
          <a:prstGeom prst="rect">
            <a:avLst/>
          </a:prstGeom>
        </p:spPr>
      </p:pic>
      <p:pic>
        <p:nvPicPr>
          <p:cNvPr id="153" name="Picture 1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2400199"/>
            <a:ext cx="300319" cy="300319"/>
          </a:xfrm>
          <a:prstGeom prst="rect">
            <a:avLst/>
          </a:prstGeom>
        </p:spPr>
      </p:pic>
      <p:pic>
        <p:nvPicPr>
          <p:cNvPr id="154" name="Picture 1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6200" y="2552599"/>
            <a:ext cx="300319" cy="300319"/>
          </a:xfrm>
          <a:prstGeom prst="rect">
            <a:avLst/>
          </a:prstGeom>
        </p:spPr>
      </p:pic>
      <p:pic>
        <p:nvPicPr>
          <p:cNvPr id="155" name="Picture 1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600" y="2704999"/>
            <a:ext cx="300319" cy="300319"/>
          </a:xfrm>
          <a:prstGeom prst="rect">
            <a:avLst/>
          </a:prstGeom>
        </p:spPr>
      </p:pic>
      <p:pic>
        <p:nvPicPr>
          <p:cNvPr id="156" name="Picture 1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1000" y="2857399"/>
            <a:ext cx="300319" cy="300319"/>
          </a:xfrm>
          <a:prstGeom prst="rect">
            <a:avLst/>
          </a:prstGeom>
        </p:spPr>
      </p:pic>
      <p:pic>
        <p:nvPicPr>
          <p:cNvPr id="157" name="Picture 1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400" y="3009799"/>
            <a:ext cx="300319" cy="300319"/>
          </a:xfrm>
          <a:prstGeom prst="rect">
            <a:avLst/>
          </a:prstGeom>
        </p:spPr>
      </p:pic>
      <p:cxnSp>
        <p:nvCxnSpPr>
          <p:cNvPr id="158" name="Straight Arrow Connector 157"/>
          <p:cNvCxnSpPr>
            <a:stCxn id="150" idx="1"/>
          </p:cNvCxnSpPr>
          <p:nvPr/>
        </p:nvCxnSpPr>
        <p:spPr>
          <a:xfrm flipH="1">
            <a:off x="1746241" y="2093159"/>
            <a:ext cx="1530359" cy="1140357"/>
          </a:xfrm>
          <a:prstGeom prst="straightConnector1">
            <a:avLst/>
          </a:prstGeom>
          <a:noFill/>
          <a:ln w="19050" cap="flat" cmpd="sng" algn="ctr">
            <a:solidFill>
              <a:sysClr val="windowText" lastClr="000000"/>
            </a:solidFill>
            <a:prstDash val="solid"/>
            <a:miter lim="800000"/>
            <a:tailEnd type="triangle"/>
          </a:ln>
          <a:effectLst/>
        </p:spPr>
      </p:cxnSp>
      <p:cxnSp>
        <p:nvCxnSpPr>
          <p:cNvPr id="159" name="Straight Arrow Connector 158"/>
          <p:cNvCxnSpPr>
            <a:stCxn id="151" idx="1"/>
          </p:cNvCxnSpPr>
          <p:nvPr/>
        </p:nvCxnSpPr>
        <p:spPr>
          <a:xfrm flipH="1">
            <a:off x="1735464" y="2245559"/>
            <a:ext cx="1693536" cy="1008161"/>
          </a:xfrm>
          <a:prstGeom prst="straightConnector1">
            <a:avLst/>
          </a:prstGeom>
          <a:noFill/>
          <a:ln w="19050" cap="flat" cmpd="sng" algn="ctr">
            <a:solidFill>
              <a:sysClr val="windowText" lastClr="000000"/>
            </a:solidFill>
            <a:prstDash val="solid"/>
            <a:miter lim="800000"/>
            <a:tailEnd type="triangle"/>
          </a:ln>
          <a:effectLst/>
        </p:spPr>
      </p:cxnSp>
      <p:cxnSp>
        <p:nvCxnSpPr>
          <p:cNvPr id="160" name="Straight Arrow Connector 159"/>
          <p:cNvCxnSpPr>
            <a:stCxn id="152" idx="1"/>
          </p:cNvCxnSpPr>
          <p:nvPr/>
        </p:nvCxnSpPr>
        <p:spPr>
          <a:xfrm flipH="1">
            <a:off x="1748530" y="2397959"/>
            <a:ext cx="1832870" cy="840305"/>
          </a:xfrm>
          <a:prstGeom prst="straightConnector1">
            <a:avLst/>
          </a:prstGeom>
          <a:noFill/>
          <a:ln w="19050" cap="flat" cmpd="sng" algn="ctr">
            <a:solidFill>
              <a:sysClr val="windowText" lastClr="000000"/>
            </a:solidFill>
            <a:prstDash val="solid"/>
            <a:miter lim="800000"/>
            <a:tailEnd type="triangle"/>
          </a:ln>
          <a:effectLst/>
        </p:spPr>
      </p:cxnSp>
      <p:cxnSp>
        <p:nvCxnSpPr>
          <p:cNvPr id="161" name="Straight Arrow Connector 160"/>
          <p:cNvCxnSpPr>
            <a:stCxn id="153" idx="1"/>
          </p:cNvCxnSpPr>
          <p:nvPr/>
        </p:nvCxnSpPr>
        <p:spPr>
          <a:xfrm flipH="1">
            <a:off x="1742692" y="2550359"/>
            <a:ext cx="1991108" cy="687905"/>
          </a:xfrm>
          <a:prstGeom prst="straightConnector1">
            <a:avLst/>
          </a:prstGeom>
          <a:noFill/>
          <a:ln w="19050" cap="flat" cmpd="sng" algn="ctr">
            <a:solidFill>
              <a:sysClr val="windowText" lastClr="000000"/>
            </a:solidFill>
            <a:prstDash val="solid"/>
            <a:miter lim="800000"/>
            <a:tailEnd type="triangle"/>
          </a:ln>
          <a:effectLst/>
        </p:spPr>
      </p:cxnSp>
      <p:cxnSp>
        <p:nvCxnSpPr>
          <p:cNvPr id="162" name="Straight Arrow Connector 161"/>
          <p:cNvCxnSpPr>
            <a:stCxn id="154" idx="1"/>
          </p:cNvCxnSpPr>
          <p:nvPr/>
        </p:nvCxnSpPr>
        <p:spPr>
          <a:xfrm flipH="1">
            <a:off x="1754720" y="2702759"/>
            <a:ext cx="2131480" cy="546081"/>
          </a:xfrm>
          <a:prstGeom prst="straightConnector1">
            <a:avLst/>
          </a:prstGeom>
          <a:noFill/>
          <a:ln w="19050" cap="flat" cmpd="sng" algn="ctr">
            <a:solidFill>
              <a:sysClr val="windowText" lastClr="000000"/>
            </a:solidFill>
            <a:prstDash val="solid"/>
            <a:miter lim="800000"/>
            <a:tailEnd type="triangle"/>
          </a:ln>
          <a:effectLst/>
        </p:spPr>
      </p:cxnSp>
      <p:cxnSp>
        <p:nvCxnSpPr>
          <p:cNvPr id="163" name="Straight Arrow Connector 162"/>
          <p:cNvCxnSpPr>
            <a:stCxn id="155" idx="1"/>
          </p:cNvCxnSpPr>
          <p:nvPr/>
        </p:nvCxnSpPr>
        <p:spPr>
          <a:xfrm flipH="1">
            <a:off x="1761602" y="2855159"/>
            <a:ext cx="2276998" cy="400802"/>
          </a:xfrm>
          <a:prstGeom prst="straightConnector1">
            <a:avLst/>
          </a:prstGeom>
          <a:noFill/>
          <a:ln w="19050" cap="flat" cmpd="sng" algn="ctr">
            <a:solidFill>
              <a:sysClr val="windowText" lastClr="000000"/>
            </a:solidFill>
            <a:prstDash val="solid"/>
            <a:miter lim="800000"/>
            <a:tailEnd type="triangle"/>
          </a:ln>
          <a:effectLst/>
        </p:spPr>
      </p:cxnSp>
      <p:cxnSp>
        <p:nvCxnSpPr>
          <p:cNvPr id="164" name="Straight Arrow Connector 163"/>
          <p:cNvCxnSpPr>
            <a:stCxn id="156" idx="1"/>
          </p:cNvCxnSpPr>
          <p:nvPr/>
        </p:nvCxnSpPr>
        <p:spPr>
          <a:xfrm flipH="1">
            <a:off x="1755820" y="3007559"/>
            <a:ext cx="2435180" cy="230705"/>
          </a:xfrm>
          <a:prstGeom prst="straightConnector1">
            <a:avLst/>
          </a:prstGeom>
          <a:noFill/>
          <a:ln w="19050" cap="flat" cmpd="sng" algn="ctr">
            <a:solidFill>
              <a:sysClr val="windowText" lastClr="000000"/>
            </a:solidFill>
            <a:prstDash val="solid"/>
            <a:miter lim="800000"/>
            <a:tailEnd type="triangle"/>
          </a:ln>
          <a:effectLst/>
        </p:spPr>
      </p:cxnSp>
      <p:cxnSp>
        <p:nvCxnSpPr>
          <p:cNvPr id="165" name="Straight Arrow Connector 164"/>
          <p:cNvCxnSpPr/>
          <p:nvPr/>
        </p:nvCxnSpPr>
        <p:spPr>
          <a:xfrm flipH="1">
            <a:off x="1713994" y="3157718"/>
            <a:ext cx="2624925" cy="80546"/>
          </a:xfrm>
          <a:prstGeom prst="straightConnector1">
            <a:avLst/>
          </a:prstGeom>
          <a:noFill/>
          <a:ln w="19050" cap="flat" cmpd="sng" algn="ctr">
            <a:solidFill>
              <a:sysClr val="windowText" lastClr="000000"/>
            </a:solidFill>
            <a:prstDash val="solid"/>
            <a:miter lim="800000"/>
            <a:tailEnd type="triangle"/>
          </a:ln>
          <a:effectLst/>
        </p:spPr>
      </p:cxnSp>
      <p:pic>
        <p:nvPicPr>
          <p:cNvPr id="166" name="Picture 165"/>
          <p:cNvPicPr>
            <a:picLocks noChangeAspect="1"/>
          </p:cNvPicPr>
          <p:nvPr/>
        </p:nvPicPr>
        <p:blipFill>
          <a:blip r:embed="rId7"/>
          <a:stretch>
            <a:fillRect/>
          </a:stretch>
        </p:blipFill>
        <p:spPr>
          <a:xfrm>
            <a:off x="542167" y="4205489"/>
            <a:ext cx="3801233" cy="750609"/>
          </a:xfrm>
          <a:prstGeom prst="rect">
            <a:avLst/>
          </a:prstGeom>
        </p:spPr>
      </p:pic>
      <p:pic>
        <p:nvPicPr>
          <p:cNvPr id="167" name="Picture 166"/>
          <p:cNvPicPr>
            <a:picLocks noChangeAspect="1"/>
          </p:cNvPicPr>
          <p:nvPr/>
        </p:nvPicPr>
        <p:blipFill>
          <a:blip r:embed="rId8"/>
          <a:stretch>
            <a:fillRect/>
          </a:stretch>
        </p:blipFill>
        <p:spPr>
          <a:xfrm>
            <a:off x="1105496" y="5181600"/>
            <a:ext cx="2323504" cy="1002626"/>
          </a:xfrm>
          <a:prstGeom prst="rect">
            <a:avLst/>
          </a:prstGeom>
        </p:spPr>
      </p:pic>
      <p:sp>
        <p:nvSpPr>
          <p:cNvPr id="168" name="TextBox 167"/>
          <p:cNvSpPr txBox="1"/>
          <p:nvPr/>
        </p:nvSpPr>
        <p:spPr>
          <a:xfrm>
            <a:off x="2400300" y="2825450"/>
            <a:ext cx="1181100" cy="451150"/>
          </a:xfrm>
          <a:prstGeom prst="rect">
            <a:avLst/>
          </a:prstGeom>
          <a:solidFill>
            <a:sysClr val="window" lastClr="FFFFFF"/>
          </a:solid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2x increase</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in throughput</a:t>
            </a:r>
          </a:p>
        </p:txBody>
      </p:sp>
      <p:sp>
        <p:nvSpPr>
          <p:cNvPr id="169" name="Rounded Rectangle 168"/>
          <p:cNvSpPr/>
          <p:nvPr/>
        </p:nvSpPr>
        <p:spPr bwMode="ltGray">
          <a:xfrm>
            <a:off x="5397864" y="2168215"/>
            <a:ext cx="431525" cy="346385"/>
          </a:xfrm>
          <a:prstGeom prst="roundRect">
            <a:avLst/>
          </a:prstGeom>
          <a:solidFill>
            <a:srgbClr val="FF8D6D"/>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rPr>
              <a:t>ac</a:t>
            </a:r>
          </a:p>
        </p:txBody>
      </p:sp>
      <p:sp>
        <p:nvSpPr>
          <p:cNvPr id="170" name="Rounded Rectangle 169"/>
          <p:cNvSpPr/>
          <p:nvPr/>
        </p:nvSpPr>
        <p:spPr bwMode="ltGray">
          <a:xfrm>
            <a:off x="5347255" y="2168215"/>
            <a:ext cx="50609" cy="346385"/>
          </a:xfrm>
          <a:prstGeom prst="roundRect">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71" name="Rounded Rectangle 170"/>
          <p:cNvSpPr/>
          <p:nvPr/>
        </p:nvSpPr>
        <p:spPr bwMode="ltGray">
          <a:xfrm>
            <a:off x="5347255" y="2549215"/>
            <a:ext cx="103083" cy="346385"/>
          </a:xfrm>
          <a:prstGeom prst="roundRect">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72" name="Rounded Rectangle 171"/>
          <p:cNvSpPr/>
          <p:nvPr/>
        </p:nvSpPr>
        <p:spPr bwMode="ltGray">
          <a:xfrm>
            <a:off x="5449312" y="2549215"/>
            <a:ext cx="1713488" cy="346385"/>
          </a:xfrm>
          <a:prstGeom prst="roundRect">
            <a:avLst/>
          </a:prstGeom>
          <a:solidFill>
            <a:srgbClr val="FF8D6D"/>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rPr>
              <a:t>ax</a:t>
            </a:r>
          </a:p>
        </p:txBody>
      </p:sp>
      <p:sp>
        <p:nvSpPr>
          <p:cNvPr id="173" name="TextBox 172"/>
          <p:cNvSpPr txBox="1"/>
          <p:nvPr/>
        </p:nvSpPr>
        <p:spPr>
          <a:xfrm>
            <a:off x="5219700" y="2963860"/>
            <a:ext cx="957437" cy="592252"/>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Up to 20% </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increase</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in data rate</a:t>
            </a:r>
          </a:p>
        </p:txBody>
      </p:sp>
      <p:sp>
        <p:nvSpPr>
          <p:cNvPr id="174" name="TextBox 173"/>
          <p:cNvSpPr txBox="1"/>
          <p:nvPr/>
        </p:nvSpPr>
        <p:spPr>
          <a:xfrm>
            <a:off x="5600700" y="1651432"/>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Long OFDM</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Symbol</a:t>
            </a:r>
          </a:p>
        </p:txBody>
      </p:sp>
      <p:sp>
        <p:nvSpPr>
          <p:cNvPr id="82" name="Slide Number Placeholder 3">
            <a:extLst>
              <a:ext uri="{FF2B5EF4-FFF2-40B4-BE49-F238E27FC236}">
                <a16:creationId xmlns:a16="http://schemas.microsoft.com/office/drawing/2014/main" id="{339CDEE6-B1EF-4CEE-9203-08F683075B67}"/>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18</a:t>
            </a:fld>
            <a:endParaRPr lang="en-US" dirty="0">
              <a:solidFill>
                <a:prstClr val="black">
                  <a:tint val="75000"/>
                </a:prstClr>
              </a:solidFill>
            </a:endParaRPr>
          </a:p>
        </p:txBody>
      </p:sp>
      <p:sp>
        <p:nvSpPr>
          <p:cNvPr id="3" name="Date Placeholder 4">
            <a:extLst>
              <a:ext uri="{FF2B5EF4-FFF2-40B4-BE49-F238E27FC236}">
                <a16:creationId xmlns:a16="http://schemas.microsoft.com/office/drawing/2014/main" id="{E8AEF042-FB3E-F383-3772-56DFAA37505F}"/>
              </a:ext>
            </a:extLst>
          </p:cNvPr>
          <p:cNvSpPr txBox="1">
            <a:spLocks/>
          </p:cNvSpPr>
          <p:nvPr/>
        </p:nvSpPr>
        <p:spPr>
          <a:xfrm>
            <a:off x="5598213" y="6426104"/>
            <a:ext cx="1564587" cy="241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603590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OFDMA enables further AP customization of channel use to match client and traffic demands</a:t>
            </a:r>
            <a:br>
              <a:rPr lang="en-GB" dirty="0"/>
            </a:b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8" y="1752600"/>
            <a:ext cx="10342562" cy="425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6000690"/>
            <a:ext cx="8751106" cy="400110"/>
          </a:xfrm>
          <a:prstGeom prst="rect">
            <a:avLst/>
          </a:prstGeom>
          <a:noFill/>
        </p:spPr>
        <p:txBody>
          <a:bodyPr wrap="square" rtlCol="0">
            <a:spAutoFit/>
          </a:bodyPr>
          <a:lstStyle/>
          <a:p>
            <a:r>
              <a:rPr lang="en-US" sz="2000" dirty="0">
                <a:solidFill>
                  <a:schemeClr val="tx1"/>
                </a:solidFill>
              </a:rPr>
              <a:t>Increased efficiency for (high percentage of traffic) short data frames</a:t>
            </a:r>
          </a:p>
        </p:txBody>
      </p:sp>
      <p:sp>
        <p:nvSpPr>
          <p:cNvPr id="8" name="Slide Number Placeholder 3">
            <a:extLst>
              <a:ext uri="{FF2B5EF4-FFF2-40B4-BE49-F238E27FC236}">
                <a16:creationId xmlns:a16="http://schemas.microsoft.com/office/drawing/2014/main" id="{8C6FE432-4DB0-4AD7-A691-5649C277FC3F}"/>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z="1600" smtClean="0">
                <a:solidFill>
                  <a:prstClr val="black">
                    <a:tint val="75000"/>
                  </a:prstClr>
                </a:solidFill>
              </a:rPr>
              <a:pPr>
                <a:defRPr/>
              </a:pPr>
              <a:t>19</a:t>
            </a:fld>
            <a:endParaRPr lang="en-US" dirty="0">
              <a:solidFill>
                <a:prstClr val="black">
                  <a:tint val="75000"/>
                </a:prstClr>
              </a:solidFill>
            </a:endParaRPr>
          </a:p>
        </p:txBody>
      </p:sp>
      <p:sp>
        <p:nvSpPr>
          <p:cNvPr id="3" name="Date Placeholder 4">
            <a:extLst>
              <a:ext uri="{FF2B5EF4-FFF2-40B4-BE49-F238E27FC236}">
                <a16:creationId xmlns:a16="http://schemas.microsoft.com/office/drawing/2014/main" id="{3530A8BA-B7F0-F58E-9B9B-EF740DC914C4}"/>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33936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Standards Association</a:t>
            </a:r>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solidFill>
                  <a:prstClr val="black">
                    <a:tint val="75000"/>
                  </a:prstClr>
                </a:solidFill>
              </a:rPr>
              <a:pPr>
                <a:defRPr/>
              </a:pPr>
              <a:t>2</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574984" y="1143000"/>
            <a:ext cx="10998137" cy="975445"/>
          </a:xfrm>
          <a:prstGeom prst="rect">
            <a:avLst/>
          </a:prstGeom>
        </p:spPr>
      </p:pic>
      <p:grpSp>
        <p:nvGrpSpPr>
          <p:cNvPr id="6" name="Group 5"/>
          <p:cNvGrpSpPr/>
          <p:nvPr/>
        </p:nvGrpSpPr>
        <p:grpSpPr>
          <a:xfrm>
            <a:off x="1099217" y="2448735"/>
            <a:ext cx="4289865" cy="3342465"/>
            <a:chOff x="1099217" y="2261849"/>
            <a:chExt cx="4289865" cy="3342465"/>
          </a:xfrm>
        </p:grpSpPr>
        <p:grpSp>
          <p:nvGrpSpPr>
            <p:cNvPr id="7" name="Group 6"/>
            <p:cNvGrpSpPr/>
            <p:nvPr/>
          </p:nvGrpSpPr>
          <p:grpSpPr>
            <a:xfrm>
              <a:off x="1099217" y="2261849"/>
              <a:ext cx="4289865" cy="949114"/>
              <a:chOff x="618561" y="2311161"/>
              <a:chExt cx="4289865" cy="949114"/>
            </a:xfrm>
          </p:grpSpPr>
          <p:sp>
            <p:nvSpPr>
              <p:cNvPr id="14" name="Freeform 13"/>
              <p:cNvSpPr/>
              <p:nvPr/>
            </p:nvSpPr>
            <p:spPr>
              <a:xfrm>
                <a:off x="618561" y="2657721"/>
                <a:ext cx="4289865" cy="602554"/>
              </a:xfrm>
              <a:custGeom>
                <a:avLst/>
                <a:gdLst>
                  <a:gd name="connsiteX0" fmla="*/ 0 w 2254540"/>
                  <a:gd name="connsiteY0" fmla="*/ 140909 h 1409087"/>
                  <a:gd name="connsiteX1" fmla="*/ 140909 w 2254540"/>
                  <a:gd name="connsiteY1" fmla="*/ 0 h 1409087"/>
                  <a:gd name="connsiteX2" fmla="*/ 2113631 w 2254540"/>
                  <a:gd name="connsiteY2" fmla="*/ 0 h 1409087"/>
                  <a:gd name="connsiteX3" fmla="*/ 2254540 w 2254540"/>
                  <a:gd name="connsiteY3" fmla="*/ 140909 h 1409087"/>
                  <a:gd name="connsiteX4" fmla="*/ 2254540 w 2254540"/>
                  <a:gd name="connsiteY4" fmla="*/ 1268178 h 1409087"/>
                  <a:gd name="connsiteX5" fmla="*/ 2113631 w 2254540"/>
                  <a:gd name="connsiteY5" fmla="*/ 1409087 h 1409087"/>
                  <a:gd name="connsiteX6" fmla="*/ 140909 w 2254540"/>
                  <a:gd name="connsiteY6" fmla="*/ 1409087 h 1409087"/>
                  <a:gd name="connsiteX7" fmla="*/ 0 w 2254540"/>
                  <a:gd name="connsiteY7" fmla="*/ 1268178 h 1409087"/>
                  <a:gd name="connsiteX8" fmla="*/ 0 w 2254540"/>
                  <a:gd name="connsiteY8" fmla="*/ 140909 h 140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540" h="1409087">
                    <a:moveTo>
                      <a:pt x="0" y="140909"/>
                    </a:moveTo>
                    <a:cubicBezTo>
                      <a:pt x="0" y="63087"/>
                      <a:pt x="63087" y="0"/>
                      <a:pt x="140909" y="0"/>
                    </a:cubicBezTo>
                    <a:lnTo>
                      <a:pt x="2113631" y="0"/>
                    </a:lnTo>
                    <a:cubicBezTo>
                      <a:pt x="2191453" y="0"/>
                      <a:pt x="2254540" y="63087"/>
                      <a:pt x="2254540" y="140909"/>
                    </a:cubicBezTo>
                    <a:lnTo>
                      <a:pt x="2254540" y="1268178"/>
                    </a:lnTo>
                    <a:cubicBezTo>
                      <a:pt x="2254540" y="1346000"/>
                      <a:pt x="2191453" y="1409087"/>
                      <a:pt x="2113631" y="1409087"/>
                    </a:cubicBezTo>
                    <a:lnTo>
                      <a:pt x="140909" y="1409087"/>
                    </a:lnTo>
                    <a:cubicBezTo>
                      <a:pt x="63087" y="1409087"/>
                      <a:pt x="0" y="1346000"/>
                      <a:pt x="0" y="1268178"/>
                    </a:cubicBezTo>
                    <a:lnTo>
                      <a:pt x="0" y="140909"/>
                    </a:lnTo>
                    <a:close/>
                  </a:path>
                </a:pathLst>
              </a:cu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988" tIns="71749" rIns="86988" bIns="71749" numCol="1" spcCol="1693" anchor="ctr" anchorCtr="0">
                <a:noAutofit/>
              </a:body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Verdana" panose="020B0604030504040204" pitchFamily="34" charset="0"/>
                    <a:cs typeface="Verdana" panose="020B0604030504040204" pitchFamily="34" charset="0"/>
                  </a:rPr>
                  <a:t>6,879 individual members in 90 countries</a:t>
                </a:r>
              </a:p>
            </p:txBody>
          </p:sp>
          <p:sp>
            <p:nvSpPr>
              <p:cNvPr id="15" name="Freeform 14"/>
              <p:cNvSpPr/>
              <p:nvPr/>
            </p:nvSpPr>
            <p:spPr>
              <a:xfrm>
                <a:off x="1368538" y="2311161"/>
                <a:ext cx="2802996" cy="487680"/>
              </a:xfrm>
              <a:custGeom>
                <a:avLst/>
                <a:gdLst>
                  <a:gd name="connsiteX0" fmla="*/ 0 w 2170643"/>
                  <a:gd name="connsiteY0" fmla="*/ 86490 h 864898"/>
                  <a:gd name="connsiteX1" fmla="*/ 86490 w 2170643"/>
                  <a:gd name="connsiteY1" fmla="*/ 0 h 864898"/>
                  <a:gd name="connsiteX2" fmla="*/ 2084153 w 2170643"/>
                  <a:gd name="connsiteY2" fmla="*/ 0 h 864898"/>
                  <a:gd name="connsiteX3" fmla="*/ 2170643 w 2170643"/>
                  <a:gd name="connsiteY3" fmla="*/ 86490 h 864898"/>
                  <a:gd name="connsiteX4" fmla="*/ 2170643 w 2170643"/>
                  <a:gd name="connsiteY4" fmla="*/ 778408 h 864898"/>
                  <a:gd name="connsiteX5" fmla="*/ 2084153 w 2170643"/>
                  <a:gd name="connsiteY5" fmla="*/ 864898 h 864898"/>
                  <a:gd name="connsiteX6" fmla="*/ 86490 w 2170643"/>
                  <a:gd name="connsiteY6" fmla="*/ 864898 h 864898"/>
                  <a:gd name="connsiteX7" fmla="*/ 0 w 2170643"/>
                  <a:gd name="connsiteY7" fmla="*/ 778408 h 864898"/>
                  <a:gd name="connsiteX8" fmla="*/ 0 w 2170643"/>
                  <a:gd name="connsiteY8" fmla="*/ 86490 h 86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643" h="864898">
                    <a:moveTo>
                      <a:pt x="0" y="86490"/>
                    </a:moveTo>
                    <a:cubicBezTo>
                      <a:pt x="0" y="38723"/>
                      <a:pt x="38723" y="0"/>
                      <a:pt x="86490" y="0"/>
                    </a:cubicBezTo>
                    <a:lnTo>
                      <a:pt x="2084153" y="0"/>
                    </a:lnTo>
                    <a:cubicBezTo>
                      <a:pt x="2131920" y="0"/>
                      <a:pt x="2170643" y="38723"/>
                      <a:pt x="2170643" y="86490"/>
                    </a:cubicBezTo>
                    <a:lnTo>
                      <a:pt x="2170643" y="778408"/>
                    </a:lnTo>
                    <a:cubicBezTo>
                      <a:pt x="2170643" y="826175"/>
                      <a:pt x="2131920" y="864898"/>
                      <a:pt x="2084153" y="864898"/>
                    </a:cubicBezTo>
                    <a:lnTo>
                      <a:pt x="86490" y="864898"/>
                    </a:lnTo>
                    <a:cubicBezTo>
                      <a:pt x="38723" y="864898"/>
                      <a:pt x="0" y="826175"/>
                      <a:pt x="0" y="778408"/>
                    </a:cubicBezTo>
                    <a:lnTo>
                      <a:pt x="0" y="86490"/>
                    </a:lnTo>
                    <a:close/>
                  </a:path>
                </a:pathLst>
              </a:custGeom>
              <a:solidFill>
                <a:srgbClr val="009FDA"/>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71050" tIns="55811" rIns="71050" bIns="55811" numCol="1" spcCol="1693" anchor="ctr" anchorCtr="0">
                <a:noAutofit/>
              </a:bodyPr>
              <a:lstStyle/>
              <a:p>
                <a:pPr marL="0" marR="0" lvl="0" indent="0" algn="ctr" defTabSz="1066773"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a:ea typeface="Verdana" panose="020B0604030504040204" pitchFamily="34" charset="0"/>
                    <a:cs typeface="Verdana" panose="020B0604030504040204" pitchFamily="34" charset="0"/>
                  </a:rPr>
                  <a:t>Individual membership</a:t>
                </a:r>
              </a:p>
            </p:txBody>
          </p:sp>
        </p:grpSp>
        <p:grpSp>
          <p:nvGrpSpPr>
            <p:cNvPr id="8" name="Group 7"/>
            <p:cNvGrpSpPr/>
            <p:nvPr/>
          </p:nvGrpSpPr>
          <p:grpSpPr>
            <a:xfrm>
              <a:off x="1118799" y="3335194"/>
              <a:ext cx="4250700" cy="947683"/>
              <a:chOff x="3622552" y="4691219"/>
              <a:chExt cx="4250700" cy="947683"/>
            </a:xfrm>
          </p:grpSpPr>
          <p:sp>
            <p:nvSpPr>
              <p:cNvPr id="12" name="Freeform 11"/>
              <p:cNvSpPr/>
              <p:nvPr/>
            </p:nvSpPr>
            <p:spPr>
              <a:xfrm>
                <a:off x="3622552" y="5041844"/>
                <a:ext cx="4250700" cy="597058"/>
              </a:xfrm>
              <a:custGeom>
                <a:avLst/>
                <a:gdLst>
                  <a:gd name="connsiteX0" fmla="*/ 0 w 2254540"/>
                  <a:gd name="connsiteY0" fmla="*/ 140909 h 1409087"/>
                  <a:gd name="connsiteX1" fmla="*/ 140909 w 2254540"/>
                  <a:gd name="connsiteY1" fmla="*/ 0 h 1409087"/>
                  <a:gd name="connsiteX2" fmla="*/ 2113631 w 2254540"/>
                  <a:gd name="connsiteY2" fmla="*/ 0 h 1409087"/>
                  <a:gd name="connsiteX3" fmla="*/ 2254540 w 2254540"/>
                  <a:gd name="connsiteY3" fmla="*/ 140909 h 1409087"/>
                  <a:gd name="connsiteX4" fmla="*/ 2254540 w 2254540"/>
                  <a:gd name="connsiteY4" fmla="*/ 1268178 h 1409087"/>
                  <a:gd name="connsiteX5" fmla="*/ 2113631 w 2254540"/>
                  <a:gd name="connsiteY5" fmla="*/ 1409087 h 1409087"/>
                  <a:gd name="connsiteX6" fmla="*/ 140909 w 2254540"/>
                  <a:gd name="connsiteY6" fmla="*/ 1409087 h 1409087"/>
                  <a:gd name="connsiteX7" fmla="*/ 0 w 2254540"/>
                  <a:gd name="connsiteY7" fmla="*/ 1268178 h 1409087"/>
                  <a:gd name="connsiteX8" fmla="*/ 0 w 2254540"/>
                  <a:gd name="connsiteY8" fmla="*/ 140909 h 140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540" h="1409087">
                    <a:moveTo>
                      <a:pt x="0" y="140909"/>
                    </a:moveTo>
                    <a:cubicBezTo>
                      <a:pt x="0" y="63087"/>
                      <a:pt x="63087" y="0"/>
                      <a:pt x="140909" y="0"/>
                    </a:cubicBezTo>
                    <a:lnTo>
                      <a:pt x="2113631" y="0"/>
                    </a:lnTo>
                    <a:cubicBezTo>
                      <a:pt x="2191453" y="0"/>
                      <a:pt x="2254540" y="63087"/>
                      <a:pt x="2254540" y="140909"/>
                    </a:cubicBezTo>
                    <a:lnTo>
                      <a:pt x="2254540" y="1268178"/>
                    </a:lnTo>
                    <a:cubicBezTo>
                      <a:pt x="2254540" y="1346000"/>
                      <a:pt x="2191453" y="1409087"/>
                      <a:pt x="2113631" y="1409087"/>
                    </a:cubicBezTo>
                    <a:lnTo>
                      <a:pt x="140909" y="1409087"/>
                    </a:lnTo>
                    <a:cubicBezTo>
                      <a:pt x="63087" y="1409087"/>
                      <a:pt x="0" y="1346000"/>
                      <a:pt x="0" y="1268178"/>
                    </a:cubicBezTo>
                    <a:lnTo>
                      <a:pt x="0" y="140909"/>
                    </a:lnTo>
                    <a:close/>
                  </a:path>
                </a:pathLst>
              </a:custGeom>
              <a:solidFill>
                <a:schemeClr val="bg1"/>
              </a:solidFill>
              <a:ln>
                <a:solidFill>
                  <a:srgbClr val="005C91"/>
                </a:solidFill>
              </a:ln>
            </p:spPr>
            <p:style>
              <a:lnRef idx="2">
                <a:schemeClr val="accent1">
                  <a:shade val="80000"/>
                  <a:hueOff val="774597"/>
                  <a:satOff val="-71774"/>
                  <a:lumOff val="390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988" tIns="71749" rIns="86988" bIns="71749" numCol="1" spcCol="1693" anchor="ctr" anchorCtr="0">
                <a:noAutofit/>
              </a:bodyPr>
              <a:lstStyle/>
              <a:p>
                <a:pPr marL="0" marR="0" lvl="1" indent="0" algn="ctr" defTabSz="914377"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Verdana" panose="020B0604030504040204" pitchFamily="34" charset="0"/>
                    <a:cs typeface="Verdana" panose="020B0604030504040204" pitchFamily="34" charset="0"/>
                  </a:rPr>
                  <a:t>187 member corporations in 23 countries</a:t>
                </a:r>
              </a:p>
            </p:txBody>
          </p:sp>
          <p:sp>
            <p:nvSpPr>
              <p:cNvPr id="13" name="Freeform 12"/>
              <p:cNvSpPr/>
              <p:nvPr/>
            </p:nvSpPr>
            <p:spPr>
              <a:xfrm>
                <a:off x="4317685" y="4691219"/>
                <a:ext cx="2804160" cy="487680"/>
              </a:xfrm>
              <a:custGeom>
                <a:avLst/>
                <a:gdLst>
                  <a:gd name="connsiteX0" fmla="*/ 0 w 2011275"/>
                  <a:gd name="connsiteY0" fmla="*/ 82181 h 821808"/>
                  <a:gd name="connsiteX1" fmla="*/ 82181 w 2011275"/>
                  <a:gd name="connsiteY1" fmla="*/ 0 h 821808"/>
                  <a:gd name="connsiteX2" fmla="*/ 1929094 w 2011275"/>
                  <a:gd name="connsiteY2" fmla="*/ 0 h 821808"/>
                  <a:gd name="connsiteX3" fmla="*/ 2011275 w 2011275"/>
                  <a:gd name="connsiteY3" fmla="*/ 82181 h 821808"/>
                  <a:gd name="connsiteX4" fmla="*/ 2011275 w 2011275"/>
                  <a:gd name="connsiteY4" fmla="*/ 739627 h 821808"/>
                  <a:gd name="connsiteX5" fmla="*/ 1929094 w 2011275"/>
                  <a:gd name="connsiteY5" fmla="*/ 821808 h 821808"/>
                  <a:gd name="connsiteX6" fmla="*/ 82181 w 2011275"/>
                  <a:gd name="connsiteY6" fmla="*/ 821808 h 821808"/>
                  <a:gd name="connsiteX7" fmla="*/ 0 w 2011275"/>
                  <a:gd name="connsiteY7" fmla="*/ 739627 h 821808"/>
                  <a:gd name="connsiteX8" fmla="*/ 0 w 2011275"/>
                  <a:gd name="connsiteY8" fmla="*/ 82181 h 8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5" h="821808">
                    <a:moveTo>
                      <a:pt x="0" y="82181"/>
                    </a:moveTo>
                    <a:cubicBezTo>
                      <a:pt x="0" y="36794"/>
                      <a:pt x="36794" y="0"/>
                      <a:pt x="82181" y="0"/>
                    </a:cubicBezTo>
                    <a:lnTo>
                      <a:pt x="1929094" y="0"/>
                    </a:lnTo>
                    <a:cubicBezTo>
                      <a:pt x="1974481" y="0"/>
                      <a:pt x="2011275" y="36794"/>
                      <a:pt x="2011275" y="82181"/>
                    </a:cubicBezTo>
                    <a:lnTo>
                      <a:pt x="2011275" y="739627"/>
                    </a:lnTo>
                    <a:cubicBezTo>
                      <a:pt x="2011275" y="785014"/>
                      <a:pt x="1974481" y="821808"/>
                      <a:pt x="1929094" y="821808"/>
                    </a:cubicBezTo>
                    <a:lnTo>
                      <a:pt x="82181" y="821808"/>
                    </a:lnTo>
                    <a:cubicBezTo>
                      <a:pt x="36794" y="821808"/>
                      <a:pt x="0" y="785014"/>
                      <a:pt x="0" y="739627"/>
                    </a:cubicBezTo>
                    <a:lnTo>
                      <a:pt x="0" y="82181"/>
                    </a:lnTo>
                    <a:close/>
                  </a:path>
                </a:pathLst>
              </a:custGeom>
              <a:solidFill>
                <a:srgbClr val="0066A1"/>
              </a:solidFill>
              <a:ln>
                <a:noFill/>
              </a:ln>
            </p:spPr>
            <p:style>
              <a:lnRef idx="2">
                <a:schemeClr val="lt1">
                  <a:hueOff val="0"/>
                  <a:satOff val="0"/>
                  <a:lumOff val="0"/>
                  <a:alphaOff val="0"/>
                </a:schemeClr>
              </a:lnRef>
              <a:fillRef idx="1">
                <a:schemeClr val="accent1">
                  <a:shade val="80000"/>
                  <a:hueOff val="774597"/>
                  <a:satOff val="-71774"/>
                  <a:lumOff val="39022"/>
                  <a:alphaOff val="0"/>
                </a:schemeClr>
              </a:fillRef>
              <a:effectRef idx="0">
                <a:schemeClr val="accent1">
                  <a:shade val="80000"/>
                  <a:hueOff val="774597"/>
                  <a:satOff val="-71774"/>
                  <a:lumOff val="39022"/>
                  <a:alphaOff val="0"/>
                </a:schemeClr>
              </a:effectRef>
              <a:fontRef idx="minor">
                <a:schemeClr val="lt1"/>
              </a:fontRef>
            </p:style>
            <p:txBody>
              <a:bodyPr spcFirstLastPara="0" vert="horz" wrap="square" lIns="69789" tIns="54549" rIns="69789" bIns="54549" numCol="1" spcCol="1693" anchor="ctr" anchorCtr="0">
                <a:noAutofit/>
              </a:bodyPr>
              <a:lstStyle/>
              <a:p>
                <a:pPr marL="0" marR="0" lvl="0" indent="0" algn="ctr" defTabSz="1066773"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a:ea typeface="Verdana" panose="020B0604030504040204" pitchFamily="34" charset="0"/>
                    <a:cs typeface="Verdana" panose="020B0604030504040204" pitchFamily="34" charset="0"/>
                  </a:rPr>
                  <a:t>Corporate Memberships</a:t>
                </a:r>
              </a:p>
            </p:txBody>
          </p:sp>
        </p:grpSp>
        <p:grpSp>
          <p:nvGrpSpPr>
            <p:cNvPr id="9" name="Group 8"/>
            <p:cNvGrpSpPr/>
            <p:nvPr/>
          </p:nvGrpSpPr>
          <p:grpSpPr>
            <a:xfrm>
              <a:off x="1099217" y="4391427"/>
              <a:ext cx="4289865" cy="1212887"/>
              <a:chOff x="6800400" y="4690460"/>
              <a:chExt cx="4289865" cy="1212887"/>
            </a:xfrm>
          </p:grpSpPr>
          <p:sp>
            <p:nvSpPr>
              <p:cNvPr id="10" name="Freeform 9"/>
              <p:cNvSpPr/>
              <p:nvPr/>
            </p:nvSpPr>
            <p:spPr>
              <a:xfrm>
                <a:off x="6800400" y="5091601"/>
                <a:ext cx="4289865" cy="811746"/>
              </a:xfrm>
              <a:custGeom>
                <a:avLst/>
                <a:gdLst>
                  <a:gd name="connsiteX0" fmla="*/ 0 w 2254540"/>
                  <a:gd name="connsiteY0" fmla="*/ 140909 h 1409087"/>
                  <a:gd name="connsiteX1" fmla="*/ 140909 w 2254540"/>
                  <a:gd name="connsiteY1" fmla="*/ 0 h 1409087"/>
                  <a:gd name="connsiteX2" fmla="*/ 2113631 w 2254540"/>
                  <a:gd name="connsiteY2" fmla="*/ 0 h 1409087"/>
                  <a:gd name="connsiteX3" fmla="*/ 2254540 w 2254540"/>
                  <a:gd name="connsiteY3" fmla="*/ 140909 h 1409087"/>
                  <a:gd name="connsiteX4" fmla="*/ 2254540 w 2254540"/>
                  <a:gd name="connsiteY4" fmla="*/ 1268178 h 1409087"/>
                  <a:gd name="connsiteX5" fmla="*/ 2113631 w 2254540"/>
                  <a:gd name="connsiteY5" fmla="*/ 1409087 h 1409087"/>
                  <a:gd name="connsiteX6" fmla="*/ 140909 w 2254540"/>
                  <a:gd name="connsiteY6" fmla="*/ 1409087 h 1409087"/>
                  <a:gd name="connsiteX7" fmla="*/ 0 w 2254540"/>
                  <a:gd name="connsiteY7" fmla="*/ 1268178 h 1409087"/>
                  <a:gd name="connsiteX8" fmla="*/ 0 w 2254540"/>
                  <a:gd name="connsiteY8" fmla="*/ 140909 h 140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540" h="1409087">
                    <a:moveTo>
                      <a:pt x="0" y="140909"/>
                    </a:moveTo>
                    <a:cubicBezTo>
                      <a:pt x="0" y="63087"/>
                      <a:pt x="63087" y="0"/>
                      <a:pt x="140909" y="0"/>
                    </a:cubicBezTo>
                    <a:lnTo>
                      <a:pt x="2113631" y="0"/>
                    </a:lnTo>
                    <a:cubicBezTo>
                      <a:pt x="2191453" y="0"/>
                      <a:pt x="2254540" y="63087"/>
                      <a:pt x="2254540" y="140909"/>
                    </a:cubicBezTo>
                    <a:lnTo>
                      <a:pt x="2254540" y="1268178"/>
                    </a:lnTo>
                    <a:cubicBezTo>
                      <a:pt x="2254540" y="1346000"/>
                      <a:pt x="2191453" y="1409087"/>
                      <a:pt x="2113631" y="1409087"/>
                    </a:cubicBezTo>
                    <a:lnTo>
                      <a:pt x="140909" y="1409087"/>
                    </a:lnTo>
                    <a:cubicBezTo>
                      <a:pt x="63087" y="1409087"/>
                      <a:pt x="0" y="1346000"/>
                      <a:pt x="0" y="1268178"/>
                    </a:cubicBezTo>
                    <a:lnTo>
                      <a:pt x="0" y="140909"/>
                    </a:lnTo>
                    <a:close/>
                  </a:path>
                </a:pathLst>
              </a:custGeom>
              <a:solidFill>
                <a:schemeClr val="bg1"/>
              </a:solidFill>
              <a:ln>
                <a:solidFill>
                  <a:srgbClr val="005C91"/>
                </a:solidFill>
              </a:ln>
            </p:spPr>
            <p:style>
              <a:lnRef idx="2">
                <a:schemeClr val="accent1">
                  <a:shade val="80000"/>
                  <a:hueOff val="774597"/>
                  <a:satOff val="-71774"/>
                  <a:lumOff val="390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988" tIns="71749" rIns="86988" bIns="71749" numCol="1" spcCol="1693" anchor="ctr" anchorCtr="0">
                <a:noAutofit/>
              </a:bodyPr>
              <a:lstStyle/>
              <a:p>
                <a:pPr marL="0" marR="0" lvl="1" indent="0" algn="ctr" defTabSz="914377"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Verdana" panose="020B0604030504040204" pitchFamily="34" charset="0"/>
                    <a:cs typeface="Verdana" panose="020B0604030504040204" pitchFamily="34" charset="0"/>
                  </a:rPr>
                  <a:t>~20,000 participants;</a:t>
                </a:r>
              </a:p>
              <a:p>
                <a:pPr marL="0" marR="0" lvl="1" indent="0" algn="ctr" defTabSz="914377"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Verdana" panose="020B0604030504040204" pitchFamily="34" charset="0"/>
                    <a:cs typeface="Verdana" panose="020B0604030504040204" pitchFamily="34" charset="0"/>
                  </a:rPr>
                  <a:t>all interested parties are welcome</a:t>
                </a:r>
              </a:p>
            </p:txBody>
          </p:sp>
          <p:sp>
            <p:nvSpPr>
              <p:cNvPr id="11" name="Freeform 10"/>
              <p:cNvSpPr/>
              <p:nvPr/>
            </p:nvSpPr>
            <p:spPr>
              <a:xfrm>
                <a:off x="7493729" y="4690460"/>
                <a:ext cx="2804160" cy="487680"/>
              </a:xfrm>
              <a:custGeom>
                <a:avLst/>
                <a:gdLst>
                  <a:gd name="connsiteX0" fmla="*/ 0 w 2011275"/>
                  <a:gd name="connsiteY0" fmla="*/ 82181 h 821808"/>
                  <a:gd name="connsiteX1" fmla="*/ 82181 w 2011275"/>
                  <a:gd name="connsiteY1" fmla="*/ 0 h 821808"/>
                  <a:gd name="connsiteX2" fmla="*/ 1929094 w 2011275"/>
                  <a:gd name="connsiteY2" fmla="*/ 0 h 821808"/>
                  <a:gd name="connsiteX3" fmla="*/ 2011275 w 2011275"/>
                  <a:gd name="connsiteY3" fmla="*/ 82181 h 821808"/>
                  <a:gd name="connsiteX4" fmla="*/ 2011275 w 2011275"/>
                  <a:gd name="connsiteY4" fmla="*/ 739627 h 821808"/>
                  <a:gd name="connsiteX5" fmla="*/ 1929094 w 2011275"/>
                  <a:gd name="connsiteY5" fmla="*/ 821808 h 821808"/>
                  <a:gd name="connsiteX6" fmla="*/ 82181 w 2011275"/>
                  <a:gd name="connsiteY6" fmla="*/ 821808 h 821808"/>
                  <a:gd name="connsiteX7" fmla="*/ 0 w 2011275"/>
                  <a:gd name="connsiteY7" fmla="*/ 739627 h 821808"/>
                  <a:gd name="connsiteX8" fmla="*/ 0 w 2011275"/>
                  <a:gd name="connsiteY8" fmla="*/ 82181 h 8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5" h="821808">
                    <a:moveTo>
                      <a:pt x="0" y="82181"/>
                    </a:moveTo>
                    <a:cubicBezTo>
                      <a:pt x="0" y="36794"/>
                      <a:pt x="36794" y="0"/>
                      <a:pt x="82181" y="0"/>
                    </a:cubicBezTo>
                    <a:lnTo>
                      <a:pt x="1929094" y="0"/>
                    </a:lnTo>
                    <a:cubicBezTo>
                      <a:pt x="1974481" y="0"/>
                      <a:pt x="2011275" y="36794"/>
                      <a:pt x="2011275" y="82181"/>
                    </a:cubicBezTo>
                    <a:lnTo>
                      <a:pt x="2011275" y="739627"/>
                    </a:lnTo>
                    <a:cubicBezTo>
                      <a:pt x="2011275" y="785014"/>
                      <a:pt x="1974481" y="821808"/>
                      <a:pt x="1929094" y="821808"/>
                    </a:cubicBezTo>
                    <a:lnTo>
                      <a:pt x="82181" y="821808"/>
                    </a:lnTo>
                    <a:cubicBezTo>
                      <a:pt x="36794" y="821808"/>
                      <a:pt x="0" y="785014"/>
                      <a:pt x="0" y="739627"/>
                    </a:cubicBezTo>
                    <a:lnTo>
                      <a:pt x="0" y="82181"/>
                    </a:lnTo>
                    <a:close/>
                  </a:path>
                </a:pathLst>
              </a:custGeom>
              <a:solidFill>
                <a:srgbClr val="0B5172"/>
              </a:solidFill>
              <a:ln>
                <a:noFill/>
              </a:ln>
            </p:spPr>
            <p:style>
              <a:lnRef idx="2">
                <a:schemeClr val="lt1">
                  <a:hueOff val="0"/>
                  <a:satOff val="0"/>
                  <a:lumOff val="0"/>
                  <a:alphaOff val="0"/>
                </a:schemeClr>
              </a:lnRef>
              <a:fillRef idx="1">
                <a:schemeClr val="accent1">
                  <a:shade val="80000"/>
                  <a:hueOff val="774597"/>
                  <a:satOff val="-71774"/>
                  <a:lumOff val="39022"/>
                  <a:alphaOff val="0"/>
                </a:schemeClr>
              </a:fillRef>
              <a:effectRef idx="0">
                <a:schemeClr val="accent1">
                  <a:shade val="80000"/>
                  <a:hueOff val="774597"/>
                  <a:satOff val="-71774"/>
                  <a:lumOff val="39022"/>
                  <a:alphaOff val="0"/>
                </a:schemeClr>
              </a:effectRef>
              <a:fontRef idx="minor">
                <a:schemeClr val="lt1"/>
              </a:fontRef>
            </p:style>
            <p:txBody>
              <a:bodyPr spcFirstLastPara="0" vert="horz" wrap="square" lIns="69789" tIns="54549" rIns="69789" bIns="54549" numCol="1" spcCol="1693" anchor="ctr" anchorCtr="0">
                <a:noAutofit/>
              </a:bodyPr>
              <a:lstStyle/>
              <a:p>
                <a:pPr marL="0" marR="0" lvl="0" indent="0" algn="ctr" defTabSz="1066773"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a:ea typeface="Verdana" panose="020B0604030504040204" pitchFamily="34" charset="0"/>
                    <a:cs typeface="Verdana" panose="020B0604030504040204" pitchFamily="34" charset="0"/>
                  </a:rPr>
                  <a:t>Standards Developers</a:t>
                </a:r>
              </a:p>
            </p:txBody>
          </p:sp>
        </p:grpSp>
      </p:grpSp>
      <p:grpSp>
        <p:nvGrpSpPr>
          <p:cNvPr id="16" name="Group 15"/>
          <p:cNvGrpSpPr/>
          <p:nvPr/>
        </p:nvGrpSpPr>
        <p:grpSpPr>
          <a:xfrm>
            <a:off x="6267577" y="2438400"/>
            <a:ext cx="5660909" cy="3031321"/>
            <a:chOff x="5513644" y="2612364"/>
            <a:chExt cx="5745309" cy="3034393"/>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2695" y="2886541"/>
              <a:ext cx="2426367" cy="2426367"/>
            </a:xfrm>
            <a:prstGeom prst="rect">
              <a:avLst/>
            </a:prstGeom>
          </p:spPr>
        </p:pic>
        <p:sp>
          <p:nvSpPr>
            <p:cNvPr id="18" name="Rectangle 24"/>
            <p:cNvSpPr>
              <a:spLocks noChangeArrowheads="1"/>
            </p:cNvSpPr>
            <p:nvPr/>
          </p:nvSpPr>
          <p:spPr bwMode="auto">
            <a:xfrm>
              <a:off x="5983619" y="2612364"/>
              <a:ext cx="1640556"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Maintaining </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the Standard</a:t>
              </a:r>
            </a:p>
          </p:txBody>
        </p:sp>
        <p:sp>
          <p:nvSpPr>
            <p:cNvPr id="19" name="Rectangle 24"/>
            <p:cNvSpPr>
              <a:spLocks noChangeArrowheads="1"/>
            </p:cNvSpPr>
            <p:nvPr/>
          </p:nvSpPr>
          <p:spPr bwMode="auto">
            <a:xfrm>
              <a:off x="8739113" y="2612364"/>
              <a:ext cx="1640556"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Initiating the</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Project</a:t>
              </a:r>
            </a:p>
          </p:txBody>
        </p:sp>
        <p:sp>
          <p:nvSpPr>
            <p:cNvPr id="20" name="Rectangle 24"/>
            <p:cNvSpPr>
              <a:spLocks noChangeArrowheads="1"/>
            </p:cNvSpPr>
            <p:nvPr/>
          </p:nvSpPr>
          <p:spPr bwMode="auto">
            <a:xfrm>
              <a:off x="9508168" y="3842406"/>
              <a:ext cx="1750785" cy="924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Mobilizing</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the Working Group</a:t>
              </a:r>
            </a:p>
          </p:txBody>
        </p:sp>
        <p:sp>
          <p:nvSpPr>
            <p:cNvPr id="21" name="Rectangle 24"/>
            <p:cNvSpPr>
              <a:spLocks noChangeArrowheads="1"/>
            </p:cNvSpPr>
            <p:nvPr/>
          </p:nvSpPr>
          <p:spPr bwMode="auto">
            <a:xfrm>
              <a:off x="8903304" y="4999771"/>
              <a:ext cx="1750785"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Drafting the</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Standard</a:t>
              </a:r>
            </a:p>
          </p:txBody>
        </p:sp>
        <p:sp>
          <p:nvSpPr>
            <p:cNvPr id="22" name="Rectangle 24"/>
            <p:cNvSpPr>
              <a:spLocks noChangeArrowheads="1"/>
            </p:cNvSpPr>
            <p:nvPr/>
          </p:nvSpPr>
          <p:spPr bwMode="auto">
            <a:xfrm>
              <a:off x="6017668" y="4999771"/>
              <a:ext cx="1750785"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Balloting the</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Standard</a:t>
              </a:r>
            </a:p>
          </p:txBody>
        </p:sp>
        <p:sp>
          <p:nvSpPr>
            <p:cNvPr id="23" name="Rectangle 24"/>
            <p:cNvSpPr>
              <a:spLocks noChangeArrowheads="1"/>
            </p:cNvSpPr>
            <p:nvPr/>
          </p:nvSpPr>
          <p:spPr bwMode="auto">
            <a:xfrm>
              <a:off x="5513644" y="3842406"/>
              <a:ext cx="1750785"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Gaining Final</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Approval</a:t>
              </a:r>
            </a:p>
          </p:txBody>
        </p:sp>
      </p:grpSp>
      <p:sp>
        <p:nvSpPr>
          <p:cNvPr id="3" name="Date Placeholder 4">
            <a:extLst>
              <a:ext uri="{FF2B5EF4-FFF2-40B4-BE49-F238E27FC236}">
                <a16:creationId xmlns:a16="http://schemas.microsoft.com/office/drawing/2014/main" id="{72D76EBD-68DE-0A97-FECB-0ED203328821}"/>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270179584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14" y="550333"/>
            <a:ext cx="11024585" cy="864812"/>
          </a:xfrm>
        </p:spPr>
        <p:txBody>
          <a:bodyPr/>
          <a:lstStyle/>
          <a:p>
            <a:r>
              <a:rPr lang="en-GB" dirty="0"/>
              <a:t>BSS </a:t>
            </a:r>
            <a:r>
              <a:rPr lang="en-GB" dirty="0" err="1"/>
              <a:t>Coloring</a:t>
            </a:r>
            <a:r>
              <a:rPr lang="en-GB" dirty="0"/>
              <a:t> enables additional channel re-use </a:t>
            </a:r>
            <a:endParaRPr lang="en-US" dirty="0"/>
          </a:p>
        </p:txBody>
      </p:sp>
      <p:grpSp>
        <p:nvGrpSpPr>
          <p:cNvPr id="6" name="Group 5"/>
          <p:cNvGrpSpPr/>
          <p:nvPr/>
        </p:nvGrpSpPr>
        <p:grpSpPr>
          <a:xfrm>
            <a:off x="508971" y="1524000"/>
            <a:ext cx="10673353" cy="3810000"/>
            <a:chOff x="276416" y="927155"/>
            <a:chExt cx="8493510" cy="3361433"/>
          </a:xfrm>
        </p:grpSpPr>
        <p:sp>
          <p:nvSpPr>
            <p:cNvPr id="7" name="Rectangle 6"/>
            <p:cNvSpPr/>
            <p:nvPr/>
          </p:nvSpPr>
          <p:spPr bwMode="auto">
            <a:xfrm>
              <a:off x="3687009" y="1296532"/>
              <a:ext cx="5082917" cy="29920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endParaRPr lang="en-US" sz="2400">
                <a:solidFill>
                  <a:schemeClr val="bg1"/>
                </a:solidFill>
                <a:latin typeface="Times New Roman" pitchFamily="16" charset="0"/>
                <a:ea typeface="MS Gothic" charset="-128"/>
              </a:endParaRPr>
            </a:p>
          </p:txBody>
        </p:sp>
        <p:sp>
          <p:nvSpPr>
            <p:cNvPr id="8" name="Rectangle 7"/>
            <p:cNvSpPr/>
            <p:nvPr/>
          </p:nvSpPr>
          <p:spPr bwMode="auto">
            <a:xfrm>
              <a:off x="347990" y="1296487"/>
              <a:ext cx="3080945" cy="29920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endParaRPr lang="en-US" sz="2400">
                <a:solidFill>
                  <a:schemeClr val="bg1"/>
                </a:solidFill>
                <a:latin typeface="Times New Roman" pitchFamily="16" charset="0"/>
                <a:ea typeface="MS Gothic" charset="-128"/>
              </a:endParaRPr>
            </a:p>
          </p:txBody>
        </p:sp>
        <p:grpSp>
          <p:nvGrpSpPr>
            <p:cNvPr id="9" name="Group 8"/>
            <p:cNvGrpSpPr/>
            <p:nvPr/>
          </p:nvGrpSpPr>
          <p:grpSpPr>
            <a:xfrm>
              <a:off x="553114" y="1397947"/>
              <a:ext cx="2661084" cy="2789136"/>
              <a:chOff x="1246581" y="1628343"/>
              <a:chExt cx="2238374" cy="2346085"/>
            </a:xfrm>
          </p:grpSpPr>
          <p:sp>
            <p:nvSpPr>
              <p:cNvPr id="58" name="Hexagon 57"/>
              <p:cNvSpPr/>
              <p:nvPr/>
            </p:nvSpPr>
            <p:spPr bwMode="auto">
              <a:xfrm>
                <a:off x="1246581" y="1841407"/>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59" name="Hexagon 58"/>
              <p:cNvSpPr/>
              <p:nvPr/>
            </p:nvSpPr>
            <p:spPr bwMode="auto">
              <a:xfrm>
                <a:off x="1603768" y="1628343"/>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60" name="Hexagon 59"/>
              <p:cNvSpPr/>
              <p:nvPr/>
            </p:nvSpPr>
            <p:spPr bwMode="auto">
              <a:xfrm>
                <a:off x="1246581" y="2267535"/>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61" name="Hexagon 60"/>
              <p:cNvSpPr/>
              <p:nvPr/>
            </p:nvSpPr>
            <p:spPr bwMode="auto">
              <a:xfrm>
                <a:off x="1603768" y="2054471"/>
                <a:ext cx="457200" cy="426128"/>
              </a:xfrm>
              <a:prstGeom prst="hexag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62" name="Hexagon 61"/>
              <p:cNvSpPr/>
              <p:nvPr/>
            </p:nvSpPr>
            <p:spPr bwMode="auto">
              <a:xfrm>
                <a:off x="1958574" y="183902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63" name="Hexagon 62"/>
              <p:cNvSpPr/>
              <p:nvPr/>
            </p:nvSpPr>
            <p:spPr bwMode="auto">
              <a:xfrm>
                <a:off x="1603768" y="2482980"/>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64" name="Hexagon 63"/>
              <p:cNvSpPr/>
              <p:nvPr/>
            </p:nvSpPr>
            <p:spPr bwMode="auto">
              <a:xfrm>
                <a:off x="1960955" y="226991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65" name="Hexagon 64"/>
              <p:cNvSpPr/>
              <p:nvPr/>
            </p:nvSpPr>
            <p:spPr bwMode="auto">
              <a:xfrm>
                <a:off x="2313381" y="2049709"/>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66" name="Hexagon 65"/>
              <p:cNvSpPr/>
              <p:nvPr/>
            </p:nvSpPr>
            <p:spPr bwMode="auto">
              <a:xfrm>
                <a:off x="2670568" y="1836645"/>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67" name="Hexagon 66"/>
              <p:cNvSpPr/>
              <p:nvPr/>
            </p:nvSpPr>
            <p:spPr bwMode="auto">
              <a:xfrm>
                <a:off x="2313381" y="2475837"/>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68" name="Hexagon 67"/>
              <p:cNvSpPr/>
              <p:nvPr/>
            </p:nvSpPr>
            <p:spPr bwMode="auto">
              <a:xfrm>
                <a:off x="2670568" y="2262773"/>
                <a:ext cx="457200" cy="426128"/>
              </a:xfrm>
              <a:prstGeom prst="hexag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69" name="Hexagon 68"/>
              <p:cNvSpPr/>
              <p:nvPr/>
            </p:nvSpPr>
            <p:spPr bwMode="auto">
              <a:xfrm>
                <a:off x="3025374" y="2047328"/>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70" name="Hexagon 69"/>
              <p:cNvSpPr/>
              <p:nvPr/>
            </p:nvSpPr>
            <p:spPr bwMode="auto">
              <a:xfrm>
                <a:off x="2670568" y="2691282"/>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71" name="Hexagon 70"/>
              <p:cNvSpPr/>
              <p:nvPr/>
            </p:nvSpPr>
            <p:spPr bwMode="auto">
              <a:xfrm>
                <a:off x="3027755" y="2478218"/>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72" name="Hexagon 71"/>
              <p:cNvSpPr/>
              <p:nvPr/>
            </p:nvSpPr>
            <p:spPr bwMode="auto">
              <a:xfrm>
                <a:off x="1601387" y="2906727"/>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73" name="Hexagon 72"/>
              <p:cNvSpPr/>
              <p:nvPr/>
            </p:nvSpPr>
            <p:spPr bwMode="auto">
              <a:xfrm>
                <a:off x="1958574" y="2693663"/>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74" name="Hexagon 73"/>
              <p:cNvSpPr/>
              <p:nvPr/>
            </p:nvSpPr>
            <p:spPr bwMode="auto">
              <a:xfrm>
                <a:off x="1601387" y="3332855"/>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75" name="Hexagon 74"/>
              <p:cNvSpPr/>
              <p:nvPr/>
            </p:nvSpPr>
            <p:spPr bwMode="auto">
              <a:xfrm>
                <a:off x="1958574" y="3119791"/>
                <a:ext cx="457200" cy="426128"/>
              </a:xfrm>
              <a:prstGeom prst="hexag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76" name="Hexagon 75"/>
              <p:cNvSpPr/>
              <p:nvPr/>
            </p:nvSpPr>
            <p:spPr bwMode="auto">
              <a:xfrm>
                <a:off x="2313380" y="290434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77" name="Hexagon 76"/>
              <p:cNvSpPr/>
              <p:nvPr/>
            </p:nvSpPr>
            <p:spPr bwMode="auto">
              <a:xfrm>
                <a:off x="1958574" y="3548300"/>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78" name="Hexagon 77"/>
              <p:cNvSpPr/>
              <p:nvPr/>
            </p:nvSpPr>
            <p:spPr bwMode="auto">
              <a:xfrm>
                <a:off x="2315761" y="333523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cxnSp>
            <p:nvCxnSpPr>
              <p:cNvPr id="79" name="Straight Arrow Connector 78"/>
              <p:cNvCxnSpPr/>
              <p:nvPr/>
            </p:nvCxnSpPr>
            <p:spPr bwMode="auto">
              <a:xfrm flipV="1">
                <a:off x="2315761" y="2482980"/>
                <a:ext cx="479383" cy="730029"/>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80" name="Straight Arrow Connector 79"/>
              <p:cNvCxnSpPr/>
              <p:nvPr/>
            </p:nvCxnSpPr>
            <p:spPr bwMode="auto">
              <a:xfrm flipH="1" flipV="1">
                <a:off x="1832368" y="2374807"/>
                <a:ext cx="271010" cy="852687"/>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81" name="Straight Arrow Connector 80"/>
              <p:cNvCxnSpPr/>
              <p:nvPr/>
            </p:nvCxnSpPr>
            <p:spPr bwMode="auto">
              <a:xfrm flipH="1" flipV="1">
                <a:off x="1958574" y="2222408"/>
                <a:ext cx="836570" cy="152399"/>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grpSp>
        <p:grpSp>
          <p:nvGrpSpPr>
            <p:cNvPr id="10" name="Group 9"/>
            <p:cNvGrpSpPr/>
            <p:nvPr/>
          </p:nvGrpSpPr>
          <p:grpSpPr>
            <a:xfrm>
              <a:off x="4298853" y="1335053"/>
              <a:ext cx="3869090" cy="2918634"/>
              <a:chOff x="4180401" y="1404324"/>
              <a:chExt cx="3662361" cy="2762689"/>
            </a:xfrm>
          </p:grpSpPr>
          <p:sp>
            <p:nvSpPr>
              <p:cNvPr id="13" name="Hexagon 12"/>
              <p:cNvSpPr/>
              <p:nvPr/>
            </p:nvSpPr>
            <p:spPr bwMode="auto">
              <a:xfrm>
                <a:off x="4180401" y="1617388"/>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14" name="Hexagon 13"/>
              <p:cNvSpPr/>
              <p:nvPr/>
            </p:nvSpPr>
            <p:spPr bwMode="auto">
              <a:xfrm>
                <a:off x="4537588" y="1404324"/>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15" name="Hexagon 14"/>
              <p:cNvSpPr/>
              <p:nvPr/>
            </p:nvSpPr>
            <p:spPr bwMode="auto">
              <a:xfrm>
                <a:off x="4180401" y="2043516"/>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16" name="Hexagon 15"/>
              <p:cNvSpPr/>
              <p:nvPr/>
            </p:nvSpPr>
            <p:spPr bwMode="auto">
              <a:xfrm>
                <a:off x="4537588" y="1830452"/>
                <a:ext cx="457200" cy="426128"/>
              </a:xfrm>
              <a:prstGeom prst="hex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17" name="Hexagon 16"/>
              <p:cNvSpPr/>
              <p:nvPr/>
            </p:nvSpPr>
            <p:spPr bwMode="auto">
              <a:xfrm>
                <a:off x="4892394" y="1615007"/>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18" name="Hexagon 17"/>
              <p:cNvSpPr/>
              <p:nvPr/>
            </p:nvSpPr>
            <p:spPr bwMode="auto">
              <a:xfrm>
                <a:off x="4537588" y="2258961"/>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19" name="Hexagon 18"/>
              <p:cNvSpPr/>
              <p:nvPr/>
            </p:nvSpPr>
            <p:spPr bwMode="auto">
              <a:xfrm>
                <a:off x="4894775" y="2045897"/>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20" name="Hexagon 19"/>
              <p:cNvSpPr/>
              <p:nvPr/>
            </p:nvSpPr>
            <p:spPr bwMode="auto">
              <a:xfrm>
                <a:off x="5247201" y="1825690"/>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21" name="Hexagon 20"/>
              <p:cNvSpPr/>
              <p:nvPr/>
            </p:nvSpPr>
            <p:spPr bwMode="auto">
              <a:xfrm>
                <a:off x="5604388" y="1612626"/>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22" name="Hexagon 21"/>
              <p:cNvSpPr/>
              <p:nvPr/>
            </p:nvSpPr>
            <p:spPr bwMode="auto">
              <a:xfrm>
                <a:off x="5247201" y="2251818"/>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23" name="Hexagon 22"/>
              <p:cNvSpPr/>
              <p:nvPr/>
            </p:nvSpPr>
            <p:spPr bwMode="auto">
              <a:xfrm>
                <a:off x="5604388" y="2038754"/>
                <a:ext cx="457200" cy="426128"/>
              </a:xfrm>
              <a:prstGeom prst="hexagon">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24" name="Hexagon 23"/>
              <p:cNvSpPr/>
              <p:nvPr/>
            </p:nvSpPr>
            <p:spPr bwMode="auto">
              <a:xfrm>
                <a:off x="5959194" y="1823309"/>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25" name="Hexagon 24"/>
              <p:cNvSpPr/>
              <p:nvPr/>
            </p:nvSpPr>
            <p:spPr bwMode="auto">
              <a:xfrm>
                <a:off x="5604388" y="2467263"/>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26" name="Hexagon 25"/>
              <p:cNvSpPr/>
              <p:nvPr/>
            </p:nvSpPr>
            <p:spPr bwMode="auto">
              <a:xfrm>
                <a:off x="5961575" y="2254199"/>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27" name="Hexagon 26"/>
              <p:cNvSpPr/>
              <p:nvPr/>
            </p:nvSpPr>
            <p:spPr bwMode="auto">
              <a:xfrm>
                <a:off x="4535207" y="2682708"/>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28" name="Hexagon 27"/>
              <p:cNvSpPr/>
              <p:nvPr/>
            </p:nvSpPr>
            <p:spPr bwMode="auto">
              <a:xfrm>
                <a:off x="4892394" y="2469644"/>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29" name="Hexagon 28"/>
              <p:cNvSpPr/>
              <p:nvPr/>
            </p:nvSpPr>
            <p:spPr bwMode="auto">
              <a:xfrm>
                <a:off x="4535207" y="3108836"/>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30" name="Hexagon 29"/>
              <p:cNvSpPr/>
              <p:nvPr/>
            </p:nvSpPr>
            <p:spPr bwMode="auto">
              <a:xfrm>
                <a:off x="4892394" y="2895772"/>
                <a:ext cx="457200" cy="426128"/>
              </a:xfrm>
              <a:prstGeom prst="hexagon">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31" name="Hexagon 30"/>
              <p:cNvSpPr/>
              <p:nvPr/>
            </p:nvSpPr>
            <p:spPr bwMode="auto">
              <a:xfrm>
                <a:off x="5247200" y="2680327"/>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32" name="Hexagon 31"/>
              <p:cNvSpPr/>
              <p:nvPr/>
            </p:nvSpPr>
            <p:spPr bwMode="auto">
              <a:xfrm>
                <a:off x="4892394" y="3324281"/>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33" name="Hexagon 32"/>
              <p:cNvSpPr/>
              <p:nvPr/>
            </p:nvSpPr>
            <p:spPr bwMode="auto">
              <a:xfrm>
                <a:off x="5249581" y="3111217"/>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34" name="Hexagon 33"/>
              <p:cNvSpPr/>
              <p:nvPr/>
            </p:nvSpPr>
            <p:spPr bwMode="auto">
              <a:xfrm>
                <a:off x="5604388" y="2893391"/>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35" name="Hexagon 34"/>
              <p:cNvSpPr/>
              <p:nvPr/>
            </p:nvSpPr>
            <p:spPr bwMode="auto">
              <a:xfrm>
                <a:off x="5961575" y="2680327"/>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36" name="Hexagon 35"/>
              <p:cNvSpPr/>
              <p:nvPr/>
            </p:nvSpPr>
            <p:spPr bwMode="auto">
              <a:xfrm>
                <a:off x="5604388" y="3319519"/>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37" name="Hexagon 36"/>
              <p:cNvSpPr/>
              <p:nvPr/>
            </p:nvSpPr>
            <p:spPr bwMode="auto">
              <a:xfrm>
                <a:off x="5961575" y="3106455"/>
                <a:ext cx="457200" cy="426128"/>
              </a:xfrm>
              <a:prstGeom prst="hex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38" name="Hexagon 37"/>
              <p:cNvSpPr/>
              <p:nvPr/>
            </p:nvSpPr>
            <p:spPr bwMode="auto">
              <a:xfrm>
                <a:off x="6316381" y="2891010"/>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39" name="Hexagon 38"/>
              <p:cNvSpPr/>
              <p:nvPr/>
            </p:nvSpPr>
            <p:spPr bwMode="auto">
              <a:xfrm>
                <a:off x="5961575" y="3534964"/>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40" name="Hexagon 39"/>
              <p:cNvSpPr/>
              <p:nvPr/>
            </p:nvSpPr>
            <p:spPr bwMode="auto">
              <a:xfrm>
                <a:off x="6318762" y="3321900"/>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41" name="Hexagon 40"/>
              <p:cNvSpPr/>
              <p:nvPr/>
            </p:nvSpPr>
            <p:spPr bwMode="auto">
              <a:xfrm>
                <a:off x="6671188" y="3101693"/>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42" name="Hexagon 41"/>
              <p:cNvSpPr/>
              <p:nvPr/>
            </p:nvSpPr>
            <p:spPr bwMode="auto">
              <a:xfrm>
                <a:off x="7028375" y="2888629"/>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43" name="Hexagon 42"/>
              <p:cNvSpPr/>
              <p:nvPr/>
            </p:nvSpPr>
            <p:spPr bwMode="auto">
              <a:xfrm>
                <a:off x="6671188" y="3527821"/>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44" name="Hexagon 43"/>
              <p:cNvSpPr/>
              <p:nvPr/>
            </p:nvSpPr>
            <p:spPr bwMode="auto">
              <a:xfrm>
                <a:off x="7028375" y="3314757"/>
                <a:ext cx="457200" cy="426128"/>
              </a:xfrm>
              <a:prstGeom prst="hexagon">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45" name="Hexagon 44"/>
              <p:cNvSpPr/>
              <p:nvPr/>
            </p:nvSpPr>
            <p:spPr bwMode="auto">
              <a:xfrm>
                <a:off x="7383181" y="3099312"/>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46" name="Hexagon 45"/>
              <p:cNvSpPr/>
              <p:nvPr/>
            </p:nvSpPr>
            <p:spPr bwMode="auto">
              <a:xfrm>
                <a:off x="7030755" y="3740885"/>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47" name="Hexagon 46"/>
              <p:cNvSpPr/>
              <p:nvPr/>
            </p:nvSpPr>
            <p:spPr bwMode="auto">
              <a:xfrm>
                <a:off x="7385562" y="3530202"/>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48" name="Hexagon 47"/>
              <p:cNvSpPr/>
              <p:nvPr/>
            </p:nvSpPr>
            <p:spPr bwMode="auto">
              <a:xfrm>
                <a:off x="6316381" y="2032172"/>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49" name="Hexagon 48"/>
              <p:cNvSpPr/>
              <p:nvPr/>
            </p:nvSpPr>
            <p:spPr bwMode="auto">
              <a:xfrm>
                <a:off x="6673568" y="1819108"/>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50" name="Hexagon 49"/>
              <p:cNvSpPr/>
              <p:nvPr/>
            </p:nvSpPr>
            <p:spPr bwMode="auto">
              <a:xfrm>
                <a:off x="6316381" y="2458300"/>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51" name="Hexagon 50"/>
              <p:cNvSpPr/>
              <p:nvPr/>
            </p:nvSpPr>
            <p:spPr bwMode="auto">
              <a:xfrm>
                <a:off x="6673568" y="2245236"/>
                <a:ext cx="457200" cy="426128"/>
              </a:xfrm>
              <a:prstGeom prst="hexagon">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52" name="Hexagon 51"/>
              <p:cNvSpPr/>
              <p:nvPr/>
            </p:nvSpPr>
            <p:spPr bwMode="auto">
              <a:xfrm>
                <a:off x="7028374" y="2029791"/>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53" name="Hexagon 52"/>
              <p:cNvSpPr/>
              <p:nvPr/>
            </p:nvSpPr>
            <p:spPr bwMode="auto">
              <a:xfrm>
                <a:off x="6673568" y="2673745"/>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54" name="Hexagon 53"/>
              <p:cNvSpPr/>
              <p:nvPr/>
            </p:nvSpPr>
            <p:spPr bwMode="auto">
              <a:xfrm>
                <a:off x="7030755" y="2460681"/>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cxnSp>
            <p:nvCxnSpPr>
              <p:cNvPr id="55" name="Straight Arrow Connector 54"/>
              <p:cNvCxnSpPr/>
              <p:nvPr/>
            </p:nvCxnSpPr>
            <p:spPr bwMode="auto">
              <a:xfrm flipH="1" flipV="1">
                <a:off x="5959194" y="2317308"/>
                <a:ext cx="1193757" cy="1109484"/>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56" name="Straight Arrow Connector 55"/>
              <p:cNvCxnSpPr/>
              <p:nvPr/>
            </p:nvCxnSpPr>
            <p:spPr bwMode="auto">
              <a:xfrm flipH="1" flipV="1">
                <a:off x="4845324" y="2106563"/>
                <a:ext cx="1264963" cy="1139000"/>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57" name="Straight Arrow Connector 56"/>
              <p:cNvCxnSpPr/>
              <p:nvPr/>
            </p:nvCxnSpPr>
            <p:spPr bwMode="auto">
              <a:xfrm flipH="1">
                <a:off x="5224278" y="2489868"/>
                <a:ext cx="1551684" cy="651808"/>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grpSp>
        <p:sp>
          <p:nvSpPr>
            <p:cNvPr id="11" name="TextBox 10"/>
            <p:cNvSpPr txBox="1"/>
            <p:nvPr/>
          </p:nvSpPr>
          <p:spPr>
            <a:xfrm>
              <a:off x="276416" y="927155"/>
              <a:ext cx="3410593" cy="334958"/>
            </a:xfrm>
            <a:prstGeom prst="rect">
              <a:avLst/>
            </a:prstGeom>
            <a:noFill/>
          </p:spPr>
          <p:txBody>
            <a:bodyPr wrap="square" rtlCol="0">
              <a:spAutoFit/>
            </a:bodyPr>
            <a:lstStyle/>
            <a:p>
              <a:r>
                <a:rPr lang="en-US" sz="1867" b="1" dirty="0"/>
                <a:t>All same-channel BSS block</a:t>
              </a:r>
            </a:p>
          </p:txBody>
        </p:sp>
        <p:sp>
          <p:nvSpPr>
            <p:cNvPr id="12" name="Rectangle 11"/>
            <p:cNvSpPr/>
            <p:nvPr/>
          </p:nvSpPr>
          <p:spPr>
            <a:xfrm>
              <a:off x="3722189" y="927200"/>
              <a:ext cx="4309293" cy="334958"/>
            </a:xfrm>
            <a:prstGeom prst="rect">
              <a:avLst/>
            </a:prstGeom>
          </p:spPr>
          <p:txBody>
            <a:bodyPr wrap="none">
              <a:spAutoFit/>
            </a:bodyPr>
            <a:lstStyle/>
            <a:p>
              <a:r>
                <a:rPr lang="en-US" sz="1867" b="1" dirty="0"/>
                <a:t>Same-channel BSS only block on Color Match</a:t>
              </a:r>
            </a:p>
          </p:txBody>
        </p:sp>
      </p:grpSp>
      <p:sp>
        <p:nvSpPr>
          <p:cNvPr id="83" name="Slide Number Placeholder 3">
            <a:extLst>
              <a:ext uri="{FF2B5EF4-FFF2-40B4-BE49-F238E27FC236}">
                <a16:creationId xmlns:a16="http://schemas.microsoft.com/office/drawing/2014/main" id="{227E5F76-3E40-4FAA-9C01-7E8B7D7624B6}"/>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20</a:t>
            </a:fld>
            <a:endParaRPr lang="en-US" dirty="0">
              <a:solidFill>
                <a:prstClr val="black">
                  <a:tint val="75000"/>
                </a:prstClr>
              </a:solidFill>
            </a:endParaRPr>
          </a:p>
        </p:txBody>
      </p:sp>
      <p:sp>
        <p:nvSpPr>
          <p:cNvPr id="3" name="Date Placeholder 4">
            <a:extLst>
              <a:ext uri="{FF2B5EF4-FFF2-40B4-BE49-F238E27FC236}">
                <a16:creationId xmlns:a16="http://schemas.microsoft.com/office/drawing/2014/main" id="{2429AC18-4EA1-5F55-A7DA-C4F4792592EE}"/>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723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802.11ax Increases link efficiency</a:t>
            </a:r>
            <a:br>
              <a:rPr lang="en-US"/>
            </a:br>
            <a:endParaRPr lang="en-US" dirty="0"/>
          </a:p>
        </p:txBody>
      </p:sp>
      <p:cxnSp>
        <p:nvCxnSpPr>
          <p:cNvPr id="6" name="Straight Connector 5"/>
          <p:cNvCxnSpPr/>
          <p:nvPr/>
        </p:nvCxnSpPr>
        <p:spPr>
          <a:xfrm flipV="1">
            <a:off x="7236375" y="1614516"/>
            <a:ext cx="399011" cy="84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635386" y="1614516"/>
            <a:ext cx="10390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674477" y="1614516"/>
            <a:ext cx="340821" cy="84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635385"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7712970"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782243"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787091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7948497"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8017770"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8228360"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8305945"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8375218"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8463887"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854147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8610745"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196082" y="1614516"/>
            <a:ext cx="399011" cy="84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595093" y="1614516"/>
            <a:ext cx="10390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634184" y="1614516"/>
            <a:ext cx="340821" cy="84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59509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741950"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4908204"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526565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5423594"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557045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6083070" y="1985818"/>
            <a:ext cx="1064029" cy="166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9009772" y="1741515"/>
            <a:ext cx="1658228" cy="738664"/>
          </a:xfrm>
          <a:prstGeom prst="rect">
            <a:avLst/>
          </a:prstGeom>
          <a:ln>
            <a:noFill/>
          </a:ln>
        </p:spPr>
        <p:txBody>
          <a:bodyPr wrap="square" rtlCol="0">
            <a:spAutoFit/>
          </a:bodyPr>
          <a:lstStyle/>
          <a:p>
            <a:pPr defTabSz="457200"/>
            <a:r>
              <a:rPr lang="en-US" sz="1400" dirty="0">
                <a:solidFill>
                  <a:prstClr val="black"/>
                </a:solidFill>
                <a:latin typeface="Verdana" charset="0"/>
                <a:ea typeface="ＭＳ Ｐゴシック" charset="0"/>
              </a:rPr>
              <a:t>Squeeze more tones in around DC and edge</a:t>
            </a:r>
          </a:p>
        </p:txBody>
      </p:sp>
      <p:sp>
        <p:nvSpPr>
          <p:cNvPr id="50" name="TextBox 49"/>
          <p:cNvSpPr txBox="1"/>
          <p:nvPr/>
        </p:nvSpPr>
        <p:spPr>
          <a:xfrm>
            <a:off x="1777370" y="1897149"/>
            <a:ext cx="2321469" cy="646331"/>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Frequency domain</a:t>
            </a:r>
          </a:p>
          <a:p>
            <a:pPr defTabSz="457200"/>
            <a:r>
              <a:rPr lang="en-US" dirty="0">
                <a:solidFill>
                  <a:prstClr val="black"/>
                </a:solidFill>
                <a:latin typeface="Verdana" charset="0"/>
                <a:ea typeface="ＭＳ Ｐゴシック" charset="0"/>
              </a:rPr>
              <a:t>(~5% gain)</a:t>
            </a:r>
          </a:p>
        </p:txBody>
      </p:sp>
      <p:grpSp>
        <p:nvGrpSpPr>
          <p:cNvPr id="51" name="グループ化 278"/>
          <p:cNvGrpSpPr/>
          <p:nvPr/>
        </p:nvGrpSpPr>
        <p:grpSpPr>
          <a:xfrm>
            <a:off x="4039451" y="3112245"/>
            <a:ext cx="654326" cy="304029"/>
            <a:chOff x="1187944" y="2420888"/>
            <a:chExt cx="1440000" cy="360040"/>
          </a:xfrm>
        </p:grpSpPr>
        <p:sp>
          <p:nvSpPr>
            <p:cNvPr id="52" name="正方形/長方形 279"/>
            <p:cNvSpPr/>
            <p:nvPr/>
          </p:nvSpPr>
          <p:spPr>
            <a:xfrm>
              <a:off x="1475944" y="2420888"/>
              <a:ext cx="1152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53" name="正方形/長方形 280"/>
            <p:cNvSpPr/>
            <p:nvPr/>
          </p:nvSpPr>
          <p:spPr>
            <a:xfrm>
              <a:off x="1187944" y="2420888"/>
              <a:ext cx="288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sp>
        <p:nvSpPr>
          <p:cNvPr id="54" name="正方形/長方形 281"/>
          <p:cNvSpPr/>
          <p:nvPr/>
        </p:nvSpPr>
        <p:spPr>
          <a:xfrm>
            <a:off x="4175083" y="3799327"/>
            <a:ext cx="2093845" cy="30402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55" name="正方形/長方形 282"/>
          <p:cNvSpPr/>
          <p:nvPr/>
        </p:nvSpPr>
        <p:spPr>
          <a:xfrm>
            <a:off x="4039452" y="3799327"/>
            <a:ext cx="130865" cy="30402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cxnSp>
        <p:nvCxnSpPr>
          <p:cNvPr id="56" name="直線コネクタ 283"/>
          <p:cNvCxnSpPr/>
          <p:nvPr/>
        </p:nvCxnSpPr>
        <p:spPr>
          <a:xfrm>
            <a:off x="4171645" y="3416273"/>
            <a:ext cx="0" cy="383052"/>
          </a:xfrm>
          <a:prstGeom prst="line">
            <a:avLst/>
          </a:prstGeom>
          <a:noFill/>
          <a:ln w="9525" cap="flat" cmpd="sng" algn="ctr">
            <a:solidFill>
              <a:srgbClr val="4F81BD">
                <a:shade val="95000"/>
                <a:satMod val="105000"/>
              </a:srgbClr>
            </a:solidFill>
            <a:prstDash val="solid"/>
          </a:ln>
          <a:effectLst/>
        </p:spPr>
      </p:cxnSp>
      <p:sp>
        <p:nvSpPr>
          <p:cNvPr id="57" name="テキスト ボックス 285"/>
          <p:cNvSpPr txBox="1"/>
          <p:nvPr/>
        </p:nvSpPr>
        <p:spPr>
          <a:xfrm>
            <a:off x="7401862" y="3089760"/>
            <a:ext cx="343364" cy="369332"/>
          </a:xfrm>
          <a:prstGeom prst="rect">
            <a:avLst/>
          </a:prstGeom>
          <a:noFill/>
        </p:spPr>
        <p:txBody>
          <a:bodyPr wrap="none" rtlCol="0">
            <a:spAutoFit/>
          </a:bodyPr>
          <a:lstStyle/>
          <a:p>
            <a:pPr defTabSz="457200"/>
            <a:r>
              <a:rPr kumimoji="1" lang="en-US" altLang="ja-JP" dirty="0">
                <a:solidFill>
                  <a:prstClr val="black"/>
                </a:solidFill>
                <a:latin typeface="Calibri"/>
                <a:ea typeface="ＭＳ Ｐゴシック"/>
              </a:rPr>
              <a:t>…</a:t>
            </a:r>
            <a:endParaRPr kumimoji="1" lang="ja-JP" altLang="en-US" dirty="0">
              <a:solidFill>
                <a:prstClr val="black"/>
              </a:solidFill>
              <a:latin typeface="Calibri"/>
              <a:ea typeface="ＭＳ Ｐゴシック"/>
            </a:endParaRPr>
          </a:p>
        </p:txBody>
      </p:sp>
      <p:grpSp>
        <p:nvGrpSpPr>
          <p:cNvPr id="58" name="グループ化 286"/>
          <p:cNvGrpSpPr/>
          <p:nvPr/>
        </p:nvGrpSpPr>
        <p:grpSpPr>
          <a:xfrm>
            <a:off x="4693314" y="3112245"/>
            <a:ext cx="654326" cy="304029"/>
            <a:chOff x="1187944" y="2420888"/>
            <a:chExt cx="1440000" cy="360040"/>
          </a:xfrm>
        </p:grpSpPr>
        <p:sp>
          <p:nvSpPr>
            <p:cNvPr id="59" name="正方形/長方形 287"/>
            <p:cNvSpPr/>
            <p:nvPr/>
          </p:nvSpPr>
          <p:spPr>
            <a:xfrm>
              <a:off x="1475944" y="2420888"/>
              <a:ext cx="1152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60" name="正方形/長方形 288"/>
            <p:cNvSpPr/>
            <p:nvPr/>
          </p:nvSpPr>
          <p:spPr>
            <a:xfrm>
              <a:off x="1187944" y="2420888"/>
              <a:ext cx="288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grpSp>
        <p:nvGrpSpPr>
          <p:cNvPr id="61" name="グループ化 289"/>
          <p:cNvGrpSpPr/>
          <p:nvPr/>
        </p:nvGrpSpPr>
        <p:grpSpPr>
          <a:xfrm>
            <a:off x="5343384" y="3112245"/>
            <a:ext cx="654326" cy="304029"/>
            <a:chOff x="1187944" y="2420888"/>
            <a:chExt cx="1440000" cy="360040"/>
          </a:xfrm>
        </p:grpSpPr>
        <p:sp>
          <p:nvSpPr>
            <p:cNvPr id="62" name="正方形/長方形 290"/>
            <p:cNvSpPr/>
            <p:nvPr/>
          </p:nvSpPr>
          <p:spPr>
            <a:xfrm>
              <a:off x="1475944" y="2420888"/>
              <a:ext cx="1152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63" name="正方形/長方形 291"/>
            <p:cNvSpPr/>
            <p:nvPr/>
          </p:nvSpPr>
          <p:spPr>
            <a:xfrm>
              <a:off x="1187944" y="2420888"/>
              <a:ext cx="288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grpSp>
        <p:nvGrpSpPr>
          <p:cNvPr id="64" name="グループ化 292"/>
          <p:cNvGrpSpPr/>
          <p:nvPr/>
        </p:nvGrpSpPr>
        <p:grpSpPr>
          <a:xfrm>
            <a:off x="5997247" y="3112245"/>
            <a:ext cx="654326" cy="304029"/>
            <a:chOff x="1187944" y="2420888"/>
            <a:chExt cx="1440000" cy="360040"/>
          </a:xfrm>
        </p:grpSpPr>
        <p:sp>
          <p:nvSpPr>
            <p:cNvPr id="65" name="正方形/長方形 293"/>
            <p:cNvSpPr/>
            <p:nvPr/>
          </p:nvSpPr>
          <p:spPr>
            <a:xfrm>
              <a:off x="1475944" y="2420888"/>
              <a:ext cx="1152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66" name="正方形/長方形 294"/>
            <p:cNvSpPr/>
            <p:nvPr/>
          </p:nvSpPr>
          <p:spPr>
            <a:xfrm>
              <a:off x="1187944" y="2420888"/>
              <a:ext cx="288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grpSp>
        <p:nvGrpSpPr>
          <p:cNvPr id="67" name="グループ化 295"/>
          <p:cNvGrpSpPr/>
          <p:nvPr/>
        </p:nvGrpSpPr>
        <p:grpSpPr>
          <a:xfrm>
            <a:off x="6651047" y="3112245"/>
            <a:ext cx="654326" cy="304029"/>
            <a:chOff x="1187944" y="2420888"/>
            <a:chExt cx="1440000" cy="360040"/>
          </a:xfrm>
          <a:solidFill>
            <a:schemeClr val="accent1">
              <a:lumMod val="20000"/>
              <a:lumOff val="80000"/>
            </a:schemeClr>
          </a:solidFill>
        </p:grpSpPr>
        <p:sp>
          <p:nvSpPr>
            <p:cNvPr id="68" name="正方形/長方形 296"/>
            <p:cNvSpPr/>
            <p:nvPr/>
          </p:nvSpPr>
          <p:spPr>
            <a:xfrm>
              <a:off x="1475944" y="2420888"/>
              <a:ext cx="1152000" cy="360040"/>
            </a:xfrm>
            <a:prstGeom prst="rect">
              <a:avLst/>
            </a:prstGeom>
            <a:grp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69" name="正方形/長方形 297"/>
            <p:cNvSpPr/>
            <p:nvPr/>
          </p:nvSpPr>
          <p:spPr>
            <a:xfrm>
              <a:off x="1187944" y="2420888"/>
              <a:ext cx="288000" cy="360040"/>
            </a:xfrm>
            <a:prstGeom prst="rect">
              <a:avLst/>
            </a:prstGeom>
            <a:grp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sp>
        <p:nvSpPr>
          <p:cNvPr id="70" name="正方形/長方形 298"/>
          <p:cNvSpPr/>
          <p:nvPr/>
        </p:nvSpPr>
        <p:spPr>
          <a:xfrm>
            <a:off x="6404570" y="3799327"/>
            <a:ext cx="2093845" cy="304029"/>
          </a:xfrm>
          <a:prstGeom prst="rect">
            <a:avLst/>
          </a:prstGeom>
          <a:solidFill>
            <a:schemeClr val="accent6">
              <a:lumMod val="20000"/>
              <a:lumOff val="80000"/>
            </a:scheme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71" name="正方形/長方形 299"/>
          <p:cNvSpPr/>
          <p:nvPr/>
        </p:nvSpPr>
        <p:spPr>
          <a:xfrm>
            <a:off x="6268939" y="3799327"/>
            <a:ext cx="130865" cy="304029"/>
          </a:xfrm>
          <a:prstGeom prst="rect">
            <a:avLst/>
          </a:prstGeom>
          <a:solidFill>
            <a:schemeClr val="accent6">
              <a:lumMod val="20000"/>
              <a:lumOff val="80000"/>
            </a:scheme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sp>
        <p:nvSpPr>
          <p:cNvPr id="72" name="テキスト ボックス 300"/>
          <p:cNvSpPr txBox="1"/>
          <p:nvPr/>
        </p:nvSpPr>
        <p:spPr>
          <a:xfrm>
            <a:off x="8535057" y="3773261"/>
            <a:ext cx="343364" cy="369332"/>
          </a:xfrm>
          <a:prstGeom prst="rect">
            <a:avLst/>
          </a:prstGeom>
          <a:noFill/>
        </p:spPr>
        <p:txBody>
          <a:bodyPr wrap="none" rtlCol="0">
            <a:spAutoFit/>
          </a:bodyPr>
          <a:lstStyle/>
          <a:p>
            <a:pPr defTabSz="457200"/>
            <a:r>
              <a:rPr kumimoji="1" lang="en-US" altLang="ja-JP" dirty="0">
                <a:solidFill>
                  <a:prstClr val="black"/>
                </a:solidFill>
                <a:latin typeface="Calibri"/>
                <a:ea typeface="ＭＳ Ｐゴシック"/>
              </a:rPr>
              <a:t>…</a:t>
            </a:r>
            <a:endParaRPr kumimoji="1" lang="ja-JP" altLang="en-US" dirty="0">
              <a:solidFill>
                <a:prstClr val="black"/>
              </a:solidFill>
              <a:latin typeface="Calibri"/>
              <a:ea typeface="ＭＳ Ｐゴシック"/>
            </a:endParaRPr>
          </a:p>
        </p:txBody>
      </p:sp>
      <p:cxnSp>
        <p:nvCxnSpPr>
          <p:cNvPr id="73" name="直線コネクタ 302"/>
          <p:cNvCxnSpPr/>
          <p:nvPr/>
        </p:nvCxnSpPr>
        <p:spPr>
          <a:xfrm flipH="1">
            <a:off x="6268927" y="3416273"/>
            <a:ext cx="343032" cy="396942"/>
          </a:xfrm>
          <a:prstGeom prst="line">
            <a:avLst/>
          </a:prstGeom>
          <a:noFill/>
          <a:ln w="9525" cap="flat" cmpd="sng" algn="ctr">
            <a:solidFill>
              <a:srgbClr val="4F81BD">
                <a:shade val="95000"/>
                <a:satMod val="105000"/>
              </a:srgbClr>
            </a:solidFill>
            <a:prstDash val="solid"/>
          </a:ln>
          <a:effectLst/>
        </p:spPr>
      </p:cxnSp>
      <p:sp>
        <p:nvSpPr>
          <p:cNvPr id="74" name="テキスト ボックス 303"/>
          <p:cNvSpPr txBox="1"/>
          <p:nvPr/>
        </p:nvSpPr>
        <p:spPr>
          <a:xfrm>
            <a:off x="4443161" y="3510284"/>
            <a:ext cx="721672" cy="307777"/>
          </a:xfrm>
          <a:prstGeom prst="rect">
            <a:avLst/>
          </a:prstGeom>
          <a:noFill/>
        </p:spPr>
        <p:txBody>
          <a:bodyPr wrap="none" rtlCol="0">
            <a:spAutoFit/>
          </a:bodyPr>
          <a:lstStyle/>
          <a:p>
            <a:pPr algn="r" defTabSz="457200"/>
            <a:r>
              <a:rPr kumimoji="1" lang="en-US" altLang="ja-JP" sz="1400" dirty="0">
                <a:solidFill>
                  <a:prstClr val="black"/>
                </a:solidFill>
                <a:latin typeface="Calibri"/>
                <a:ea typeface="ＭＳ Ｐゴシック"/>
              </a:rPr>
              <a:t>4 times</a:t>
            </a:r>
          </a:p>
        </p:txBody>
      </p:sp>
      <p:grpSp>
        <p:nvGrpSpPr>
          <p:cNvPr id="75" name="グループ化 333"/>
          <p:cNvGrpSpPr/>
          <p:nvPr/>
        </p:nvGrpSpPr>
        <p:grpSpPr>
          <a:xfrm>
            <a:off x="4109293" y="3032336"/>
            <a:ext cx="522998" cy="79909"/>
            <a:chOff x="6023574" y="-891480"/>
            <a:chExt cx="1437384" cy="432048"/>
          </a:xfrm>
        </p:grpSpPr>
        <p:cxnSp>
          <p:nvCxnSpPr>
            <p:cNvPr id="76" name="直線コネクタ 334"/>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77" name="直線コネクタ 335"/>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78" name="直線コネクタ 336"/>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79" name="グループ化 337"/>
          <p:cNvGrpSpPr/>
          <p:nvPr/>
        </p:nvGrpSpPr>
        <p:grpSpPr>
          <a:xfrm>
            <a:off x="4758747" y="3032336"/>
            <a:ext cx="522998" cy="79909"/>
            <a:chOff x="6023574" y="-891480"/>
            <a:chExt cx="1437384" cy="432048"/>
          </a:xfrm>
        </p:grpSpPr>
        <p:cxnSp>
          <p:nvCxnSpPr>
            <p:cNvPr id="80" name="直線コネクタ 338"/>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81" name="直線コネクタ 339"/>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82" name="直線コネクタ 340"/>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83" name="グループ化 341"/>
          <p:cNvGrpSpPr/>
          <p:nvPr/>
        </p:nvGrpSpPr>
        <p:grpSpPr>
          <a:xfrm>
            <a:off x="5408817" y="3032336"/>
            <a:ext cx="522998" cy="79909"/>
            <a:chOff x="6023574" y="-891480"/>
            <a:chExt cx="1437384" cy="432048"/>
          </a:xfrm>
        </p:grpSpPr>
        <p:cxnSp>
          <p:nvCxnSpPr>
            <p:cNvPr id="84" name="直線コネクタ 342"/>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85" name="直線コネクタ 343"/>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86" name="直線コネクタ 344"/>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87" name="グループ化 345"/>
          <p:cNvGrpSpPr/>
          <p:nvPr/>
        </p:nvGrpSpPr>
        <p:grpSpPr>
          <a:xfrm>
            <a:off x="6058270" y="3032336"/>
            <a:ext cx="522998" cy="79909"/>
            <a:chOff x="6023574" y="-891480"/>
            <a:chExt cx="1437384" cy="432048"/>
          </a:xfrm>
        </p:grpSpPr>
        <p:cxnSp>
          <p:nvCxnSpPr>
            <p:cNvPr id="88" name="直線コネクタ 346"/>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89" name="直線コネクタ 347"/>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90" name="直線コネクタ 348"/>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91" name="グループ化 349"/>
          <p:cNvGrpSpPr/>
          <p:nvPr/>
        </p:nvGrpSpPr>
        <p:grpSpPr>
          <a:xfrm>
            <a:off x="6716480" y="3032336"/>
            <a:ext cx="522998" cy="79909"/>
            <a:chOff x="6023574" y="-891480"/>
            <a:chExt cx="1437384" cy="432048"/>
          </a:xfrm>
        </p:grpSpPr>
        <p:cxnSp>
          <p:nvCxnSpPr>
            <p:cNvPr id="92" name="直線コネクタ 350"/>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93" name="直線コネクタ 351"/>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94" name="直線コネクタ 352"/>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sp>
        <p:nvSpPr>
          <p:cNvPr id="95" name="テキスト ボックス 353"/>
          <p:cNvSpPr txBox="1"/>
          <p:nvPr/>
        </p:nvSpPr>
        <p:spPr>
          <a:xfrm>
            <a:off x="8033472" y="2792727"/>
            <a:ext cx="1309076" cy="369332"/>
          </a:xfrm>
          <a:prstGeom prst="rect">
            <a:avLst/>
          </a:prstGeom>
          <a:noFill/>
        </p:spPr>
        <p:txBody>
          <a:bodyPr wrap="none" rtlCol="0">
            <a:spAutoFit/>
          </a:bodyPr>
          <a:lstStyle/>
          <a:p>
            <a:pPr defTabSz="457200"/>
            <a:r>
              <a:rPr kumimoji="1" lang="en-US" altLang="ja-JP" dirty="0">
                <a:solidFill>
                  <a:prstClr val="black"/>
                </a:solidFill>
                <a:latin typeface="Calibri"/>
                <a:ea typeface="ＭＳ Ｐゴシック"/>
              </a:rPr>
              <a:t>FFT window</a:t>
            </a:r>
            <a:endParaRPr kumimoji="1" lang="ja-JP" altLang="en-US" dirty="0">
              <a:solidFill>
                <a:prstClr val="black"/>
              </a:solidFill>
              <a:latin typeface="Calibri"/>
              <a:ea typeface="ＭＳ Ｐゴシック"/>
            </a:endParaRPr>
          </a:p>
        </p:txBody>
      </p:sp>
      <p:cxnSp>
        <p:nvCxnSpPr>
          <p:cNvPr id="96" name="直線コネクタ 354"/>
          <p:cNvCxnSpPr>
            <a:endCxn id="95" idx="1"/>
          </p:cNvCxnSpPr>
          <p:nvPr/>
        </p:nvCxnSpPr>
        <p:spPr>
          <a:xfrm flipV="1">
            <a:off x="7239478" y="2977393"/>
            <a:ext cx="793995" cy="54944"/>
          </a:xfrm>
          <a:prstGeom prst="line">
            <a:avLst/>
          </a:prstGeom>
          <a:noFill/>
          <a:ln w="9525" cap="flat" cmpd="sng" algn="ctr">
            <a:solidFill>
              <a:sysClr val="windowText" lastClr="000000"/>
            </a:solidFill>
            <a:prstDash val="solid"/>
          </a:ln>
          <a:effectLst/>
        </p:spPr>
      </p:cxnSp>
      <p:grpSp>
        <p:nvGrpSpPr>
          <p:cNvPr id="97" name="グループ化 355"/>
          <p:cNvGrpSpPr/>
          <p:nvPr/>
        </p:nvGrpSpPr>
        <p:grpSpPr>
          <a:xfrm>
            <a:off x="4123617" y="3733307"/>
            <a:ext cx="2079755" cy="79909"/>
            <a:chOff x="6023574" y="-891480"/>
            <a:chExt cx="1437384" cy="432048"/>
          </a:xfrm>
        </p:grpSpPr>
        <p:cxnSp>
          <p:nvCxnSpPr>
            <p:cNvPr id="98" name="直線コネクタ 356"/>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99" name="直線コネクタ 357"/>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100" name="直線コネクタ 358"/>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101" name="グループ化 359"/>
          <p:cNvGrpSpPr/>
          <p:nvPr/>
        </p:nvGrpSpPr>
        <p:grpSpPr>
          <a:xfrm>
            <a:off x="6350052" y="3733307"/>
            <a:ext cx="2079755" cy="79909"/>
            <a:chOff x="6023574" y="-891480"/>
            <a:chExt cx="1437384" cy="432048"/>
          </a:xfrm>
        </p:grpSpPr>
        <p:cxnSp>
          <p:nvCxnSpPr>
            <p:cNvPr id="102" name="直線コネクタ 360"/>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103" name="直線コネクタ 361"/>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104" name="直線コネクタ 362"/>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cxnSp>
        <p:nvCxnSpPr>
          <p:cNvPr id="105" name="直線コネクタ 363"/>
          <p:cNvCxnSpPr>
            <a:endCxn id="95" idx="1"/>
          </p:cNvCxnSpPr>
          <p:nvPr/>
        </p:nvCxnSpPr>
        <p:spPr>
          <a:xfrm flipV="1">
            <a:off x="7610312" y="2977393"/>
            <a:ext cx="423161" cy="755914"/>
          </a:xfrm>
          <a:prstGeom prst="line">
            <a:avLst/>
          </a:prstGeom>
          <a:noFill/>
          <a:ln w="9525" cap="flat" cmpd="sng" algn="ctr">
            <a:solidFill>
              <a:sysClr val="windowText" lastClr="000000"/>
            </a:solidFill>
            <a:prstDash val="solid"/>
          </a:ln>
          <a:effectLst/>
        </p:spPr>
      </p:cxnSp>
      <p:sp>
        <p:nvSpPr>
          <p:cNvPr id="106" name="TextBox 105"/>
          <p:cNvSpPr txBox="1"/>
          <p:nvPr/>
        </p:nvSpPr>
        <p:spPr>
          <a:xfrm>
            <a:off x="1784045" y="3510284"/>
            <a:ext cx="1691489" cy="646331"/>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Time domain</a:t>
            </a:r>
          </a:p>
          <a:p>
            <a:pPr defTabSz="457200"/>
            <a:r>
              <a:rPr lang="en-US" dirty="0">
                <a:solidFill>
                  <a:prstClr val="black"/>
                </a:solidFill>
                <a:latin typeface="Verdana" charset="0"/>
                <a:ea typeface="ＭＳ Ｐゴシック" charset="0"/>
              </a:rPr>
              <a:t>(~15% gain)</a:t>
            </a:r>
          </a:p>
        </p:txBody>
      </p:sp>
      <p:sp>
        <p:nvSpPr>
          <p:cNvPr id="108" name="TextBox 107"/>
          <p:cNvSpPr txBox="1"/>
          <p:nvPr/>
        </p:nvSpPr>
        <p:spPr>
          <a:xfrm>
            <a:off x="8847102" y="3363974"/>
            <a:ext cx="1746083" cy="738664"/>
          </a:xfrm>
          <a:prstGeom prst="rect">
            <a:avLst/>
          </a:prstGeom>
          <a:ln>
            <a:noFill/>
          </a:ln>
        </p:spPr>
        <p:txBody>
          <a:bodyPr wrap="square" rtlCol="0">
            <a:spAutoFit/>
          </a:bodyPr>
          <a:lstStyle/>
          <a:p>
            <a:pPr defTabSz="457200"/>
            <a:r>
              <a:rPr lang="en-US" sz="1400" dirty="0">
                <a:solidFill>
                  <a:prstClr val="black"/>
                </a:solidFill>
                <a:latin typeface="Verdana" charset="0"/>
                <a:ea typeface="ＭＳ Ｐゴシック" charset="0"/>
              </a:rPr>
              <a:t>Guard interval (GI) overhead reduced</a:t>
            </a:r>
          </a:p>
        </p:txBody>
      </p:sp>
      <p:pic>
        <p:nvPicPr>
          <p:cNvPr id="112" name="Picture 111"/>
          <p:cNvPicPr>
            <a:picLocks noChangeAspect="1"/>
          </p:cNvPicPr>
          <p:nvPr/>
        </p:nvPicPr>
        <p:blipFill>
          <a:blip r:embed="rId3"/>
          <a:stretch>
            <a:fillRect/>
          </a:stretch>
        </p:blipFill>
        <p:spPr>
          <a:xfrm>
            <a:off x="4039451" y="4494049"/>
            <a:ext cx="4024094" cy="1567396"/>
          </a:xfrm>
          <a:prstGeom prst="rect">
            <a:avLst/>
          </a:prstGeom>
        </p:spPr>
      </p:pic>
      <p:sp>
        <p:nvSpPr>
          <p:cNvPr id="113" name="TextBox 112"/>
          <p:cNvSpPr txBox="1"/>
          <p:nvPr/>
        </p:nvSpPr>
        <p:spPr>
          <a:xfrm>
            <a:off x="1777369" y="5124727"/>
            <a:ext cx="1699504" cy="646331"/>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Modulation</a:t>
            </a:r>
          </a:p>
          <a:p>
            <a:pPr defTabSz="457200"/>
            <a:r>
              <a:rPr lang="en-US" dirty="0">
                <a:solidFill>
                  <a:prstClr val="black"/>
                </a:solidFill>
                <a:latin typeface="Verdana" charset="0"/>
                <a:ea typeface="ＭＳ Ｐゴシック" charset="0"/>
              </a:rPr>
              <a:t>(~25% gain)</a:t>
            </a:r>
          </a:p>
        </p:txBody>
      </p:sp>
      <p:sp>
        <p:nvSpPr>
          <p:cNvPr id="115" name="TextBox 114"/>
          <p:cNvSpPr txBox="1"/>
          <p:nvPr/>
        </p:nvSpPr>
        <p:spPr>
          <a:xfrm>
            <a:off x="8341761" y="5093081"/>
            <a:ext cx="1681871" cy="369332"/>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+ 1024-QAM</a:t>
            </a:r>
          </a:p>
        </p:txBody>
      </p:sp>
      <p:sp>
        <p:nvSpPr>
          <p:cNvPr id="116" name="TextBox 115"/>
          <p:cNvSpPr txBox="1"/>
          <p:nvPr/>
        </p:nvSpPr>
        <p:spPr>
          <a:xfrm>
            <a:off x="5693453" y="1562726"/>
            <a:ext cx="1959640" cy="276999"/>
          </a:xfrm>
          <a:prstGeom prst="rect">
            <a:avLst/>
          </a:prstGeom>
          <a:ln>
            <a:noFill/>
          </a:ln>
        </p:spPr>
        <p:txBody>
          <a:bodyPr wrap="square" rtlCol="0">
            <a:spAutoFit/>
          </a:bodyPr>
          <a:lstStyle/>
          <a:p>
            <a:pPr defTabSz="457200"/>
            <a:r>
              <a:rPr lang="en-US" sz="1200" dirty="0">
                <a:solidFill>
                  <a:prstClr val="black"/>
                </a:solidFill>
                <a:latin typeface="Verdana" charset="0"/>
                <a:ea typeface="ＭＳ Ｐゴシック" charset="0"/>
                <a:sym typeface="Wingdings" panose="05000000000000000000" pitchFamily="2" charset="2"/>
              </a:rPr>
              <a:t>Increased tone density</a:t>
            </a:r>
            <a:endParaRPr lang="en-US" sz="1200" dirty="0">
              <a:solidFill>
                <a:prstClr val="black"/>
              </a:solidFill>
              <a:latin typeface="Verdana" charset="0"/>
              <a:ea typeface="ＭＳ Ｐゴシック" charset="0"/>
            </a:endParaRPr>
          </a:p>
        </p:txBody>
      </p:sp>
      <p:sp>
        <p:nvSpPr>
          <p:cNvPr id="5" name="TextBox 4"/>
          <p:cNvSpPr txBox="1"/>
          <p:nvPr/>
        </p:nvSpPr>
        <p:spPr>
          <a:xfrm>
            <a:off x="4854108" y="2501400"/>
            <a:ext cx="500458" cy="276999"/>
          </a:xfrm>
          <a:prstGeom prst="rect">
            <a:avLst/>
          </a:prstGeom>
          <a:ln>
            <a:noFill/>
          </a:ln>
        </p:spPr>
        <p:txBody>
          <a:bodyPr wrap="none" rtlCol="0">
            <a:spAutoFit/>
          </a:bodyPr>
          <a:lstStyle/>
          <a:p>
            <a:pPr defTabSz="457200"/>
            <a:r>
              <a:rPr lang="en-US" sz="1200" dirty="0">
                <a:solidFill>
                  <a:prstClr val="black"/>
                </a:solidFill>
                <a:latin typeface="Verdana" charset="0"/>
                <a:ea typeface="ＭＳ Ｐゴシック" charset="0"/>
              </a:rPr>
              <a:t>VHT</a:t>
            </a:r>
          </a:p>
        </p:txBody>
      </p:sp>
      <p:sp>
        <p:nvSpPr>
          <p:cNvPr id="107" name="TextBox 106"/>
          <p:cNvSpPr txBox="1"/>
          <p:nvPr/>
        </p:nvSpPr>
        <p:spPr>
          <a:xfrm>
            <a:off x="7929348" y="2498839"/>
            <a:ext cx="397866" cy="276999"/>
          </a:xfrm>
          <a:prstGeom prst="rect">
            <a:avLst/>
          </a:prstGeom>
          <a:ln>
            <a:noFill/>
          </a:ln>
        </p:spPr>
        <p:txBody>
          <a:bodyPr wrap="none" rtlCol="0">
            <a:spAutoFit/>
          </a:bodyPr>
          <a:lstStyle/>
          <a:p>
            <a:pPr defTabSz="457200"/>
            <a:r>
              <a:rPr lang="en-US" sz="1200" dirty="0">
                <a:solidFill>
                  <a:prstClr val="black"/>
                </a:solidFill>
                <a:latin typeface="Verdana" charset="0"/>
                <a:ea typeface="ＭＳ Ｐゴシック" charset="0"/>
              </a:rPr>
              <a:t>HE</a:t>
            </a:r>
          </a:p>
        </p:txBody>
      </p:sp>
      <p:sp>
        <p:nvSpPr>
          <p:cNvPr id="109" name="TextBox 108"/>
          <p:cNvSpPr txBox="1"/>
          <p:nvPr/>
        </p:nvSpPr>
        <p:spPr>
          <a:xfrm>
            <a:off x="3546609" y="3125759"/>
            <a:ext cx="500458" cy="276999"/>
          </a:xfrm>
          <a:prstGeom prst="rect">
            <a:avLst/>
          </a:prstGeom>
          <a:ln>
            <a:noFill/>
          </a:ln>
        </p:spPr>
        <p:txBody>
          <a:bodyPr wrap="none" rtlCol="0">
            <a:spAutoFit/>
          </a:bodyPr>
          <a:lstStyle/>
          <a:p>
            <a:pPr defTabSz="457200"/>
            <a:r>
              <a:rPr lang="en-US" sz="1200" dirty="0">
                <a:solidFill>
                  <a:prstClr val="black"/>
                </a:solidFill>
                <a:latin typeface="Verdana" charset="0"/>
                <a:ea typeface="ＭＳ Ｐゴシック" charset="0"/>
              </a:rPr>
              <a:t>VHT</a:t>
            </a:r>
          </a:p>
        </p:txBody>
      </p:sp>
      <p:sp>
        <p:nvSpPr>
          <p:cNvPr id="110" name="TextBox 109"/>
          <p:cNvSpPr txBox="1"/>
          <p:nvPr/>
        </p:nvSpPr>
        <p:spPr>
          <a:xfrm>
            <a:off x="3597905" y="3816265"/>
            <a:ext cx="397866" cy="276999"/>
          </a:xfrm>
          <a:prstGeom prst="rect">
            <a:avLst/>
          </a:prstGeom>
          <a:ln>
            <a:noFill/>
          </a:ln>
        </p:spPr>
        <p:txBody>
          <a:bodyPr wrap="none" rtlCol="0">
            <a:spAutoFit/>
          </a:bodyPr>
          <a:lstStyle/>
          <a:p>
            <a:pPr defTabSz="457200"/>
            <a:r>
              <a:rPr lang="en-US" sz="1200" dirty="0">
                <a:solidFill>
                  <a:prstClr val="black"/>
                </a:solidFill>
                <a:latin typeface="Verdana" charset="0"/>
                <a:ea typeface="ＭＳ Ｐゴシック" charset="0"/>
              </a:rPr>
              <a:t>HE</a:t>
            </a:r>
          </a:p>
        </p:txBody>
      </p:sp>
      <p:sp>
        <p:nvSpPr>
          <p:cNvPr id="111" name="Slide Number Placeholder 3">
            <a:extLst>
              <a:ext uri="{FF2B5EF4-FFF2-40B4-BE49-F238E27FC236}">
                <a16:creationId xmlns:a16="http://schemas.microsoft.com/office/drawing/2014/main" id="{8D0A0465-286B-4BD3-9E84-36CBF7C1F501}"/>
              </a:ext>
            </a:extLst>
          </p:cNvPr>
          <p:cNvSpPr txBox="1">
            <a:spLocks/>
          </p:cNvSpPr>
          <p:nvPr/>
        </p:nvSpPr>
        <p:spPr>
          <a:xfrm>
            <a:off x="11201400" y="6404270"/>
            <a:ext cx="533399" cy="23214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z="1600" smtClean="0">
                <a:solidFill>
                  <a:prstClr val="black">
                    <a:tint val="75000"/>
                  </a:prstClr>
                </a:solidFill>
              </a:rPr>
              <a:pPr>
                <a:defRPr/>
              </a:pPr>
              <a:t>21</a:t>
            </a:fld>
            <a:endParaRPr lang="en-US" dirty="0">
              <a:solidFill>
                <a:prstClr val="black">
                  <a:tint val="75000"/>
                </a:prstClr>
              </a:solidFill>
            </a:endParaRPr>
          </a:p>
        </p:txBody>
      </p:sp>
      <p:sp>
        <p:nvSpPr>
          <p:cNvPr id="3" name="Date Placeholder 4">
            <a:extLst>
              <a:ext uri="{FF2B5EF4-FFF2-40B4-BE49-F238E27FC236}">
                <a16:creationId xmlns:a16="http://schemas.microsoft.com/office/drawing/2014/main" id="{D60559E6-4F47-D931-7E82-A9E01568D618}"/>
              </a:ext>
            </a:extLst>
          </p:cNvPr>
          <p:cNvSpPr txBox="1">
            <a:spLocks/>
          </p:cNvSpPr>
          <p:nvPr/>
        </p:nvSpPr>
        <p:spPr>
          <a:xfrm>
            <a:off x="5598213" y="6426104"/>
            <a:ext cx="1412187" cy="23214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48896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UL/DL multi-user links in 802.11ax will support more efficient UL data</a:t>
            </a:r>
          </a:p>
        </p:txBody>
      </p:sp>
      <p:sp>
        <p:nvSpPr>
          <p:cNvPr id="3" name="Content Placeholder 2"/>
          <p:cNvSpPr>
            <a:spLocks noGrp="1"/>
          </p:cNvSpPr>
          <p:nvPr>
            <p:ph idx="1"/>
          </p:nvPr>
        </p:nvSpPr>
        <p:spPr>
          <a:xfrm>
            <a:off x="2133600" y="4419600"/>
            <a:ext cx="8077200" cy="1553885"/>
          </a:xfrm>
        </p:spPr>
        <p:txBody>
          <a:bodyPr/>
          <a:lstStyle/>
          <a:p>
            <a:pPr lvl="1">
              <a:buFont typeface="Arial" panose="020B0604020202020204" pitchFamily="34" charset="0"/>
              <a:buChar char="•"/>
            </a:pPr>
            <a:r>
              <a:rPr lang="en-US" sz="2000" dirty="0"/>
              <a:t>In a VHT UL sequence, STAs compete for medium access and send sequentially</a:t>
            </a:r>
          </a:p>
          <a:p>
            <a:pPr lvl="1">
              <a:buFont typeface="Arial" panose="020B0604020202020204" pitchFamily="34" charset="0"/>
              <a:buChar char="•"/>
            </a:pPr>
            <a:r>
              <a:rPr lang="en-US" sz="2000" dirty="0"/>
              <a:t>In an HE UL sequence, the AP triggers simultaneous transmissions in multiple STAs</a:t>
            </a:r>
          </a:p>
        </p:txBody>
      </p:sp>
      <p:sp>
        <p:nvSpPr>
          <p:cNvPr id="52" name="TextBox 51"/>
          <p:cNvSpPr txBox="1"/>
          <p:nvPr/>
        </p:nvSpPr>
        <p:spPr>
          <a:xfrm>
            <a:off x="1964575" y="2174300"/>
            <a:ext cx="657552" cy="369332"/>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VHT</a:t>
            </a:r>
          </a:p>
        </p:txBody>
      </p:sp>
      <p:sp>
        <p:nvSpPr>
          <p:cNvPr id="53" name="TextBox 52"/>
          <p:cNvSpPr txBox="1"/>
          <p:nvPr/>
        </p:nvSpPr>
        <p:spPr>
          <a:xfrm>
            <a:off x="1998499" y="3491440"/>
            <a:ext cx="503664" cy="369332"/>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HE</a:t>
            </a:r>
          </a:p>
        </p:txBody>
      </p:sp>
      <p:grpSp>
        <p:nvGrpSpPr>
          <p:cNvPr id="44" name="Group 43"/>
          <p:cNvGrpSpPr/>
          <p:nvPr/>
        </p:nvGrpSpPr>
        <p:grpSpPr>
          <a:xfrm flipV="1">
            <a:off x="2741945" y="2310926"/>
            <a:ext cx="497101" cy="179545"/>
            <a:chOff x="2421305" y="4163720"/>
            <a:chExt cx="710144" cy="413013"/>
          </a:xfrm>
        </p:grpSpPr>
        <p:cxnSp>
          <p:nvCxnSpPr>
            <p:cNvPr id="45" name="Straight Arrow Connector 44"/>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46" name="Straight Connector 45"/>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8" name="Straight Connector 57"/>
          <p:cNvCxnSpPr/>
          <p:nvPr/>
        </p:nvCxnSpPr>
        <p:spPr bwMode="auto">
          <a:xfrm>
            <a:off x="2684512" y="2283181"/>
            <a:ext cx="7931673" cy="2774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9" name="矩形 10"/>
          <p:cNvSpPr/>
          <p:nvPr/>
        </p:nvSpPr>
        <p:spPr bwMode="auto">
          <a:xfrm>
            <a:off x="3260753" y="2290395"/>
            <a:ext cx="1148943"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Verdana" charset="0"/>
                <a:ea typeface="ＭＳ Ｐゴシック" charset="0"/>
              </a:rPr>
              <a:t>UL </a:t>
            </a:r>
            <a:r>
              <a:rPr lang="en-US" altLang="zh-CN" sz="1000" dirty="0">
                <a:solidFill>
                  <a:prstClr val="black"/>
                </a:solidFill>
                <a:latin typeface="Times New Roman" pitchFamily="18" charset="0"/>
                <a:ea typeface="ＭＳ Ｐゴシック" charset="0"/>
              </a:rPr>
              <a:t>Data (STA 1)</a:t>
            </a:r>
          </a:p>
        </p:txBody>
      </p:sp>
      <p:sp>
        <p:nvSpPr>
          <p:cNvPr id="60" name="矩形 15"/>
          <p:cNvSpPr/>
          <p:nvPr/>
        </p:nvSpPr>
        <p:spPr bwMode="auto">
          <a:xfrm>
            <a:off x="4507690" y="1910080"/>
            <a:ext cx="550943" cy="3668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DL BA (STA 1)</a:t>
            </a:r>
          </a:p>
        </p:txBody>
      </p:sp>
      <p:grpSp>
        <p:nvGrpSpPr>
          <p:cNvPr id="61" name="Group 60"/>
          <p:cNvGrpSpPr/>
          <p:nvPr/>
        </p:nvGrpSpPr>
        <p:grpSpPr>
          <a:xfrm flipV="1">
            <a:off x="5163135" y="2290863"/>
            <a:ext cx="497101" cy="179545"/>
            <a:chOff x="2421305" y="4163720"/>
            <a:chExt cx="710144" cy="413013"/>
          </a:xfrm>
        </p:grpSpPr>
        <p:cxnSp>
          <p:nvCxnSpPr>
            <p:cNvPr id="62" name="Straight Arrow Connector 61"/>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63" name="Straight Connector 62"/>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68" name="矩形 10"/>
          <p:cNvSpPr/>
          <p:nvPr/>
        </p:nvSpPr>
        <p:spPr bwMode="auto">
          <a:xfrm>
            <a:off x="5689547" y="2296620"/>
            <a:ext cx="1148943"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Verdana" charset="0"/>
                <a:ea typeface="ＭＳ Ｐゴシック" charset="0"/>
              </a:rPr>
              <a:t>UL </a:t>
            </a:r>
            <a:r>
              <a:rPr lang="en-US" altLang="zh-CN" sz="1000" dirty="0">
                <a:solidFill>
                  <a:prstClr val="black"/>
                </a:solidFill>
                <a:latin typeface="Times New Roman" pitchFamily="18" charset="0"/>
                <a:ea typeface="ＭＳ Ｐゴシック" charset="0"/>
              </a:rPr>
              <a:t>Data (STA 2)</a:t>
            </a:r>
          </a:p>
        </p:txBody>
      </p:sp>
      <p:sp>
        <p:nvSpPr>
          <p:cNvPr id="69" name="矩形 15"/>
          <p:cNvSpPr/>
          <p:nvPr/>
        </p:nvSpPr>
        <p:spPr bwMode="auto">
          <a:xfrm>
            <a:off x="6936484" y="1916305"/>
            <a:ext cx="550943" cy="3668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DL BA (STA 2)</a:t>
            </a:r>
          </a:p>
        </p:txBody>
      </p:sp>
      <p:grpSp>
        <p:nvGrpSpPr>
          <p:cNvPr id="70" name="Group 69"/>
          <p:cNvGrpSpPr/>
          <p:nvPr/>
        </p:nvGrpSpPr>
        <p:grpSpPr>
          <a:xfrm flipV="1">
            <a:off x="8113137" y="2297088"/>
            <a:ext cx="497101" cy="179545"/>
            <a:chOff x="2421305" y="4163720"/>
            <a:chExt cx="710144" cy="413013"/>
          </a:xfrm>
        </p:grpSpPr>
        <p:cxnSp>
          <p:nvCxnSpPr>
            <p:cNvPr id="71" name="Straight Arrow Connector 70"/>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72" name="Straight Connector 71"/>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7" name="矩形 10"/>
          <p:cNvSpPr/>
          <p:nvPr/>
        </p:nvSpPr>
        <p:spPr bwMode="auto">
          <a:xfrm>
            <a:off x="8654090" y="2320262"/>
            <a:ext cx="1148943"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Verdana" charset="0"/>
                <a:ea typeface="ＭＳ Ｐゴシック" charset="0"/>
              </a:rPr>
              <a:t>UL </a:t>
            </a:r>
            <a:r>
              <a:rPr lang="en-US" altLang="zh-CN" sz="1000" dirty="0">
                <a:solidFill>
                  <a:prstClr val="black"/>
                </a:solidFill>
                <a:latin typeface="Times New Roman" pitchFamily="18" charset="0"/>
                <a:ea typeface="ＭＳ Ｐゴシック" charset="0"/>
              </a:rPr>
              <a:t>Data (STA n)</a:t>
            </a:r>
          </a:p>
        </p:txBody>
      </p:sp>
      <p:sp>
        <p:nvSpPr>
          <p:cNvPr id="78" name="矩形 15"/>
          <p:cNvSpPr/>
          <p:nvPr/>
        </p:nvSpPr>
        <p:spPr bwMode="auto">
          <a:xfrm>
            <a:off x="9901027" y="1939947"/>
            <a:ext cx="550943" cy="3668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DL BA (STA n)</a:t>
            </a:r>
          </a:p>
        </p:txBody>
      </p:sp>
      <p:grpSp>
        <p:nvGrpSpPr>
          <p:cNvPr id="82" name="Group 81"/>
          <p:cNvGrpSpPr/>
          <p:nvPr/>
        </p:nvGrpSpPr>
        <p:grpSpPr>
          <a:xfrm>
            <a:off x="2784215" y="3336505"/>
            <a:ext cx="497101" cy="276040"/>
            <a:chOff x="2421305" y="4163720"/>
            <a:chExt cx="710144" cy="413013"/>
          </a:xfrm>
        </p:grpSpPr>
        <p:cxnSp>
          <p:nvCxnSpPr>
            <p:cNvPr id="83" name="Straight Arrow Connector 82"/>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84" name="Straight Connector 83"/>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89" name="Straight Connector 88"/>
          <p:cNvCxnSpPr/>
          <p:nvPr/>
        </p:nvCxnSpPr>
        <p:spPr bwMode="auto">
          <a:xfrm>
            <a:off x="2676572" y="3633087"/>
            <a:ext cx="403105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90" name="矩形 20"/>
          <p:cNvSpPr/>
          <p:nvPr/>
        </p:nvSpPr>
        <p:spPr bwMode="auto">
          <a:xfrm>
            <a:off x="3267918" y="3060519"/>
            <a:ext cx="457200"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Trigger</a:t>
            </a:r>
          </a:p>
        </p:txBody>
      </p:sp>
      <p:sp>
        <p:nvSpPr>
          <p:cNvPr id="91" name="矩形 9"/>
          <p:cNvSpPr/>
          <p:nvPr/>
        </p:nvSpPr>
        <p:spPr bwMode="auto">
          <a:xfrm>
            <a:off x="3902352" y="3656786"/>
            <a:ext cx="609600" cy="572569"/>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Preamble</a:t>
            </a:r>
          </a:p>
        </p:txBody>
      </p:sp>
      <p:sp>
        <p:nvSpPr>
          <p:cNvPr id="92" name="矩形 10"/>
          <p:cNvSpPr/>
          <p:nvPr/>
        </p:nvSpPr>
        <p:spPr bwMode="auto">
          <a:xfrm>
            <a:off x="4514860" y="3656785"/>
            <a:ext cx="1148943"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Verdana" charset="0"/>
                <a:ea typeface="ＭＳ Ｐゴシック" charset="0"/>
              </a:rPr>
              <a:t>UL </a:t>
            </a:r>
            <a:r>
              <a:rPr lang="en-US" altLang="zh-CN" sz="1000" dirty="0">
                <a:solidFill>
                  <a:prstClr val="black"/>
                </a:solidFill>
                <a:latin typeface="Times New Roman" pitchFamily="18" charset="0"/>
                <a:ea typeface="ＭＳ Ｐゴシック" charset="0"/>
              </a:rPr>
              <a:t>Data (STA 1)</a:t>
            </a:r>
          </a:p>
        </p:txBody>
      </p:sp>
      <p:sp>
        <p:nvSpPr>
          <p:cNvPr id="93" name="矩形 11"/>
          <p:cNvSpPr/>
          <p:nvPr/>
        </p:nvSpPr>
        <p:spPr bwMode="auto">
          <a:xfrm>
            <a:off x="4520803" y="3828235"/>
            <a:ext cx="1143000"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a:t>
            </a:r>
          </a:p>
        </p:txBody>
      </p:sp>
      <p:sp>
        <p:nvSpPr>
          <p:cNvPr id="94" name="矩形 13"/>
          <p:cNvSpPr/>
          <p:nvPr/>
        </p:nvSpPr>
        <p:spPr bwMode="auto">
          <a:xfrm>
            <a:off x="4511953" y="3999685"/>
            <a:ext cx="1151850" cy="2286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a:r>
              <a:rPr lang="en-US" altLang="zh-CN" sz="1000" dirty="0">
                <a:solidFill>
                  <a:prstClr val="black"/>
                </a:solidFill>
                <a:latin typeface="Times New Roman" pitchFamily="18" charset="0"/>
                <a:ea typeface="ＭＳ Ｐゴシック" charset="0"/>
              </a:rPr>
              <a:t>Data </a:t>
            </a:r>
            <a:r>
              <a:rPr lang="en-US" altLang="zh-CN" sz="1000" dirty="0">
                <a:solidFill>
                  <a:prstClr val="black"/>
                </a:solidFill>
                <a:latin typeface="Verdana" charset="0"/>
                <a:ea typeface="ＭＳ Ｐゴシック" charset="0"/>
              </a:rPr>
              <a:t>(STA n)</a:t>
            </a:r>
            <a:endParaRPr lang="en-US" altLang="zh-CN" sz="1000" dirty="0">
              <a:solidFill>
                <a:prstClr val="black"/>
              </a:solidFill>
              <a:latin typeface="Times New Roman" pitchFamily="18" charset="0"/>
              <a:ea typeface="ＭＳ Ｐゴシック" charset="0"/>
            </a:endParaRPr>
          </a:p>
        </p:txBody>
      </p:sp>
      <p:sp>
        <p:nvSpPr>
          <p:cNvPr id="95" name="矩形 15"/>
          <p:cNvSpPr/>
          <p:nvPr/>
        </p:nvSpPr>
        <p:spPr bwMode="auto">
          <a:xfrm>
            <a:off x="5831264" y="3041045"/>
            <a:ext cx="685800" cy="5715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Multi-STA BA</a:t>
            </a:r>
          </a:p>
          <a:p>
            <a:pPr algn="ctr"/>
            <a:r>
              <a:rPr lang="en-US" altLang="zh-CN" sz="1000" dirty="0">
                <a:solidFill>
                  <a:prstClr val="black"/>
                </a:solidFill>
                <a:latin typeface="Times New Roman" pitchFamily="18" charset="0"/>
                <a:ea typeface="ＭＳ Ｐゴシック" charset="0"/>
              </a:rPr>
              <a:t>(STA 1-n)</a:t>
            </a:r>
          </a:p>
        </p:txBody>
      </p:sp>
      <p:sp>
        <p:nvSpPr>
          <p:cNvPr id="50" name="Slide Number Placeholder 3">
            <a:extLst>
              <a:ext uri="{FF2B5EF4-FFF2-40B4-BE49-F238E27FC236}">
                <a16:creationId xmlns:a16="http://schemas.microsoft.com/office/drawing/2014/main" id="{1A176511-DA0D-4E9B-BD91-CF0C55C5A7F8}"/>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22</a:t>
            </a:fld>
            <a:endParaRPr lang="en-US" dirty="0">
              <a:solidFill>
                <a:prstClr val="black">
                  <a:tint val="75000"/>
                </a:prstClr>
              </a:solidFill>
            </a:endParaRPr>
          </a:p>
        </p:txBody>
      </p:sp>
      <p:sp>
        <p:nvSpPr>
          <p:cNvPr id="4" name="Date Placeholder 4">
            <a:extLst>
              <a:ext uri="{FF2B5EF4-FFF2-40B4-BE49-F238E27FC236}">
                <a16:creationId xmlns:a16="http://schemas.microsoft.com/office/drawing/2014/main" id="{32C8E3C2-D43E-2308-F7D6-92C78C9A0F5B}"/>
              </a:ext>
            </a:extLst>
          </p:cNvPr>
          <p:cNvSpPr txBox="1">
            <a:spLocks/>
          </p:cNvSpPr>
          <p:nvPr/>
        </p:nvSpPr>
        <p:spPr>
          <a:xfrm>
            <a:off x="5598213" y="6426104"/>
            <a:ext cx="1488387"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7913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802.11ax Data exchange sequences: Multi-user downlink</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In a VHT DL MU sequence acknowledgements are serialized</a:t>
            </a:r>
          </a:p>
          <a:p>
            <a:pPr>
              <a:buFont typeface="Arial" panose="020B0604020202020204" pitchFamily="34" charset="0"/>
              <a:buChar char="•"/>
            </a:pPr>
            <a:r>
              <a:rPr lang="en-US" sz="2000" dirty="0"/>
              <a:t>In an HE DL MU sequence acknowledgements are allocated UL resources and transmitted simultaneously</a:t>
            </a:r>
          </a:p>
        </p:txBody>
      </p:sp>
      <p:grpSp>
        <p:nvGrpSpPr>
          <p:cNvPr id="9" name="Group 8"/>
          <p:cNvGrpSpPr/>
          <p:nvPr/>
        </p:nvGrpSpPr>
        <p:grpSpPr>
          <a:xfrm>
            <a:off x="3638709" y="4410094"/>
            <a:ext cx="497101" cy="276040"/>
            <a:chOff x="2421305" y="4163720"/>
            <a:chExt cx="710144" cy="413013"/>
          </a:xfrm>
        </p:grpSpPr>
        <p:cxnSp>
          <p:nvCxnSpPr>
            <p:cNvPr id="10" name="Straight Arrow Connector 9"/>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11" name="Straight Connector 10"/>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p:cNvGrpSpPr/>
          <p:nvPr/>
        </p:nvGrpSpPr>
        <p:grpSpPr>
          <a:xfrm>
            <a:off x="5791200" y="4714794"/>
            <a:ext cx="843386" cy="767976"/>
            <a:chOff x="-274655" y="3237916"/>
            <a:chExt cx="1828800" cy="717968"/>
          </a:xfrm>
        </p:grpSpPr>
        <p:sp>
          <p:nvSpPr>
            <p:cNvPr id="17" name="Rectangle 16"/>
            <p:cNvSpPr/>
            <p:nvPr/>
          </p:nvSpPr>
          <p:spPr bwMode="auto">
            <a:xfrm>
              <a:off x="-274655" y="3776313"/>
              <a:ext cx="1828800" cy="17957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BA </a:t>
              </a:r>
              <a:r>
                <a:rPr lang="en-US" altLang="ko-KR" sz="1000" dirty="0">
                  <a:solidFill>
                    <a:prstClr val="black"/>
                  </a:solidFill>
                  <a:latin typeface="Garamond" pitchFamily="18" charset="0"/>
                </a:rPr>
                <a:t>STA #n </a:t>
              </a:r>
              <a:endParaRPr lang="ko-KR" altLang="en-US" sz="1000" dirty="0">
                <a:solidFill>
                  <a:prstClr val="black"/>
                </a:solidFill>
              </a:endParaRPr>
            </a:p>
          </p:txBody>
        </p:sp>
        <p:sp>
          <p:nvSpPr>
            <p:cNvPr id="18" name="Rectangle 17"/>
            <p:cNvSpPr/>
            <p:nvPr/>
          </p:nvSpPr>
          <p:spPr bwMode="auto">
            <a:xfrm>
              <a:off x="-274655" y="3598660"/>
              <a:ext cx="1828800" cy="17957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 :</a:t>
              </a:r>
              <a:endParaRPr lang="ko-KR" altLang="en-US" sz="1000" dirty="0">
                <a:solidFill>
                  <a:prstClr val="black"/>
                </a:solidFill>
              </a:endParaRPr>
            </a:p>
          </p:txBody>
        </p:sp>
        <p:sp>
          <p:nvSpPr>
            <p:cNvPr id="19" name="Rectangle 18"/>
            <p:cNvSpPr/>
            <p:nvPr/>
          </p:nvSpPr>
          <p:spPr bwMode="auto">
            <a:xfrm>
              <a:off x="-274655" y="3415569"/>
              <a:ext cx="1828800" cy="17957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BA </a:t>
              </a:r>
              <a:r>
                <a:rPr lang="en-US" altLang="ko-KR" sz="1000" dirty="0">
                  <a:solidFill>
                    <a:prstClr val="black"/>
                  </a:solidFill>
                  <a:latin typeface="Garamond" pitchFamily="18" charset="0"/>
                </a:rPr>
                <a:t>STA #2 </a:t>
              </a:r>
              <a:endParaRPr lang="ko-KR" altLang="en-US" sz="1000" dirty="0">
                <a:solidFill>
                  <a:prstClr val="black"/>
                </a:solidFill>
              </a:endParaRPr>
            </a:p>
          </p:txBody>
        </p:sp>
        <p:sp>
          <p:nvSpPr>
            <p:cNvPr id="20" name="Rectangle 19"/>
            <p:cNvSpPr/>
            <p:nvPr/>
          </p:nvSpPr>
          <p:spPr bwMode="auto">
            <a:xfrm>
              <a:off x="-274655" y="3237916"/>
              <a:ext cx="1828800" cy="17957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BA </a:t>
              </a:r>
              <a:r>
                <a:rPr lang="en-US" altLang="ko-KR" sz="1000" dirty="0">
                  <a:solidFill>
                    <a:prstClr val="black"/>
                  </a:solidFill>
                  <a:latin typeface="Garamond" pitchFamily="18" charset="0"/>
                </a:rPr>
                <a:t>STA #1 </a:t>
              </a:r>
              <a:endParaRPr lang="ko-KR" altLang="en-US" sz="1000" dirty="0">
                <a:solidFill>
                  <a:prstClr val="black"/>
                </a:solidFill>
              </a:endParaRPr>
            </a:p>
          </p:txBody>
        </p:sp>
      </p:grpSp>
      <p:sp>
        <p:nvSpPr>
          <p:cNvPr id="22" name="矩形 21"/>
          <p:cNvSpPr/>
          <p:nvPr/>
        </p:nvSpPr>
        <p:spPr bwMode="auto">
          <a:xfrm>
            <a:off x="4144476" y="2806428"/>
            <a:ext cx="512467"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Preamble</a:t>
            </a:r>
          </a:p>
        </p:txBody>
      </p:sp>
      <p:sp>
        <p:nvSpPr>
          <p:cNvPr id="23" name="矩形 22"/>
          <p:cNvSpPr/>
          <p:nvPr/>
        </p:nvSpPr>
        <p:spPr bwMode="auto">
          <a:xfrm>
            <a:off x="4660288" y="2813478"/>
            <a:ext cx="971490" cy="19137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DL Data (STA 1)</a:t>
            </a:r>
          </a:p>
        </p:txBody>
      </p:sp>
      <p:sp>
        <p:nvSpPr>
          <p:cNvPr id="24" name="矩形 23"/>
          <p:cNvSpPr/>
          <p:nvPr/>
        </p:nvSpPr>
        <p:spPr bwMode="auto">
          <a:xfrm>
            <a:off x="4661560" y="2991350"/>
            <a:ext cx="970219" cy="1804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a:r>
              <a:rPr lang="en-US" altLang="zh-CN" sz="1000" dirty="0">
                <a:solidFill>
                  <a:prstClr val="black"/>
                </a:solidFill>
                <a:latin typeface="Times New Roman" pitchFamily="18" charset="0"/>
                <a:ea typeface="ＭＳ Ｐゴシック" charset="0"/>
              </a:rPr>
              <a:t>:</a:t>
            </a:r>
          </a:p>
        </p:txBody>
      </p:sp>
      <p:sp>
        <p:nvSpPr>
          <p:cNvPr id="25" name="矩形 24"/>
          <p:cNvSpPr/>
          <p:nvPr/>
        </p:nvSpPr>
        <p:spPr bwMode="auto">
          <a:xfrm>
            <a:off x="4656942" y="3171828"/>
            <a:ext cx="974836" cy="2071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a:r>
              <a:rPr lang="en-US" altLang="zh-CN" sz="1000" dirty="0">
                <a:solidFill>
                  <a:prstClr val="black"/>
                </a:solidFill>
                <a:latin typeface="Times New Roman" pitchFamily="18" charset="0"/>
                <a:ea typeface="ＭＳ Ｐゴシック" charset="0"/>
              </a:rPr>
              <a:t>DL Data </a:t>
            </a:r>
            <a:r>
              <a:rPr lang="en-US" altLang="zh-CN" sz="1000" dirty="0">
                <a:solidFill>
                  <a:prstClr val="black"/>
                </a:solidFill>
                <a:latin typeface="Verdana" charset="0"/>
                <a:ea typeface="ＭＳ Ｐゴシック" charset="0"/>
              </a:rPr>
              <a:t>(STA 4)</a:t>
            </a:r>
            <a:endParaRPr lang="en-US" altLang="zh-CN" sz="1000" dirty="0">
              <a:solidFill>
                <a:prstClr val="black"/>
              </a:solidFill>
              <a:latin typeface="Times New Roman" pitchFamily="18" charset="0"/>
              <a:ea typeface="ＭＳ Ｐゴシック" charset="0"/>
            </a:endParaRPr>
          </a:p>
        </p:txBody>
      </p:sp>
      <p:sp>
        <p:nvSpPr>
          <p:cNvPr id="26" name="矩形 19"/>
          <p:cNvSpPr/>
          <p:nvPr/>
        </p:nvSpPr>
        <p:spPr bwMode="auto">
          <a:xfrm>
            <a:off x="6341382" y="2820332"/>
            <a:ext cx="457200"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BAR</a:t>
            </a:r>
          </a:p>
        </p:txBody>
      </p:sp>
      <p:grpSp>
        <p:nvGrpSpPr>
          <p:cNvPr id="27" name="Group 26"/>
          <p:cNvGrpSpPr/>
          <p:nvPr/>
        </p:nvGrpSpPr>
        <p:grpSpPr>
          <a:xfrm>
            <a:off x="3635954" y="3092954"/>
            <a:ext cx="497101" cy="276040"/>
            <a:chOff x="2421305" y="4163720"/>
            <a:chExt cx="710144" cy="413013"/>
          </a:xfrm>
        </p:grpSpPr>
        <p:cxnSp>
          <p:nvCxnSpPr>
            <p:cNvPr id="28" name="Straight Arrow Connector 27"/>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29" name="Straight Connector 28"/>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4" name="Straight Connector 33"/>
          <p:cNvCxnSpPr/>
          <p:nvPr/>
        </p:nvCxnSpPr>
        <p:spPr bwMode="auto">
          <a:xfrm>
            <a:off x="3511825" y="3385687"/>
            <a:ext cx="5969578" cy="1992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5" name="Rectangle 34"/>
          <p:cNvSpPr/>
          <p:nvPr/>
        </p:nvSpPr>
        <p:spPr bwMode="auto">
          <a:xfrm>
            <a:off x="5668355" y="3422803"/>
            <a:ext cx="585217" cy="38083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BA </a:t>
            </a:r>
            <a:r>
              <a:rPr lang="en-US" altLang="ko-KR" sz="1000" dirty="0">
                <a:solidFill>
                  <a:prstClr val="black"/>
                </a:solidFill>
                <a:latin typeface="Garamond" pitchFamily="18" charset="0"/>
              </a:rPr>
              <a:t>STA #1 </a:t>
            </a:r>
            <a:endParaRPr lang="ko-KR" altLang="en-US" sz="1000" dirty="0">
              <a:solidFill>
                <a:prstClr val="black"/>
              </a:solidFill>
            </a:endParaRPr>
          </a:p>
        </p:txBody>
      </p:sp>
      <p:sp>
        <p:nvSpPr>
          <p:cNvPr id="36" name="Rectangle 35"/>
          <p:cNvSpPr/>
          <p:nvPr/>
        </p:nvSpPr>
        <p:spPr bwMode="auto">
          <a:xfrm>
            <a:off x="6886800" y="3405609"/>
            <a:ext cx="585217" cy="38083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BA </a:t>
            </a:r>
            <a:r>
              <a:rPr lang="en-US" altLang="ko-KR" sz="1000" dirty="0">
                <a:solidFill>
                  <a:prstClr val="black"/>
                </a:solidFill>
                <a:latin typeface="Garamond" pitchFamily="18" charset="0"/>
              </a:rPr>
              <a:t>STA #2 </a:t>
            </a:r>
            <a:endParaRPr lang="ko-KR" altLang="en-US" sz="1000" dirty="0">
              <a:solidFill>
                <a:prstClr val="black"/>
              </a:solidFill>
            </a:endParaRPr>
          </a:p>
        </p:txBody>
      </p:sp>
      <p:cxnSp>
        <p:nvCxnSpPr>
          <p:cNvPr id="37" name="Straight Connector 36"/>
          <p:cNvCxnSpPr/>
          <p:nvPr/>
        </p:nvCxnSpPr>
        <p:spPr bwMode="auto">
          <a:xfrm>
            <a:off x="7472016" y="3385139"/>
            <a:ext cx="823176" cy="0"/>
          </a:xfrm>
          <a:prstGeom prst="line">
            <a:avLst/>
          </a:prstGeom>
          <a:solidFill>
            <a:schemeClr val="accent1"/>
          </a:solidFill>
          <a:ln w="28575" cap="flat" cmpd="sng" algn="ctr">
            <a:solidFill>
              <a:schemeClr val="bg1"/>
            </a:solidFill>
            <a:prstDash val="dash"/>
            <a:round/>
            <a:headEnd type="none" w="med" len="med"/>
            <a:tailEnd type="none" w="med" len="med"/>
          </a:ln>
          <a:effectLst/>
        </p:spPr>
      </p:cxnSp>
      <p:sp>
        <p:nvSpPr>
          <p:cNvPr id="38" name="矩形 19"/>
          <p:cNvSpPr/>
          <p:nvPr/>
        </p:nvSpPr>
        <p:spPr bwMode="auto">
          <a:xfrm>
            <a:off x="8251765" y="2817284"/>
            <a:ext cx="457200"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BAR</a:t>
            </a:r>
          </a:p>
        </p:txBody>
      </p:sp>
      <p:sp>
        <p:nvSpPr>
          <p:cNvPr id="39" name="Rectangle 38"/>
          <p:cNvSpPr/>
          <p:nvPr/>
        </p:nvSpPr>
        <p:spPr bwMode="auto">
          <a:xfrm>
            <a:off x="8797183" y="3402561"/>
            <a:ext cx="684221" cy="38083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BA </a:t>
            </a:r>
            <a:r>
              <a:rPr lang="en-US" altLang="ko-KR" sz="1000" dirty="0">
                <a:solidFill>
                  <a:prstClr val="black"/>
                </a:solidFill>
                <a:latin typeface="Garamond" pitchFamily="18" charset="0"/>
              </a:rPr>
              <a:t>STA #4 </a:t>
            </a:r>
            <a:endParaRPr lang="ko-KR" altLang="en-US" sz="1000" dirty="0">
              <a:solidFill>
                <a:prstClr val="black"/>
              </a:solidFill>
            </a:endParaRPr>
          </a:p>
        </p:txBody>
      </p:sp>
      <p:cxnSp>
        <p:nvCxnSpPr>
          <p:cNvPr id="47" name="Straight Connector 46"/>
          <p:cNvCxnSpPr/>
          <p:nvPr/>
        </p:nvCxnSpPr>
        <p:spPr bwMode="auto">
          <a:xfrm>
            <a:off x="3572259" y="4689616"/>
            <a:ext cx="403105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8" name="矩形 21"/>
          <p:cNvSpPr/>
          <p:nvPr/>
        </p:nvSpPr>
        <p:spPr bwMode="auto">
          <a:xfrm>
            <a:off x="4151901" y="4126462"/>
            <a:ext cx="512467"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Preamble</a:t>
            </a:r>
          </a:p>
        </p:txBody>
      </p:sp>
      <p:sp>
        <p:nvSpPr>
          <p:cNvPr id="49" name="矩形 22"/>
          <p:cNvSpPr/>
          <p:nvPr/>
        </p:nvSpPr>
        <p:spPr bwMode="auto">
          <a:xfrm>
            <a:off x="4667713" y="4133512"/>
            <a:ext cx="971490" cy="19137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DL Data (STA 1)</a:t>
            </a:r>
          </a:p>
        </p:txBody>
      </p:sp>
      <p:sp>
        <p:nvSpPr>
          <p:cNvPr id="50" name="矩形 23"/>
          <p:cNvSpPr/>
          <p:nvPr/>
        </p:nvSpPr>
        <p:spPr bwMode="auto">
          <a:xfrm>
            <a:off x="4668985" y="4311384"/>
            <a:ext cx="970219" cy="1804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a:r>
              <a:rPr lang="en-US" altLang="zh-CN" sz="1000" dirty="0">
                <a:solidFill>
                  <a:prstClr val="black"/>
                </a:solidFill>
                <a:latin typeface="Times New Roman" pitchFamily="18" charset="0"/>
                <a:ea typeface="ＭＳ Ｐゴシック" charset="0"/>
              </a:rPr>
              <a:t>:</a:t>
            </a:r>
          </a:p>
        </p:txBody>
      </p:sp>
      <p:sp>
        <p:nvSpPr>
          <p:cNvPr id="51" name="矩形 24"/>
          <p:cNvSpPr/>
          <p:nvPr/>
        </p:nvSpPr>
        <p:spPr bwMode="auto">
          <a:xfrm>
            <a:off x="4664367" y="4491862"/>
            <a:ext cx="974836" cy="2071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a:r>
              <a:rPr lang="en-US" altLang="zh-CN" sz="1000" dirty="0">
                <a:solidFill>
                  <a:prstClr val="black"/>
                </a:solidFill>
                <a:latin typeface="Times New Roman" pitchFamily="18" charset="0"/>
                <a:ea typeface="ＭＳ Ｐゴシック" charset="0"/>
              </a:rPr>
              <a:t>DL Data </a:t>
            </a:r>
            <a:r>
              <a:rPr lang="en-US" altLang="zh-CN" sz="1000" dirty="0">
                <a:solidFill>
                  <a:prstClr val="black"/>
                </a:solidFill>
                <a:latin typeface="Verdana" charset="0"/>
                <a:ea typeface="ＭＳ Ｐゴシック" charset="0"/>
              </a:rPr>
              <a:t>(STA 4)</a:t>
            </a:r>
            <a:endParaRPr lang="en-US" altLang="zh-CN" sz="1000" dirty="0">
              <a:solidFill>
                <a:prstClr val="black"/>
              </a:solidFill>
              <a:latin typeface="Times New Roman" pitchFamily="18" charset="0"/>
              <a:ea typeface="ＭＳ Ｐゴシック" charset="0"/>
            </a:endParaRPr>
          </a:p>
        </p:txBody>
      </p:sp>
      <p:sp>
        <p:nvSpPr>
          <p:cNvPr id="52" name="TextBox 51"/>
          <p:cNvSpPr txBox="1"/>
          <p:nvPr/>
        </p:nvSpPr>
        <p:spPr>
          <a:xfrm>
            <a:off x="2356025" y="3149805"/>
            <a:ext cx="657552" cy="369332"/>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VHT</a:t>
            </a:r>
          </a:p>
        </p:txBody>
      </p:sp>
      <p:sp>
        <p:nvSpPr>
          <p:cNvPr id="53" name="TextBox 52"/>
          <p:cNvSpPr txBox="1"/>
          <p:nvPr/>
        </p:nvSpPr>
        <p:spPr>
          <a:xfrm>
            <a:off x="2389949" y="4466945"/>
            <a:ext cx="503664" cy="369332"/>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HE</a:t>
            </a:r>
          </a:p>
        </p:txBody>
      </p:sp>
      <p:sp>
        <p:nvSpPr>
          <p:cNvPr id="43" name="Slide Number Placeholder 3">
            <a:extLst>
              <a:ext uri="{FF2B5EF4-FFF2-40B4-BE49-F238E27FC236}">
                <a16:creationId xmlns:a16="http://schemas.microsoft.com/office/drawing/2014/main" id="{09125A3C-A8B2-4077-9E05-2C4F967A8ADD}"/>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23</a:t>
            </a:fld>
            <a:endParaRPr lang="en-US" dirty="0">
              <a:solidFill>
                <a:prstClr val="black">
                  <a:tint val="75000"/>
                </a:prstClr>
              </a:solidFill>
            </a:endParaRPr>
          </a:p>
        </p:txBody>
      </p:sp>
      <p:sp>
        <p:nvSpPr>
          <p:cNvPr id="4" name="Date Placeholder 4">
            <a:extLst>
              <a:ext uri="{FF2B5EF4-FFF2-40B4-BE49-F238E27FC236}">
                <a16:creationId xmlns:a16="http://schemas.microsoft.com/office/drawing/2014/main" id="{4FF872CB-165D-0272-44E9-8CEFBA145529}"/>
              </a:ext>
            </a:extLst>
          </p:cNvPr>
          <p:cNvSpPr txBox="1">
            <a:spLocks/>
          </p:cNvSpPr>
          <p:nvPr/>
        </p:nvSpPr>
        <p:spPr>
          <a:xfrm>
            <a:off x="5598213" y="6426104"/>
            <a:ext cx="1488387"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400227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Uplink MU-MIMO</a:t>
            </a:r>
          </a:p>
        </p:txBody>
      </p:sp>
      <p:sp>
        <p:nvSpPr>
          <p:cNvPr id="3" name="Content Placeholder 2"/>
          <p:cNvSpPr>
            <a:spLocks noGrp="1"/>
          </p:cNvSpPr>
          <p:nvPr>
            <p:ph sz="quarter" idx="14"/>
          </p:nvPr>
        </p:nvSpPr>
        <p:spPr>
          <a:xfrm>
            <a:off x="487680" y="1510612"/>
            <a:ext cx="11101917" cy="1749387"/>
          </a:xfrm>
        </p:spPr>
        <p:txBody>
          <a:bodyPr>
            <a:normAutofit/>
          </a:bodyPr>
          <a:lstStyle/>
          <a:p>
            <a:pPr>
              <a:buFont typeface="Arial" panose="020B0604020202020204" pitchFamily="34" charset="0"/>
              <a:buChar char="•"/>
            </a:pPr>
            <a:r>
              <a:rPr lang="en-US" sz="2000" dirty="0"/>
              <a:t>UL MU-MIMO was initially considered in 802.11ac, but not included due to implementation concerns </a:t>
            </a:r>
          </a:p>
          <a:p>
            <a:pPr>
              <a:buFont typeface="Arial" panose="020B0604020202020204" pitchFamily="34" charset="0"/>
              <a:buChar char="•"/>
            </a:pPr>
            <a:r>
              <a:rPr lang="en-US" sz="2000" dirty="0"/>
              <a:t>Sounding frames, data frames, </a:t>
            </a:r>
            <a:r>
              <a:rPr lang="en-US" sz="2000" dirty="0" err="1"/>
              <a:t>etc</a:t>
            </a:r>
            <a:r>
              <a:rPr lang="en-US" sz="2000" dirty="0"/>
              <a:t> can be grouped among multiple users to reduce overhead and increase uplink response time</a:t>
            </a:r>
          </a:p>
          <a:p>
            <a:endParaRPr lang="en-US" dirty="0"/>
          </a:p>
        </p:txBody>
      </p:sp>
      <p:grpSp>
        <p:nvGrpSpPr>
          <p:cNvPr id="84" name="Group 83"/>
          <p:cNvGrpSpPr/>
          <p:nvPr/>
        </p:nvGrpSpPr>
        <p:grpSpPr>
          <a:xfrm>
            <a:off x="2731279" y="3063462"/>
            <a:ext cx="6614717" cy="2948486"/>
            <a:chOff x="1634426" y="2563450"/>
            <a:chExt cx="6614717" cy="2948486"/>
          </a:xfrm>
        </p:grpSpPr>
        <p:grpSp>
          <p:nvGrpSpPr>
            <p:cNvPr id="85" name="Group 84"/>
            <p:cNvGrpSpPr/>
            <p:nvPr/>
          </p:nvGrpSpPr>
          <p:grpSpPr>
            <a:xfrm>
              <a:off x="6169673" y="2907494"/>
              <a:ext cx="210179" cy="496561"/>
              <a:chOff x="6596495" y="3864983"/>
              <a:chExt cx="210179" cy="496561"/>
            </a:xfrm>
          </p:grpSpPr>
          <p:sp>
            <p:nvSpPr>
              <p:cNvPr id="157" name="Rounded Rectangle 156"/>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58" name="Straight Connector 157"/>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59" name="Flowchart: Connector 158"/>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60" name="Straight Connector 159"/>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61" name="Flowchart: Connector 160"/>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86" name="Group 85"/>
            <p:cNvGrpSpPr/>
            <p:nvPr/>
          </p:nvGrpSpPr>
          <p:grpSpPr>
            <a:xfrm>
              <a:off x="1634426" y="3793538"/>
              <a:ext cx="1016785" cy="568006"/>
              <a:chOff x="857912" y="3017023"/>
              <a:chExt cx="1016785" cy="568006"/>
            </a:xfrm>
          </p:grpSpPr>
          <p:sp>
            <p:nvSpPr>
              <p:cNvPr id="140" name="Rounded Rectangle 139"/>
              <p:cNvSpPr/>
              <p:nvPr/>
            </p:nvSpPr>
            <p:spPr bwMode="ltGray">
              <a:xfrm>
                <a:off x="857912" y="3309257"/>
                <a:ext cx="1016785" cy="275772"/>
              </a:xfrm>
              <a:prstGeom prst="roundRect">
                <a:avLst/>
              </a:prstGeom>
              <a:solidFill>
                <a:srgbClr val="004876">
                  <a:lumMod val="40000"/>
                  <a:lumOff val="60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41" name="Straight Connector 140"/>
              <p:cNvCxnSpPr/>
              <p:nvPr/>
            </p:nvCxnSpPr>
            <p:spPr>
              <a:xfrm flipV="1">
                <a:off x="930336"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42" name="Flowchart: Connector 141"/>
              <p:cNvSpPr/>
              <p:nvPr/>
            </p:nvSpPr>
            <p:spPr bwMode="ltGray">
              <a:xfrm>
                <a:off x="887479"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43" name="Straight Connector 142"/>
              <p:cNvCxnSpPr/>
              <p:nvPr/>
            </p:nvCxnSpPr>
            <p:spPr>
              <a:xfrm flipV="1">
                <a:off x="1179264"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44" name="Flowchart: Connector 143"/>
              <p:cNvSpPr/>
              <p:nvPr/>
            </p:nvSpPr>
            <p:spPr bwMode="ltGray">
              <a:xfrm>
                <a:off x="1136407"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45" name="Straight Connector 144"/>
              <p:cNvCxnSpPr/>
              <p:nvPr/>
            </p:nvCxnSpPr>
            <p:spPr>
              <a:xfrm flipV="1">
                <a:off x="1054800"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46" name="Flowchart: Connector 145"/>
              <p:cNvSpPr/>
              <p:nvPr/>
            </p:nvSpPr>
            <p:spPr bwMode="ltGray">
              <a:xfrm>
                <a:off x="1011943"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47" name="Straight Connector 146"/>
              <p:cNvCxnSpPr/>
              <p:nvPr/>
            </p:nvCxnSpPr>
            <p:spPr>
              <a:xfrm flipV="1">
                <a:off x="1303728"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48" name="Flowchart: Connector 147"/>
              <p:cNvSpPr/>
              <p:nvPr/>
            </p:nvSpPr>
            <p:spPr bwMode="ltGray">
              <a:xfrm>
                <a:off x="1260871"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49" name="Straight Connector 148"/>
              <p:cNvCxnSpPr/>
              <p:nvPr/>
            </p:nvCxnSpPr>
            <p:spPr>
              <a:xfrm flipV="1">
                <a:off x="1428192"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50" name="Flowchart: Connector 149"/>
              <p:cNvSpPr/>
              <p:nvPr/>
            </p:nvSpPr>
            <p:spPr bwMode="ltGray">
              <a:xfrm>
                <a:off x="1385335"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51" name="Straight Connector 150"/>
              <p:cNvCxnSpPr/>
              <p:nvPr/>
            </p:nvCxnSpPr>
            <p:spPr>
              <a:xfrm flipV="1">
                <a:off x="1677120"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52" name="Flowchart: Connector 151"/>
              <p:cNvSpPr/>
              <p:nvPr/>
            </p:nvSpPr>
            <p:spPr bwMode="ltGray">
              <a:xfrm>
                <a:off x="1634263"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53" name="Straight Connector 152"/>
              <p:cNvCxnSpPr/>
              <p:nvPr/>
            </p:nvCxnSpPr>
            <p:spPr>
              <a:xfrm flipV="1">
                <a:off x="1552656"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54" name="Flowchart: Connector 153"/>
              <p:cNvSpPr/>
              <p:nvPr/>
            </p:nvSpPr>
            <p:spPr bwMode="ltGray">
              <a:xfrm>
                <a:off x="1509799"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55" name="Straight Connector 154"/>
              <p:cNvCxnSpPr/>
              <p:nvPr/>
            </p:nvCxnSpPr>
            <p:spPr>
              <a:xfrm flipV="1">
                <a:off x="1801586"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56" name="Flowchart: Connector 155"/>
              <p:cNvSpPr/>
              <p:nvPr/>
            </p:nvSpPr>
            <p:spPr bwMode="ltGray">
              <a:xfrm>
                <a:off x="1758729"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pic>
          <p:nvPicPr>
            <p:cNvPr id="87" name="Picture 86"/>
            <p:cNvPicPr>
              <a:picLocks noChangeAspect="1"/>
            </p:cNvPicPr>
            <p:nvPr/>
          </p:nvPicPr>
          <p:blipFill rotWithShape="1">
            <a:blip r:embed="rId2">
              <a:extLst>
                <a:ext uri="{28A0092B-C50C-407E-A947-70E740481C1C}">
                  <a14:useLocalDpi xmlns:a14="http://schemas.microsoft.com/office/drawing/2010/main" val="0"/>
                </a:ext>
              </a:extLst>
            </a:blip>
            <a:srcRect l="15608" t="33676" r="19404" b="34274"/>
            <a:stretch/>
          </p:blipFill>
          <p:spPr>
            <a:xfrm flipH="1">
              <a:off x="2578098" y="2563450"/>
              <a:ext cx="3912195" cy="2948486"/>
            </a:xfrm>
            <a:prstGeom prst="rect">
              <a:avLst/>
            </a:prstGeom>
          </p:spPr>
        </p:pic>
        <p:grpSp>
          <p:nvGrpSpPr>
            <p:cNvPr id="88" name="Group 87"/>
            <p:cNvGrpSpPr/>
            <p:nvPr/>
          </p:nvGrpSpPr>
          <p:grpSpPr>
            <a:xfrm>
              <a:off x="6434296" y="3128283"/>
              <a:ext cx="210179" cy="496561"/>
              <a:chOff x="6596495" y="3864983"/>
              <a:chExt cx="210179" cy="496561"/>
            </a:xfrm>
          </p:grpSpPr>
          <p:sp>
            <p:nvSpPr>
              <p:cNvPr id="135" name="Rounded Rectangle 134"/>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36" name="Straight Connector 135"/>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37" name="Flowchart: Connector 136"/>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38" name="Straight Connector 137"/>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39" name="Flowchart: Connector 138"/>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89" name="Group 88"/>
            <p:cNvGrpSpPr/>
            <p:nvPr/>
          </p:nvGrpSpPr>
          <p:grpSpPr>
            <a:xfrm>
              <a:off x="6703428" y="3323351"/>
              <a:ext cx="210179" cy="496561"/>
              <a:chOff x="6596495" y="3864983"/>
              <a:chExt cx="210179" cy="496561"/>
            </a:xfrm>
          </p:grpSpPr>
          <p:sp>
            <p:nvSpPr>
              <p:cNvPr id="130" name="Rounded Rectangle 129"/>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31" name="Straight Connector 130"/>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32" name="Flowchart: Connector 131"/>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33" name="Straight Connector 132"/>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34" name="Flowchart: Connector 133"/>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0" name="Group 89"/>
            <p:cNvGrpSpPr/>
            <p:nvPr/>
          </p:nvGrpSpPr>
          <p:grpSpPr>
            <a:xfrm>
              <a:off x="6969508" y="3512706"/>
              <a:ext cx="210179" cy="496561"/>
              <a:chOff x="6596495" y="3864983"/>
              <a:chExt cx="210179" cy="496561"/>
            </a:xfrm>
          </p:grpSpPr>
          <p:sp>
            <p:nvSpPr>
              <p:cNvPr id="125" name="Rounded Rectangle 124"/>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26" name="Straight Connector 125"/>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27" name="Flowchart: Connector 126"/>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28" name="Straight Connector 127"/>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29" name="Flowchart: Connector 128"/>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1" name="Group 90"/>
            <p:cNvGrpSpPr/>
            <p:nvPr/>
          </p:nvGrpSpPr>
          <p:grpSpPr>
            <a:xfrm>
              <a:off x="7235588" y="3712583"/>
              <a:ext cx="210179" cy="496561"/>
              <a:chOff x="6596495" y="3864983"/>
              <a:chExt cx="210179" cy="496561"/>
            </a:xfrm>
          </p:grpSpPr>
          <p:sp>
            <p:nvSpPr>
              <p:cNvPr id="120" name="Rounded Rectangle 119"/>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21" name="Straight Connector 120"/>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22" name="Flowchart: Connector 121"/>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23" name="Straight Connector 122"/>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24" name="Flowchart: Connector 123"/>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2" name="Group 91"/>
            <p:cNvGrpSpPr/>
            <p:nvPr/>
          </p:nvGrpSpPr>
          <p:grpSpPr>
            <a:xfrm>
              <a:off x="7496228" y="3923288"/>
              <a:ext cx="210179" cy="496561"/>
              <a:chOff x="6596495" y="3864983"/>
              <a:chExt cx="210179" cy="496561"/>
            </a:xfrm>
          </p:grpSpPr>
          <p:sp>
            <p:nvSpPr>
              <p:cNvPr id="115" name="Rounded Rectangle 114"/>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16" name="Straight Connector 115"/>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17" name="Flowchart: Connector 116"/>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18" name="Straight Connector 117"/>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19" name="Flowchart: Connector 118"/>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3" name="Group 92"/>
            <p:cNvGrpSpPr/>
            <p:nvPr/>
          </p:nvGrpSpPr>
          <p:grpSpPr>
            <a:xfrm>
              <a:off x="7767690" y="4098749"/>
              <a:ext cx="210179" cy="496561"/>
              <a:chOff x="6596495" y="3864983"/>
              <a:chExt cx="210179" cy="496561"/>
            </a:xfrm>
          </p:grpSpPr>
          <p:sp>
            <p:nvSpPr>
              <p:cNvPr id="110" name="Rounded Rectangle 109"/>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11" name="Straight Connector 110"/>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12" name="Flowchart: Connector 111"/>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13" name="Straight Connector 112"/>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14" name="Flowchart: Connector 113"/>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4" name="Group 93"/>
            <p:cNvGrpSpPr/>
            <p:nvPr/>
          </p:nvGrpSpPr>
          <p:grpSpPr>
            <a:xfrm>
              <a:off x="8038964" y="4282612"/>
              <a:ext cx="210179" cy="496561"/>
              <a:chOff x="6596495" y="3864983"/>
              <a:chExt cx="210179" cy="496561"/>
            </a:xfrm>
          </p:grpSpPr>
          <p:sp>
            <p:nvSpPr>
              <p:cNvPr id="105" name="Rounded Rectangle 104"/>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06" name="Straight Connector 105"/>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07" name="Flowchart: Connector 106"/>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08" name="Straight Connector 107"/>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09" name="Flowchart: Connector 108"/>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5" name="Group 94"/>
            <p:cNvGrpSpPr/>
            <p:nvPr/>
          </p:nvGrpSpPr>
          <p:grpSpPr>
            <a:xfrm>
              <a:off x="3525470" y="3370726"/>
              <a:ext cx="1923093" cy="1396035"/>
              <a:chOff x="4315620" y="3266169"/>
              <a:chExt cx="1923093" cy="1396035"/>
            </a:xfrm>
          </p:grpSpPr>
          <p:cxnSp>
            <p:nvCxnSpPr>
              <p:cNvPr id="97" name="Straight Arrow Connector 96"/>
              <p:cNvCxnSpPr/>
              <p:nvPr/>
            </p:nvCxnSpPr>
            <p:spPr>
              <a:xfrm flipH="1" flipV="1">
                <a:off x="4315620" y="3266169"/>
                <a:ext cx="1843881" cy="842913"/>
              </a:xfrm>
              <a:prstGeom prst="straightConnector1">
                <a:avLst/>
              </a:prstGeom>
              <a:noFill/>
              <a:ln w="19050" cap="flat" cmpd="sng" algn="ctr">
                <a:solidFill>
                  <a:srgbClr val="008375"/>
                </a:solidFill>
                <a:prstDash val="solid"/>
                <a:miter lim="800000"/>
                <a:headEnd type="triangle"/>
                <a:tailEnd type="triangle"/>
              </a:ln>
              <a:effectLst/>
            </p:spPr>
          </p:cxnSp>
          <p:cxnSp>
            <p:nvCxnSpPr>
              <p:cNvPr id="98" name="Straight Arrow Connector 97"/>
              <p:cNvCxnSpPr/>
              <p:nvPr/>
            </p:nvCxnSpPr>
            <p:spPr>
              <a:xfrm flipH="1" flipV="1">
                <a:off x="4336933" y="3494259"/>
                <a:ext cx="1830208" cy="620161"/>
              </a:xfrm>
              <a:prstGeom prst="straightConnector1">
                <a:avLst/>
              </a:prstGeom>
              <a:noFill/>
              <a:ln w="19050" cap="flat" cmpd="sng" algn="ctr">
                <a:solidFill>
                  <a:srgbClr val="008375"/>
                </a:solidFill>
                <a:prstDash val="solid"/>
                <a:miter lim="800000"/>
                <a:headEnd type="triangle"/>
                <a:tailEnd type="triangle"/>
              </a:ln>
              <a:effectLst/>
            </p:spPr>
          </p:cxnSp>
          <p:cxnSp>
            <p:nvCxnSpPr>
              <p:cNvPr id="99" name="Straight Arrow Connector 98"/>
              <p:cNvCxnSpPr/>
              <p:nvPr/>
            </p:nvCxnSpPr>
            <p:spPr>
              <a:xfrm flipH="1" flipV="1">
                <a:off x="4342713" y="3691991"/>
                <a:ext cx="1831016" cy="422429"/>
              </a:xfrm>
              <a:prstGeom prst="straightConnector1">
                <a:avLst/>
              </a:prstGeom>
              <a:noFill/>
              <a:ln w="19050" cap="flat" cmpd="sng" algn="ctr">
                <a:solidFill>
                  <a:srgbClr val="008375"/>
                </a:solidFill>
                <a:prstDash val="solid"/>
                <a:miter lim="800000"/>
                <a:headEnd type="triangle"/>
                <a:tailEnd type="triangle"/>
              </a:ln>
              <a:effectLst/>
            </p:spPr>
          </p:cxnSp>
          <p:cxnSp>
            <p:nvCxnSpPr>
              <p:cNvPr id="100" name="Straight Arrow Connector 99"/>
              <p:cNvCxnSpPr/>
              <p:nvPr/>
            </p:nvCxnSpPr>
            <p:spPr>
              <a:xfrm flipH="1" flipV="1">
                <a:off x="4342176" y="3874923"/>
                <a:ext cx="1852709" cy="231851"/>
              </a:xfrm>
              <a:prstGeom prst="straightConnector1">
                <a:avLst/>
              </a:prstGeom>
              <a:noFill/>
              <a:ln w="19050" cap="flat" cmpd="sng" algn="ctr">
                <a:solidFill>
                  <a:srgbClr val="008375"/>
                </a:solidFill>
                <a:prstDash val="solid"/>
                <a:miter lim="800000"/>
                <a:headEnd type="triangle"/>
                <a:tailEnd type="triangle"/>
              </a:ln>
              <a:effectLst/>
            </p:spPr>
          </p:cxnSp>
          <p:cxnSp>
            <p:nvCxnSpPr>
              <p:cNvPr id="101" name="Straight Arrow Connector 100"/>
              <p:cNvCxnSpPr/>
              <p:nvPr/>
            </p:nvCxnSpPr>
            <p:spPr>
              <a:xfrm flipH="1" flipV="1">
                <a:off x="4334422" y="4085773"/>
                <a:ext cx="1874268" cy="21001"/>
              </a:xfrm>
              <a:prstGeom prst="straightConnector1">
                <a:avLst/>
              </a:prstGeom>
              <a:noFill/>
              <a:ln w="19050" cap="flat" cmpd="sng" algn="ctr">
                <a:solidFill>
                  <a:srgbClr val="008375"/>
                </a:solidFill>
                <a:prstDash val="solid"/>
                <a:miter lim="800000"/>
                <a:headEnd type="triangle"/>
                <a:tailEnd type="triangle"/>
              </a:ln>
              <a:effectLst/>
            </p:spPr>
          </p:cxnSp>
          <p:cxnSp>
            <p:nvCxnSpPr>
              <p:cNvPr id="102" name="Straight Arrow Connector 101"/>
              <p:cNvCxnSpPr/>
              <p:nvPr/>
            </p:nvCxnSpPr>
            <p:spPr>
              <a:xfrm flipH="1">
                <a:off x="4325521" y="4106774"/>
                <a:ext cx="1890923" cy="182933"/>
              </a:xfrm>
              <a:prstGeom prst="straightConnector1">
                <a:avLst/>
              </a:prstGeom>
              <a:noFill/>
              <a:ln w="19050" cap="flat" cmpd="sng" algn="ctr">
                <a:solidFill>
                  <a:srgbClr val="008375"/>
                </a:solidFill>
                <a:prstDash val="solid"/>
                <a:miter lim="800000"/>
                <a:headEnd type="triangle"/>
                <a:tailEnd type="triangle"/>
              </a:ln>
              <a:effectLst/>
            </p:spPr>
          </p:cxnSp>
          <p:cxnSp>
            <p:nvCxnSpPr>
              <p:cNvPr id="103" name="Straight Arrow Connector 102"/>
              <p:cNvCxnSpPr/>
              <p:nvPr/>
            </p:nvCxnSpPr>
            <p:spPr>
              <a:xfrm flipH="1">
                <a:off x="4325521" y="4106774"/>
                <a:ext cx="1913192" cy="386867"/>
              </a:xfrm>
              <a:prstGeom prst="straightConnector1">
                <a:avLst/>
              </a:prstGeom>
              <a:noFill/>
              <a:ln w="19050" cap="flat" cmpd="sng" algn="ctr">
                <a:solidFill>
                  <a:srgbClr val="008375"/>
                </a:solidFill>
                <a:prstDash val="solid"/>
                <a:miter lim="800000"/>
                <a:headEnd type="triangle"/>
                <a:tailEnd type="triangle"/>
              </a:ln>
              <a:effectLst/>
            </p:spPr>
          </p:cxnSp>
          <p:cxnSp>
            <p:nvCxnSpPr>
              <p:cNvPr id="104" name="Straight Arrow Connector 103"/>
              <p:cNvCxnSpPr/>
              <p:nvPr/>
            </p:nvCxnSpPr>
            <p:spPr>
              <a:xfrm flipH="1">
                <a:off x="4315620" y="4106774"/>
                <a:ext cx="1919023" cy="555430"/>
              </a:xfrm>
              <a:prstGeom prst="straightConnector1">
                <a:avLst/>
              </a:prstGeom>
              <a:noFill/>
              <a:ln w="19050" cap="flat" cmpd="sng" algn="ctr">
                <a:solidFill>
                  <a:srgbClr val="008375"/>
                </a:solidFill>
                <a:prstDash val="solid"/>
                <a:miter lim="800000"/>
                <a:headEnd type="triangle"/>
                <a:tailEnd type="triangle"/>
              </a:ln>
              <a:effectLst/>
            </p:spPr>
          </p:cxnSp>
        </p:grpSp>
        <p:sp>
          <p:nvSpPr>
            <p:cNvPr id="96" name="TextBox 95"/>
            <p:cNvSpPr txBox="1"/>
            <p:nvPr/>
          </p:nvSpPr>
          <p:spPr>
            <a:xfrm>
              <a:off x="3990210" y="4687869"/>
              <a:ext cx="914400" cy="264795"/>
            </a:xfrm>
            <a:prstGeom prst="rect">
              <a:avLst/>
            </a:prstGeom>
            <a:noFill/>
          </p:spPr>
          <p:txBody>
            <a:bodyPr wrap="none" lIns="0" tIns="0" rIns="0" bIns="0" rtlCol="0">
              <a:noAutofit/>
            </a:bodyPr>
            <a:lstStyle/>
            <a:p>
              <a:pPr marL="0" marR="0" lvl="0" indent="0" algn="ctr" defTabSz="685800" eaLnBrk="1" fontAlgn="auto" latinLnBrk="0" hangingPunct="1">
                <a:lnSpc>
                  <a:spcPct val="9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Arial"/>
                </a:rPr>
                <a:t>8x 1SS</a:t>
              </a:r>
              <a:endParaRPr kumimoji="0" lang="en-GB" sz="1350" b="0" i="0" u="none" strike="noStrike" kern="0" cap="none" spc="0" normalizeH="0" baseline="0" noProof="0" dirty="0">
                <a:ln>
                  <a:noFill/>
                </a:ln>
                <a:solidFill>
                  <a:prstClr val="black"/>
                </a:solidFill>
                <a:effectLst/>
                <a:uLnTx/>
                <a:uFillTx/>
                <a:latin typeface="Arial"/>
              </a:endParaRPr>
            </a:p>
          </p:txBody>
        </p:sp>
      </p:grpSp>
      <p:sp>
        <p:nvSpPr>
          <p:cNvPr id="162" name="Slide Number Placeholder 3">
            <a:extLst>
              <a:ext uri="{FF2B5EF4-FFF2-40B4-BE49-F238E27FC236}">
                <a16:creationId xmlns:a16="http://schemas.microsoft.com/office/drawing/2014/main" id="{69B7711A-CDCE-4FA4-B37D-0794D9A2E640}"/>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24</a:t>
            </a:fld>
            <a:endParaRPr lang="en-US" dirty="0">
              <a:solidFill>
                <a:prstClr val="black">
                  <a:tint val="75000"/>
                </a:prstClr>
              </a:solidFill>
            </a:endParaRPr>
          </a:p>
        </p:txBody>
      </p:sp>
      <p:sp>
        <p:nvSpPr>
          <p:cNvPr id="4" name="Date Placeholder 4">
            <a:extLst>
              <a:ext uri="{FF2B5EF4-FFF2-40B4-BE49-F238E27FC236}">
                <a16:creationId xmlns:a16="http://schemas.microsoft.com/office/drawing/2014/main" id="{998052BD-F9D3-D5F7-A138-24D562DF3436}"/>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390029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features in 802.11ax will support improved outdoor operation</a:t>
            </a:r>
          </a:p>
        </p:txBody>
      </p:sp>
      <p:sp>
        <p:nvSpPr>
          <p:cNvPr id="5" name="Content Placeholder 4"/>
          <p:cNvSpPr>
            <a:spLocks noGrp="1"/>
          </p:cNvSpPr>
          <p:nvPr>
            <p:ph idx="1"/>
          </p:nvPr>
        </p:nvSpPr>
        <p:spPr/>
        <p:txBody>
          <a:bodyPr/>
          <a:lstStyle/>
          <a:p>
            <a:pPr lvl="1">
              <a:buFont typeface="Arial" panose="020B0604020202020204" pitchFamily="34" charset="0"/>
              <a:buChar char="•"/>
            </a:pPr>
            <a:r>
              <a:rPr lang="en-US" sz="2400" dirty="0"/>
              <a:t> Operates in higher delay spread channels than 802.11ac:</a:t>
            </a:r>
          </a:p>
          <a:p>
            <a:pPr lvl="2">
              <a:buFont typeface="Arial" panose="020B0604020202020204" pitchFamily="34" charset="0"/>
              <a:buChar char="•"/>
            </a:pPr>
            <a:r>
              <a:rPr lang="en-US" sz="2000" dirty="0"/>
              <a:t> 802.11ac GI options: 0.4 µs and 0.8 µs</a:t>
            </a:r>
          </a:p>
          <a:p>
            <a:pPr lvl="2">
              <a:buFont typeface="Arial" panose="020B0604020202020204" pitchFamily="34" charset="0"/>
              <a:buChar char="•"/>
            </a:pPr>
            <a:r>
              <a:rPr lang="en-US" sz="2000" dirty="0"/>
              <a:t> 802.11ax GI options: 0.8 µs, 1.6 µs and 3.2 µs</a:t>
            </a:r>
          </a:p>
          <a:p>
            <a:pPr lvl="2">
              <a:buFont typeface="Arial" panose="020B0604020202020204" pitchFamily="34" charset="0"/>
              <a:buChar char="•"/>
            </a:pPr>
            <a:r>
              <a:rPr lang="en-US" sz="2000" dirty="0"/>
              <a:t> GI overhead mitigated with longer OFDM symbol</a:t>
            </a:r>
          </a:p>
          <a:p>
            <a:pPr lvl="1">
              <a:buFont typeface="Arial" panose="020B0604020202020204" pitchFamily="34" charset="0"/>
              <a:buChar char="•"/>
            </a:pPr>
            <a:r>
              <a:rPr lang="en-US" sz="2400" dirty="0"/>
              <a:t> Preamble includes repeated L-SIG</a:t>
            </a:r>
          </a:p>
          <a:p>
            <a:pPr lvl="1">
              <a:buFont typeface="Arial" panose="020B0604020202020204" pitchFamily="34" charset="0"/>
              <a:buChar char="•"/>
            </a:pPr>
            <a:r>
              <a:rPr lang="en-US" sz="2400" dirty="0"/>
              <a:t> Extended range preamble includes repeated HE-SIG-A</a:t>
            </a:r>
          </a:p>
          <a:p>
            <a:pPr lvl="1">
              <a:buFont typeface="Arial" panose="020B0604020202020204" pitchFamily="34" charset="0"/>
              <a:buChar char="•"/>
            </a:pPr>
            <a:r>
              <a:rPr lang="en-US" sz="2400" dirty="0"/>
              <a:t> Dual carrier modulation improves robustness in Data field</a:t>
            </a:r>
          </a:p>
          <a:p>
            <a:endParaRPr lang="en-US" dirty="0"/>
          </a:p>
        </p:txBody>
      </p:sp>
      <p:sp>
        <p:nvSpPr>
          <p:cNvPr id="7" name="Slide Number Placeholder 3">
            <a:extLst>
              <a:ext uri="{FF2B5EF4-FFF2-40B4-BE49-F238E27FC236}">
                <a16:creationId xmlns:a16="http://schemas.microsoft.com/office/drawing/2014/main" id="{14FF6462-697E-4C36-A87D-4AF04397D46F}"/>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25</a:t>
            </a:fld>
            <a:endParaRPr lang="en-US" dirty="0">
              <a:solidFill>
                <a:prstClr val="black">
                  <a:tint val="75000"/>
                </a:prstClr>
              </a:solidFill>
            </a:endParaRPr>
          </a:p>
        </p:txBody>
      </p:sp>
      <p:sp>
        <p:nvSpPr>
          <p:cNvPr id="3" name="Date Placeholder 4">
            <a:extLst>
              <a:ext uri="{FF2B5EF4-FFF2-40B4-BE49-F238E27FC236}">
                <a16:creationId xmlns:a16="http://schemas.microsoft.com/office/drawing/2014/main" id="{BCB64FDF-A055-8E12-9C77-9D8C69D4876B}"/>
              </a:ext>
            </a:extLst>
          </p:cNvPr>
          <p:cNvSpPr txBox="1">
            <a:spLocks/>
          </p:cNvSpPr>
          <p:nvPr/>
        </p:nvSpPr>
        <p:spPr>
          <a:xfrm>
            <a:off x="5598213" y="6426104"/>
            <a:ext cx="1488387"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250295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802.11ax meets the MAC/PHY requirements for 5G Indoor Hotspot test Environment defined by IMT-2020</a:t>
            </a:r>
            <a:endParaRPr lang="en-GB" dirty="0">
              <a:solidFill>
                <a:srgbClr val="0070C0"/>
              </a:solidFill>
            </a:endParaRPr>
          </a:p>
        </p:txBody>
      </p:sp>
      <p:sp>
        <p:nvSpPr>
          <p:cNvPr id="3" name="Content Placeholder 2"/>
          <p:cNvSpPr>
            <a:spLocks noGrp="1"/>
          </p:cNvSpPr>
          <p:nvPr>
            <p:ph sz="quarter" idx="14"/>
          </p:nvPr>
        </p:nvSpPr>
        <p:spPr>
          <a:xfrm>
            <a:off x="378166" y="1560672"/>
            <a:ext cx="11432495" cy="1182528"/>
          </a:xfrm>
        </p:spPr>
        <p:txBody>
          <a:bodyPr>
            <a:normAutofit/>
          </a:bodyPr>
          <a:lstStyle/>
          <a:p>
            <a:pPr>
              <a:buFont typeface="Arial" panose="020B0604020202020204" pitchFamily="34" charset="0"/>
              <a:buChar char="•"/>
            </a:pPr>
            <a:r>
              <a:rPr lang="en-GB" sz="2000" dirty="0"/>
              <a:t>Analysis and simulations confirm that performance of IEEE 802.11ax MAC/PHY meet or exceed 5G requirements for the 5G Indoor Hotspot use case</a:t>
            </a:r>
          </a:p>
          <a:p>
            <a:pPr>
              <a:buFont typeface="Arial" panose="020B0604020202020204" pitchFamily="34" charset="0"/>
              <a:buChar char="•"/>
            </a:pPr>
            <a:r>
              <a:rPr lang="en-US" sz="2000" dirty="0"/>
              <a:t>Similar studies are underway for the Dense Urban test environment</a:t>
            </a:r>
          </a:p>
          <a:p>
            <a:endParaRPr lang="en-GB" sz="2400" dirty="0"/>
          </a:p>
        </p:txBody>
      </p:sp>
      <p:graphicFrame>
        <p:nvGraphicFramePr>
          <p:cNvPr id="6" name="Table 5"/>
          <p:cNvGraphicFramePr>
            <a:graphicFrameLocks noGrp="1"/>
          </p:cNvGraphicFramePr>
          <p:nvPr/>
        </p:nvGraphicFramePr>
        <p:xfrm>
          <a:off x="762000" y="2743200"/>
          <a:ext cx="10668000" cy="3276598"/>
        </p:xfrm>
        <a:graphic>
          <a:graphicData uri="http://schemas.openxmlformats.org/drawingml/2006/table">
            <a:tbl>
              <a:tblPr firstRow="1" firstCol="1" bandRow="1">
                <a:tableStyleId>{69012ECD-51FC-41F1-AA8D-1B2483CD663E}</a:tableStyleId>
              </a:tblPr>
              <a:tblGrid>
                <a:gridCol w="435255">
                  <a:extLst>
                    <a:ext uri="{9D8B030D-6E8A-4147-A177-3AD203B41FA5}">
                      <a16:colId xmlns:a16="http://schemas.microsoft.com/office/drawing/2014/main" val="20000"/>
                    </a:ext>
                  </a:extLst>
                </a:gridCol>
                <a:gridCol w="2841955">
                  <a:extLst>
                    <a:ext uri="{9D8B030D-6E8A-4147-A177-3AD203B41FA5}">
                      <a16:colId xmlns:a16="http://schemas.microsoft.com/office/drawing/2014/main" val="20001"/>
                    </a:ext>
                  </a:extLst>
                </a:gridCol>
                <a:gridCol w="2233879">
                  <a:extLst>
                    <a:ext uri="{9D8B030D-6E8A-4147-A177-3AD203B41FA5}">
                      <a16:colId xmlns:a16="http://schemas.microsoft.com/office/drawing/2014/main" val="20002"/>
                    </a:ext>
                  </a:extLst>
                </a:gridCol>
                <a:gridCol w="2159203">
                  <a:extLst>
                    <a:ext uri="{9D8B030D-6E8A-4147-A177-3AD203B41FA5}">
                      <a16:colId xmlns:a16="http://schemas.microsoft.com/office/drawing/2014/main" val="20003"/>
                    </a:ext>
                  </a:extLst>
                </a:gridCol>
                <a:gridCol w="2997708">
                  <a:extLst>
                    <a:ext uri="{9D8B030D-6E8A-4147-A177-3AD203B41FA5}">
                      <a16:colId xmlns:a16="http://schemas.microsoft.com/office/drawing/2014/main" val="20004"/>
                    </a:ext>
                  </a:extLst>
                </a:gridCol>
              </a:tblGrid>
              <a:tr h="200968">
                <a:tc>
                  <a:txBody>
                    <a:bodyPr/>
                    <a:lstStyle/>
                    <a:p>
                      <a:pPr marL="0" marR="0" algn="l"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 </a:t>
                      </a:r>
                      <a:endParaRPr lang="en-GB" sz="1100" b="1">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algn="l"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Metric</a:t>
                      </a:r>
                      <a:endParaRPr lang="en-GB" sz="1100" b="1">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algn="l"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ITU-R Evaluation Method</a:t>
                      </a:r>
                      <a:endParaRPr lang="en-GB" sz="1100" b="1">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algn="l"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000">
                          <a:effectLst/>
                        </a:rPr>
                        <a:t>Minimum Requirement</a:t>
                      </a:r>
                      <a:endParaRPr lang="en-GB" sz="1100" b="1">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algn="l"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000">
                          <a:effectLst/>
                        </a:rPr>
                        <a:t>802.11ax Performance</a:t>
                      </a:r>
                      <a:endParaRPr lang="en-GB" sz="1100" b="1">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0"/>
                  </a:ext>
                </a:extLst>
              </a:tr>
              <a:tr h="217263">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1</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Peak data rate</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Analytical</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20/10 Gbps</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a:t>
                      </a:r>
                      <a:r>
                        <a:rPr lang="fr-FR" sz="1100">
                          <a:effectLst/>
                        </a:rPr>
                        <a:t> </a:t>
                      </a:r>
                      <a:r>
                        <a:rPr lang="fr-FR" sz="1000">
                          <a:effectLst/>
                        </a:rPr>
                        <a:t>20.78 Gbps [Note 1]</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1"/>
                  </a:ext>
                </a:extLst>
              </a:tr>
              <a:tr h="53636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2</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Peak spectral efficiency</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Analytical</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30/15 bits/s/Hz</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58.01 bits/s/Hz [Note 2]</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2"/>
                  </a:ext>
                </a:extLst>
              </a:tr>
              <a:tr h="581179">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3</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User experienced data rate</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000">
                          <a:effectLst/>
                        </a:rPr>
                        <a:t>Analytical for single band and single layer;</a:t>
                      </a:r>
                      <a:endParaRPr lang="en-GB" sz="110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Simulation for multi-layer</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Not applicable for Indoor Hotspot</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Not applicable</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3"/>
                  </a:ext>
                </a:extLst>
              </a:tr>
              <a:tr h="573032">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000">
                          <a:effectLst/>
                        </a:rPr>
                        <a:t>4</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000">
                          <a:effectLst/>
                        </a:rPr>
                        <a:t>5</a:t>
                      </a:r>
                      <a:r>
                        <a:rPr lang="en-GB" sz="1000" baseline="30000">
                          <a:effectLst/>
                        </a:rPr>
                        <a:t>th</a:t>
                      </a:r>
                      <a:r>
                        <a:rPr lang="en-GB" sz="1000">
                          <a:effectLst/>
                        </a:rPr>
                        <a:t> percentile user spectral efficiency</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Simulation</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0.3/0.21 bits/s/Hz</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0.45/0.52 bits/s/Hz [Note 3]</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4"/>
                  </a:ext>
                </a:extLst>
              </a:tr>
              <a:tr h="20096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5</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Average spectral efficiency</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Simulation</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9/6.75 bits/s/Hz/TRxP</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9.82/13.7 bits/s/Hz/TRxP [Note 3]</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5"/>
                  </a:ext>
                </a:extLst>
              </a:tr>
              <a:tr h="363916">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6</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Area traffic capacity</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Analytical</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 :</a:t>
                      </a:r>
                      <a:r>
                        <a:rPr lang="fr-FR" sz="1100">
                          <a:effectLst/>
                        </a:rPr>
                        <a:t> </a:t>
                      </a:r>
                      <a:r>
                        <a:rPr lang="fr-FR" sz="1000">
                          <a:effectLst/>
                        </a:rPr>
                        <a:t>10 Mbit/s/m</a:t>
                      </a:r>
                      <a:r>
                        <a:rPr lang="fr-FR" sz="1000" baseline="30000">
                          <a:effectLst/>
                        </a:rPr>
                        <a:t>2</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Required DL bandwidth = 170 MHz with 3 TRxP/site. [Note 4]</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6"/>
                  </a:ext>
                </a:extLst>
              </a:tr>
              <a:tr h="20096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7</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Mobility</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Simulation</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UL : 1.5 bits/s/Hz</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UL : 9.4 bits/s/Hz</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7"/>
                  </a:ext>
                </a:extLst>
              </a:tr>
              <a:tr h="20096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8</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Bandwidth</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Inspection</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100 MHz, scalable</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20/40/80/80+80/160 MHz</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8"/>
                  </a:ext>
                </a:extLst>
              </a:tr>
              <a:tr h="20096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9</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User plane latency</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Analytical</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4 ms</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80 us [Note 5]</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9"/>
                  </a:ext>
                </a:extLst>
              </a:tr>
            </a:tbl>
          </a:graphicData>
        </a:graphic>
      </p:graphicFrame>
      <p:sp>
        <p:nvSpPr>
          <p:cNvPr id="8" name="Slide Number Placeholder 3">
            <a:extLst>
              <a:ext uri="{FF2B5EF4-FFF2-40B4-BE49-F238E27FC236}">
                <a16:creationId xmlns:a16="http://schemas.microsoft.com/office/drawing/2014/main" id="{86F45C0C-4C0C-4BB1-B63E-3A76A00398D7}"/>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26</a:t>
            </a:fld>
            <a:endParaRPr lang="en-US" dirty="0">
              <a:solidFill>
                <a:prstClr val="black">
                  <a:tint val="75000"/>
                </a:prstClr>
              </a:solidFill>
            </a:endParaRPr>
          </a:p>
        </p:txBody>
      </p:sp>
      <p:sp>
        <p:nvSpPr>
          <p:cNvPr id="4" name="Date Placeholder 4">
            <a:extLst>
              <a:ext uri="{FF2B5EF4-FFF2-40B4-BE49-F238E27FC236}">
                <a16:creationId xmlns:a16="http://schemas.microsoft.com/office/drawing/2014/main" id="{8B48E32D-A577-C6AB-DE24-9EB0EA1D1E7A}"/>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208342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p:cNvSpPr>
            <a:spLocks noChangeArrowheads="1"/>
          </p:cNvSpPr>
          <p:nvPr/>
        </p:nvSpPr>
        <p:spPr bwMode="auto">
          <a:xfrm>
            <a:off x="1371600" y="2747277"/>
            <a:ext cx="4330698" cy="3250846"/>
          </a:xfrm>
          <a:prstGeom prst="roundRect">
            <a:avLst>
              <a:gd name="adj" fmla="val 6965"/>
            </a:avLst>
          </a:prstGeom>
          <a:solidFill>
            <a:srgbClr val="0070C0"/>
          </a:solidFill>
          <a:ln w="12700">
            <a:solidFill>
              <a:schemeClr val="bg1"/>
            </a:solidFill>
            <a:round/>
            <a:headEnd/>
            <a:tailEnd/>
          </a:ln>
        </p:spPr>
        <p:txBody>
          <a:bodyPr wrap="none" lIns="56160" tIns="35662" rIns="56160" bIns="35662"/>
          <a:lstStyle>
            <a:lvl1pPr eaLnBrk="0" hangingPunct="0">
              <a:defRPr sz="2000">
                <a:solidFill>
                  <a:schemeClr val="tx1"/>
                </a:solidFill>
                <a:latin typeface="Arial" charset="0"/>
                <a:ea typeface="ＭＳ Ｐゴシック" charset="-128"/>
              </a:defRPr>
            </a:lvl1pPr>
            <a:lvl2pPr marL="265113" indent="-265113"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415925" indent="-242888"/>
            <a:r>
              <a:rPr lang="en-GB" sz="1800" dirty="0">
                <a:solidFill>
                  <a:schemeClr val="bg1"/>
                </a:solidFill>
              </a:rPr>
              <a:t>Use Cases:</a:t>
            </a:r>
          </a:p>
          <a:p>
            <a:pPr marL="358775" lvl="1" indent="-185738">
              <a:buClr>
                <a:schemeClr val="bg1"/>
              </a:buClr>
              <a:buFont typeface="Arial" panose="020B0604020202020204" pitchFamily="34" charset="0"/>
              <a:buChar char="•"/>
            </a:pPr>
            <a:r>
              <a:rPr lang="en-GB" sz="1800" dirty="0">
                <a:solidFill>
                  <a:schemeClr val="bg1"/>
                </a:solidFill>
              </a:rPr>
              <a:t>Ultra-Short Range</a:t>
            </a:r>
          </a:p>
          <a:p>
            <a:pPr marL="358775" lvl="1" indent="-185738">
              <a:buClr>
                <a:schemeClr val="bg1"/>
              </a:buClr>
              <a:buFont typeface="Arial" panose="020B0604020202020204" pitchFamily="34" charset="0"/>
              <a:buChar char="•"/>
            </a:pPr>
            <a:r>
              <a:rPr lang="en-GB" sz="1800" dirty="0">
                <a:solidFill>
                  <a:schemeClr val="bg1"/>
                </a:solidFill>
              </a:rPr>
              <a:t>8K UHD - Smart Home</a:t>
            </a:r>
          </a:p>
          <a:p>
            <a:pPr marL="358775" lvl="1" indent="-185738">
              <a:buClr>
                <a:schemeClr val="bg1"/>
              </a:buClr>
              <a:buFont typeface="Arial" panose="020B0604020202020204" pitchFamily="34" charset="0"/>
              <a:buChar char="•"/>
            </a:pPr>
            <a:r>
              <a:rPr lang="en-GB" sz="1800" dirty="0">
                <a:solidFill>
                  <a:schemeClr val="bg1"/>
                </a:solidFill>
              </a:rPr>
              <a:t>AR/VR and wearables</a:t>
            </a:r>
          </a:p>
          <a:p>
            <a:pPr marL="358775" lvl="1" indent="-185738">
              <a:buClr>
                <a:schemeClr val="bg1"/>
              </a:buClr>
              <a:buFont typeface="Arial" panose="020B0604020202020204" pitchFamily="34" charset="0"/>
              <a:buChar char="•"/>
            </a:pPr>
            <a:r>
              <a:rPr lang="en-GB" sz="1800" dirty="0">
                <a:solidFill>
                  <a:schemeClr val="bg1"/>
                </a:solidFill>
              </a:rPr>
              <a:t>Data </a:t>
            </a:r>
            <a:r>
              <a:rPr lang="en-GB" sz="1800" dirty="0" err="1">
                <a:solidFill>
                  <a:schemeClr val="bg1"/>
                </a:solidFill>
              </a:rPr>
              <a:t>Center</a:t>
            </a:r>
            <a:r>
              <a:rPr lang="en-GB" sz="1800" dirty="0">
                <a:solidFill>
                  <a:schemeClr val="bg1"/>
                </a:solidFill>
              </a:rPr>
              <a:t> Inter Rack connectivity</a:t>
            </a:r>
          </a:p>
          <a:p>
            <a:pPr marL="358775" lvl="1" indent="-185738">
              <a:buClr>
                <a:schemeClr val="bg1"/>
              </a:buClr>
              <a:buFont typeface="Arial" panose="020B0604020202020204" pitchFamily="34" charset="0"/>
              <a:buChar char="•"/>
            </a:pPr>
            <a:r>
              <a:rPr lang="en-GB" sz="1800" dirty="0">
                <a:solidFill>
                  <a:schemeClr val="bg1"/>
                </a:solidFill>
              </a:rPr>
              <a:t>Video / Mass-Data distribution</a:t>
            </a:r>
          </a:p>
          <a:p>
            <a:pPr marL="358775" lvl="1" indent="-185738">
              <a:buClr>
                <a:schemeClr val="bg1"/>
              </a:buClr>
              <a:buFont typeface="Arial" panose="020B0604020202020204" pitchFamily="34" charset="0"/>
              <a:buChar char="•"/>
            </a:pPr>
            <a:r>
              <a:rPr lang="en-GB" sz="1800" dirty="0">
                <a:solidFill>
                  <a:schemeClr val="bg1"/>
                </a:solidFill>
              </a:rPr>
              <a:t>Mobile Offloading and MBO</a:t>
            </a:r>
          </a:p>
          <a:p>
            <a:pPr marL="358775" lvl="1" indent="-185738">
              <a:buClr>
                <a:schemeClr val="bg1"/>
              </a:buClr>
              <a:buFont typeface="Arial" panose="020B0604020202020204" pitchFamily="34" charset="0"/>
              <a:buChar char="•"/>
            </a:pPr>
            <a:r>
              <a:rPr lang="en-GB" sz="1800" dirty="0">
                <a:solidFill>
                  <a:schemeClr val="bg1"/>
                </a:solidFill>
              </a:rPr>
              <a:t>Mobile </a:t>
            </a:r>
            <a:r>
              <a:rPr lang="en-GB" sz="1800" dirty="0" err="1">
                <a:solidFill>
                  <a:schemeClr val="bg1"/>
                </a:solidFill>
              </a:rPr>
              <a:t>Fronthauling</a:t>
            </a:r>
            <a:endParaRPr lang="en-GB" sz="1800" dirty="0">
              <a:solidFill>
                <a:schemeClr val="bg1"/>
              </a:solidFill>
            </a:endParaRPr>
          </a:p>
          <a:p>
            <a:pPr marL="358775" lvl="1" indent="-185738">
              <a:buClr>
                <a:schemeClr val="bg1"/>
              </a:buClr>
              <a:buFont typeface="Arial" panose="020B0604020202020204" pitchFamily="34" charset="0"/>
              <a:buChar char="•"/>
            </a:pPr>
            <a:r>
              <a:rPr lang="en-GB" sz="1800" dirty="0">
                <a:solidFill>
                  <a:schemeClr val="bg1"/>
                </a:solidFill>
              </a:rPr>
              <a:t>Wireless Backhauling (w. multi-hop)</a:t>
            </a:r>
          </a:p>
          <a:p>
            <a:pPr marL="358775" lvl="1" indent="-185738">
              <a:buClr>
                <a:schemeClr val="bg1"/>
              </a:buClr>
              <a:buFont typeface="Arial" panose="020B0604020202020204" pitchFamily="34" charset="0"/>
              <a:buChar char="•"/>
            </a:pPr>
            <a:r>
              <a:rPr lang="en-GB" sz="1800" dirty="0">
                <a:solidFill>
                  <a:schemeClr val="bg1"/>
                </a:solidFill>
              </a:rPr>
              <a:t>Office Docking</a:t>
            </a:r>
          </a:p>
          <a:p>
            <a:pPr marL="358775" lvl="1" indent="-185738">
              <a:buClr>
                <a:schemeClr val="bg1"/>
              </a:buClr>
              <a:buFont typeface="Arial" panose="020B0604020202020204" pitchFamily="34" charset="0"/>
              <a:buChar char="•"/>
            </a:pPr>
            <a:r>
              <a:rPr lang="en-GB" sz="1800" dirty="0">
                <a:solidFill>
                  <a:schemeClr val="bg1"/>
                </a:solidFill>
              </a:rPr>
              <a:t>Fixed Wireless</a:t>
            </a:r>
          </a:p>
        </p:txBody>
      </p:sp>
      <p:sp>
        <p:nvSpPr>
          <p:cNvPr id="6" name="Rounded Rectangle 5"/>
          <p:cNvSpPr>
            <a:spLocks noChangeArrowheads="1"/>
          </p:cNvSpPr>
          <p:nvPr/>
        </p:nvSpPr>
        <p:spPr bwMode="auto">
          <a:xfrm>
            <a:off x="6817896" y="2734799"/>
            <a:ext cx="4002504" cy="3246006"/>
          </a:xfrm>
          <a:prstGeom prst="roundRect">
            <a:avLst>
              <a:gd name="adj" fmla="val 6965"/>
            </a:avLst>
          </a:prstGeom>
          <a:solidFill>
            <a:srgbClr val="0070C0"/>
          </a:solidFill>
          <a:ln w="12700">
            <a:solidFill>
              <a:schemeClr val="bg1"/>
            </a:solidFill>
            <a:round/>
            <a:headEnd/>
            <a:tailEnd/>
          </a:ln>
        </p:spPr>
        <p:txBody>
          <a:bodyPr wrap="none" lIns="56160" tIns="35662" rIns="56160" bIns="35662"/>
          <a:lstStyle>
            <a:lvl1pPr eaLnBrk="0" hangingPunct="0">
              <a:defRPr sz="2000">
                <a:solidFill>
                  <a:schemeClr val="tx1"/>
                </a:solidFill>
                <a:latin typeface="Arial" charset="0"/>
                <a:ea typeface="ＭＳ Ｐゴシック" charset="-128"/>
              </a:defRPr>
            </a:lvl1pPr>
            <a:lvl2pPr marL="265113" indent="-265113"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488950" indent="-315913" defTabSz="457200"/>
            <a:r>
              <a:rPr lang="en-GB" sz="1600" kern="0" dirty="0">
                <a:solidFill>
                  <a:prstClr val="white"/>
                </a:solidFill>
              </a:rPr>
              <a:t>Key additions :</a:t>
            </a:r>
          </a:p>
          <a:p>
            <a:pPr marL="358775" lvl="1" indent="-185738" defTabSz="260350">
              <a:buClr>
                <a:prstClr val="white"/>
              </a:buClr>
              <a:buFont typeface="Arial" panose="020B0604020202020204" pitchFamily="34" charset="0"/>
              <a:buChar char="•"/>
            </a:pPr>
            <a:r>
              <a:rPr lang="en-GB" sz="1600" kern="0" dirty="0">
                <a:solidFill>
                  <a:prstClr val="white"/>
                </a:solidFill>
              </a:rPr>
              <a:t>SU/ MU MIMO, up to 8 spatial streams</a:t>
            </a:r>
          </a:p>
          <a:p>
            <a:pPr marL="358775" lvl="1" indent="-185738" defTabSz="260350">
              <a:buClr>
                <a:prstClr val="white"/>
              </a:buClr>
              <a:buFont typeface="Arial" panose="020B0604020202020204" pitchFamily="34" charset="0"/>
              <a:buChar char="•"/>
            </a:pPr>
            <a:r>
              <a:rPr lang="en-GB" sz="1600" kern="0" dirty="0">
                <a:solidFill>
                  <a:prstClr val="white"/>
                </a:solidFill>
              </a:rPr>
              <a:t>Channel bonding</a:t>
            </a:r>
          </a:p>
          <a:p>
            <a:pPr marL="358775" lvl="1" indent="-185738" defTabSz="260350">
              <a:buClr>
                <a:prstClr val="white"/>
              </a:buClr>
              <a:buFont typeface="Arial" panose="020B0604020202020204" pitchFamily="34" charset="0"/>
              <a:buChar char="•"/>
            </a:pPr>
            <a:r>
              <a:rPr lang="en-GB" sz="1600" kern="0" dirty="0">
                <a:solidFill>
                  <a:prstClr val="white"/>
                </a:solidFill>
              </a:rPr>
              <a:t>Channel aggregation</a:t>
            </a:r>
          </a:p>
          <a:p>
            <a:pPr marL="358775" lvl="1" indent="-185738" defTabSz="260350">
              <a:buClr>
                <a:prstClr val="white"/>
              </a:buClr>
              <a:buFont typeface="Arial" panose="020B0604020202020204" pitchFamily="34" charset="0"/>
              <a:buChar char="•"/>
            </a:pPr>
            <a:r>
              <a:rPr lang="en-GB" sz="1600" kern="0" dirty="0">
                <a:solidFill>
                  <a:prstClr val="white"/>
                </a:solidFill>
              </a:rPr>
              <a:t>Non-uniform constellation modulation</a:t>
            </a:r>
          </a:p>
          <a:p>
            <a:pPr marL="358775" lvl="1" indent="-185738" defTabSz="260350">
              <a:buClr>
                <a:prstClr val="white"/>
              </a:buClr>
              <a:buFont typeface="Arial" panose="020B0604020202020204" pitchFamily="34" charset="0"/>
              <a:buChar char="•"/>
            </a:pPr>
            <a:r>
              <a:rPr lang="en-GB" sz="1600" kern="0" dirty="0">
                <a:solidFill>
                  <a:prstClr val="white"/>
                </a:solidFill>
              </a:rPr>
              <a:t>Advanced power saving features</a:t>
            </a:r>
          </a:p>
          <a:p>
            <a:pPr marL="173037" lvl="1" indent="0" defTabSz="260350">
              <a:buClr>
                <a:prstClr val="white"/>
              </a:buClr>
            </a:pPr>
            <a:endParaRPr lang="en-GB" sz="1600" kern="0" dirty="0">
              <a:solidFill>
                <a:prstClr val="white"/>
              </a:solidFill>
            </a:endParaRPr>
          </a:p>
        </p:txBody>
      </p:sp>
      <p:sp>
        <p:nvSpPr>
          <p:cNvPr id="3" name="Title 2"/>
          <p:cNvSpPr>
            <a:spLocks noGrp="1"/>
          </p:cNvSpPr>
          <p:nvPr>
            <p:ph type="title"/>
          </p:nvPr>
        </p:nvSpPr>
        <p:spPr>
          <a:xfrm>
            <a:off x="524934" y="591029"/>
            <a:ext cx="10828865" cy="551971"/>
          </a:xfrm>
        </p:spPr>
        <p:txBody>
          <a:bodyPr>
            <a:normAutofit fontScale="90000"/>
          </a:bodyPr>
          <a:lstStyle/>
          <a:p>
            <a:r>
              <a:rPr lang="en-GB" b="1" dirty="0"/>
              <a:t>802.11ay</a:t>
            </a:r>
            <a:r>
              <a:rPr lang="en-GB" dirty="0"/>
              <a:t> </a:t>
            </a:r>
            <a:r>
              <a:rPr lang="en-US" dirty="0"/>
              <a:t>is defining next generation 60 GHz: increased throughput and range</a:t>
            </a:r>
            <a:br>
              <a:rPr lang="en-GB" dirty="0"/>
            </a:br>
            <a:br>
              <a:rPr lang="en-US" dirty="0"/>
            </a:br>
            <a:endParaRPr lang="en-GB" dirty="0"/>
          </a:p>
        </p:txBody>
      </p:sp>
      <p:sp>
        <p:nvSpPr>
          <p:cNvPr id="2" name="TextBox 1"/>
          <p:cNvSpPr txBox="1"/>
          <p:nvPr/>
        </p:nvSpPr>
        <p:spPr>
          <a:xfrm>
            <a:off x="524934" y="1570901"/>
            <a:ext cx="5723465" cy="914400"/>
          </a:xfrm>
          <a:prstGeom prst="rect">
            <a:avLst/>
          </a:prstGeom>
          <a:noFill/>
        </p:spPr>
        <p:txBody>
          <a:bodyPr wrap="none" lIns="0" tIns="0" rIns="0" bIns="0" rtlCol="0">
            <a:noAutofit/>
          </a:bodyPr>
          <a:lstStyle/>
          <a:p>
            <a:pPr marL="342900" indent="-342900">
              <a:lnSpc>
                <a:spcPct val="90000"/>
              </a:lnSpc>
              <a:buFont typeface="Arial" panose="020B0604020202020204" pitchFamily="34" charset="0"/>
              <a:buChar char="•"/>
            </a:pPr>
            <a:r>
              <a:rPr lang="en-US" sz="2200" dirty="0"/>
              <a:t>20Gbps+ rates are defined</a:t>
            </a:r>
          </a:p>
          <a:p>
            <a:pPr marL="342900" indent="-342900">
              <a:lnSpc>
                <a:spcPct val="90000"/>
              </a:lnSpc>
              <a:buFont typeface="Arial" panose="020B0604020202020204" pitchFamily="34" charset="0"/>
              <a:buChar char="•"/>
            </a:pPr>
            <a:r>
              <a:rPr lang="en-US" sz="2200" dirty="0"/>
              <a:t>License- Exempt bands above 45Gbps</a:t>
            </a:r>
          </a:p>
          <a:p>
            <a:pPr marL="342900" indent="-342900">
              <a:lnSpc>
                <a:spcPct val="90000"/>
              </a:lnSpc>
              <a:buFont typeface="Arial" panose="020B0604020202020204" pitchFamily="34" charset="0"/>
              <a:buChar char="•"/>
            </a:pPr>
            <a:r>
              <a:rPr lang="en-US" sz="2200" dirty="0"/>
              <a:t>Completion in 2020; First chipsets announced</a:t>
            </a:r>
          </a:p>
          <a:p>
            <a:pPr>
              <a:lnSpc>
                <a:spcPct val="90000"/>
              </a:lnSpc>
            </a:pPr>
            <a:endParaRPr lang="en-US" dirty="0"/>
          </a:p>
          <a:p>
            <a:pPr>
              <a:lnSpc>
                <a:spcPct val="90000"/>
              </a:lnSpc>
            </a:pPr>
            <a:endParaRPr lang="en-GB" dirty="0"/>
          </a:p>
        </p:txBody>
      </p:sp>
      <p:sp>
        <p:nvSpPr>
          <p:cNvPr id="8" name="Slide Number Placeholder 3">
            <a:extLst>
              <a:ext uri="{FF2B5EF4-FFF2-40B4-BE49-F238E27FC236}">
                <a16:creationId xmlns:a16="http://schemas.microsoft.com/office/drawing/2014/main" id="{BBF83E52-E9CB-4639-8D58-CD7087402C28}"/>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z="1600" smtClean="0">
                <a:solidFill>
                  <a:prstClr val="black">
                    <a:tint val="75000"/>
                  </a:prstClr>
                </a:solidFill>
              </a:rPr>
              <a:pPr>
                <a:defRPr/>
              </a:pPr>
              <a:t>27</a:t>
            </a:fld>
            <a:endParaRPr lang="en-US" dirty="0">
              <a:solidFill>
                <a:prstClr val="black">
                  <a:tint val="75000"/>
                </a:prstClr>
              </a:solidFill>
            </a:endParaRPr>
          </a:p>
        </p:txBody>
      </p:sp>
      <p:sp>
        <p:nvSpPr>
          <p:cNvPr id="4" name="Date Placeholder 4">
            <a:extLst>
              <a:ext uri="{FF2B5EF4-FFF2-40B4-BE49-F238E27FC236}">
                <a16:creationId xmlns:a16="http://schemas.microsoft.com/office/drawing/2014/main" id="{2528C16C-7BEB-C963-9013-7BF5191E91A4}"/>
              </a:ext>
            </a:extLst>
          </p:cNvPr>
          <p:cNvSpPr txBox="1">
            <a:spLocks/>
          </p:cNvSpPr>
          <p:nvPr/>
        </p:nvSpPr>
        <p:spPr>
          <a:xfrm>
            <a:off x="5598213" y="6426104"/>
            <a:ext cx="1488387"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52815538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8" y="558112"/>
            <a:ext cx="10969943" cy="584888"/>
          </a:xfrm>
        </p:spPr>
        <p:txBody>
          <a:bodyPr/>
          <a:lstStyle/>
          <a:p>
            <a:r>
              <a:rPr lang="en-US" dirty="0"/>
              <a:t>60 GHz Fixed Wireless Use Case: Affordable 5G Performance </a:t>
            </a:r>
          </a:p>
        </p:txBody>
      </p:sp>
      <p:sp>
        <p:nvSpPr>
          <p:cNvPr id="19" name="TextBox 18"/>
          <p:cNvSpPr txBox="1"/>
          <p:nvPr/>
        </p:nvSpPr>
        <p:spPr>
          <a:xfrm>
            <a:off x="838200" y="5791200"/>
            <a:ext cx="3124200" cy="685800"/>
          </a:xfrm>
          <a:prstGeom prst="rect">
            <a:avLst/>
          </a:prstGeom>
          <a:noFill/>
        </p:spPr>
        <p:txBody>
          <a:bodyPr wrap="none" lIns="0" tIns="0" rIns="0" bIns="0" rtlCol="0">
            <a:noAutofit/>
          </a:bodyPr>
          <a:lstStyle/>
          <a:p>
            <a:pPr>
              <a:lnSpc>
                <a:spcPct val="90000"/>
              </a:lnSpc>
            </a:pPr>
            <a:r>
              <a:rPr lang="en-US" dirty="0"/>
              <a:t>https://www.fiercewireless.com/wireless/60-ghz-band-particularly-appealing-for-fixed-wireless-report</a:t>
            </a:r>
          </a:p>
        </p:txBody>
      </p:sp>
      <p:sp>
        <p:nvSpPr>
          <p:cNvPr id="26" name="Rectangle 25"/>
          <p:cNvSpPr/>
          <p:nvPr/>
        </p:nvSpPr>
        <p:spPr>
          <a:xfrm>
            <a:off x="857922" y="1555537"/>
            <a:ext cx="8763000" cy="4247317"/>
          </a:xfrm>
          <a:prstGeom prst="rect">
            <a:avLst/>
          </a:prstGeom>
        </p:spPr>
        <p:txBody>
          <a:bodyPr wrap="square">
            <a:spAutoFit/>
          </a:bodyPr>
          <a:lstStyle/>
          <a:p>
            <a:r>
              <a:rPr lang="en-US" dirty="0"/>
              <a:t>“the 14 GHz of contiguous spectrum in the band offers more bandwidth than any other licensed or unlicensed </a:t>
            </a:r>
            <a:r>
              <a:rPr lang="en-US" dirty="0" err="1"/>
              <a:t>mmWave</a:t>
            </a:r>
            <a:r>
              <a:rPr lang="en-US" dirty="0"/>
              <a:t> band. Further, the 60 GHz band has chipsets and technology currently available on the commercial market.”</a:t>
            </a:r>
          </a:p>
          <a:p>
            <a:endParaRPr lang="en-US" dirty="0"/>
          </a:p>
          <a:p>
            <a:r>
              <a:rPr lang="en-US" dirty="0"/>
              <a:t>“In the U.S., unlicensed </a:t>
            </a:r>
            <a:r>
              <a:rPr lang="en-US" dirty="0" err="1"/>
              <a:t>mmWave</a:t>
            </a:r>
            <a:r>
              <a:rPr lang="en-US" dirty="0"/>
              <a:t> frequencies available for 5G primarily cover the band from 57 – 71 GHz, called the V-Band, or 60 GHz band. This band offers 14 GHz of contiguous spectrum, which is more than all other licensed and unlicensed bands combined7. </a:t>
            </a:r>
            <a:r>
              <a:rPr lang="en-US" b="1" dirty="0"/>
              <a:t>This makes the 60 GHz band an excellent alternative to licensed </a:t>
            </a:r>
            <a:r>
              <a:rPr lang="en-US" b="1" dirty="0" err="1"/>
              <a:t>mmWave</a:t>
            </a:r>
            <a:r>
              <a:rPr lang="en-US" b="1" dirty="0"/>
              <a:t> frequencies for smaller providers, as it can be used to deliver 5G performance for the minimal cost of available 60 GHz infrastructure products.</a:t>
            </a:r>
          </a:p>
          <a:p>
            <a:endParaRPr lang="en-US" dirty="0"/>
          </a:p>
          <a:p>
            <a:r>
              <a:rPr lang="en-GB" dirty="0">
                <a:hlinkClick r:id="rId3"/>
              </a:rPr>
              <a:t>https://go.siklu.com/hubfs/Content/White%20Papers/Maravedis%20Industry%20Overview:%205G%20Fixed%20Wireless%20Gigabit%20Services%20Today.pdf</a:t>
            </a:r>
            <a:endParaRPr lang="en-GB" dirty="0"/>
          </a:p>
          <a:p>
            <a:endParaRPr lang="en-GB" dirty="0"/>
          </a:p>
        </p:txBody>
      </p:sp>
      <p:sp>
        <p:nvSpPr>
          <p:cNvPr id="7" name="Slide Number Placeholder 3">
            <a:extLst>
              <a:ext uri="{FF2B5EF4-FFF2-40B4-BE49-F238E27FC236}">
                <a16:creationId xmlns:a16="http://schemas.microsoft.com/office/drawing/2014/main" id="{1B5BEA8A-4570-4690-9348-9EA1CD6511E8}"/>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28</a:t>
            </a:fld>
            <a:endParaRPr lang="en-US" dirty="0">
              <a:solidFill>
                <a:prstClr val="black">
                  <a:tint val="75000"/>
                </a:prstClr>
              </a:solidFill>
            </a:endParaRPr>
          </a:p>
        </p:txBody>
      </p:sp>
      <p:sp>
        <p:nvSpPr>
          <p:cNvPr id="3" name="Date Placeholder 4">
            <a:extLst>
              <a:ext uri="{FF2B5EF4-FFF2-40B4-BE49-F238E27FC236}">
                <a16:creationId xmlns:a16="http://schemas.microsoft.com/office/drawing/2014/main" id="{C4B57587-0A3F-B605-DACB-50E55713AE4A}"/>
              </a:ext>
            </a:extLst>
          </p:cNvPr>
          <p:cNvSpPr txBox="1">
            <a:spLocks/>
          </p:cNvSpPr>
          <p:nvPr/>
        </p:nvSpPr>
        <p:spPr>
          <a:xfrm>
            <a:off x="5598213" y="6426104"/>
            <a:ext cx="1335987" cy="23214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248780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GHz Mesh Backhaul Wireless Use Case: Deploying Today</a:t>
            </a:r>
          </a:p>
        </p:txBody>
      </p:sp>
      <p:sp>
        <p:nvSpPr>
          <p:cNvPr id="26" name="Rectangle 25"/>
          <p:cNvSpPr/>
          <p:nvPr/>
        </p:nvSpPr>
        <p:spPr>
          <a:xfrm>
            <a:off x="609443" y="1342016"/>
            <a:ext cx="4648200" cy="5170646"/>
          </a:xfrm>
          <a:prstGeom prst="rect">
            <a:avLst/>
          </a:prstGeom>
        </p:spPr>
        <p:txBody>
          <a:bodyPr wrap="square">
            <a:spAutoFit/>
          </a:bodyPr>
          <a:lstStyle/>
          <a:p>
            <a:r>
              <a:rPr lang="en-US" dirty="0"/>
              <a:t>“</a:t>
            </a:r>
            <a:r>
              <a:rPr lang="en-US" i="1" dirty="0"/>
              <a:t>Leading Wi-Fi and wireless network solution vendor </a:t>
            </a:r>
            <a:r>
              <a:rPr lang="en-US" i="1" dirty="0">
                <a:hlinkClick r:id="rId3"/>
              </a:rPr>
              <a:t>Cambium Networks</a:t>
            </a:r>
            <a:r>
              <a:rPr lang="en-US" i="1" dirty="0"/>
              <a:t> announced today that they will be incorporating Facebook’s </a:t>
            </a:r>
            <a:r>
              <a:rPr lang="en-US" i="1" dirty="0" err="1">
                <a:hlinkClick r:id="rId4"/>
              </a:rPr>
              <a:t>Terragraph</a:t>
            </a:r>
            <a:r>
              <a:rPr lang="en-US" i="1" dirty="0"/>
              <a:t> technology into a new series of Cambium Networks </a:t>
            </a:r>
            <a:r>
              <a:rPr lang="en-US" b="1" i="1" dirty="0"/>
              <a:t>60 GHz radio products</a:t>
            </a:r>
            <a:r>
              <a:rPr lang="en-US" i="1" dirty="0"/>
              <a:t> called </a:t>
            </a:r>
            <a:r>
              <a:rPr lang="en-US" i="1" dirty="0" err="1"/>
              <a:t>cnWave</a:t>
            </a:r>
            <a:r>
              <a:rPr lang="en-US" i="1" dirty="0"/>
              <a:t>™. The news comes as </a:t>
            </a:r>
            <a:r>
              <a:rPr lang="en-US" i="1" dirty="0" err="1"/>
              <a:t>Terragraph</a:t>
            </a:r>
            <a:r>
              <a:rPr lang="en-US" i="1" dirty="0"/>
              <a:t> appears to be ramping up go-to-market activities with trials underway in Hungary and most recently in Malaysia.”</a:t>
            </a:r>
          </a:p>
          <a:p>
            <a:endParaRPr lang="en-US" i="1" dirty="0"/>
          </a:p>
          <a:p>
            <a:r>
              <a:rPr lang="en-US" i="1" dirty="0"/>
              <a:t>“</a:t>
            </a:r>
            <a:r>
              <a:rPr lang="en-US" i="1" dirty="0" err="1"/>
              <a:t>Terragraph</a:t>
            </a:r>
            <a:r>
              <a:rPr lang="en-US" i="1" dirty="0"/>
              <a:t> is essentially a 60 GHz-based meshed (or multi-hop, multi-point) backhaul radio system for deployment at street level in cities</a:t>
            </a:r>
            <a:r>
              <a:rPr lang="en-US" i="1"/>
              <a:t>.” </a:t>
            </a:r>
          </a:p>
          <a:p>
            <a:endParaRPr lang="en-US" i="1" dirty="0"/>
          </a:p>
          <a:p>
            <a:r>
              <a:rPr lang="en-GB" sz="1400" dirty="0">
                <a:hlinkClick r:id="rId5"/>
              </a:rPr>
              <a:t>https://wifinowevents.com/news-and-blog/cambium-networks-to-incorporate-facebook-terragraph-tech-into-new-60-ghz-products/</a:t>
            </a:r>
            <a:r>
              <a:rPr lang="en-GB" sz="1400" dirty="0"/>
              <a:t> </a:t>
            </a:r>
          </a:p>
        </p:txBody>
      </p:sp>
      <p:pic>
        <p:nvPicPr>
          <p:cNvPr id="3" name="Picture 2"/>
          <p:cNvPicPr>
            <a:picLocks noChangeAspect="1"/>
          </p:cNvPicPr>
          <p:nvPr/>
        </p:nvPicPr>
        <p:blipFill>
          <a:blip r:embed="rId6"/>
          <a:stretch>
            <a:fillRect/>
          </a:stretch>
        </p:blipFill>
        <p:spPr>
          <a:xfrm>
            <a:off x="5791200" y="1857824"/>
            <a:ext cx="6115050" cy="2263363"/>
          </a:xfrm>
          <a:prstGeom prst="rect">
            <a:avLst/>
          </a:prstGeom>
        </p:spPr>
      </p:pic>
      <p:sp>
        <p:nvSpPr>
          <p:cNvPr id="7" name="Slide Number Placeholder 3">
            <a:extLst>
              <a:ext uri="{FF2B5EF4-FFF2-40B4-BE49-F238E27FC236}">
                <a16:creationId xmlns:a16="http://schemas.microsoft.com/office/drawing/2014/main" id="{A7733BD1-4C78-448E-B842-A517DDDF089B}"/>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29</a:t>
            </a:fld>
            <a:endParaRPr lang="en-US" dirty="0">
              <a:solidFill>
                <a:prstClr val="black">
                  <a:tint val="75000"/>
                </a:prstClr>
              </a:solidFill>
            </a:endParaRPr>
          </a:p>
        </p:txBody>
      </p:sp>
      <p:sp>
        <p:nvSpPr>
          <p:cNvPr id="4" name="Date Placeholder 4">
            <a:extLst>
              <a:ext uri="{FF2B5EF4-FFF2-40B4-BE49-F238E27FC236}">
                <a16:creationId xmlns:a16="http://schemas.microsoft.com/office/drawing/2014/main" id="{9BFFE1B5-1122-9D79-572B-99E2C34B2825}"/>
              </a:ext>
            </a:extLst>
          </p:cNvPr>
          <p:cNvSpPr txBox="1">
            <a:spLocks/>
          </p:cNvSpPr>
          <p:nvPr/>
        </p:nvSpPr>
        <p:spPr>
          <a:xfrm>
            <a:off x="5598213" y="6426103"/>
            <a:ext cx="1488387"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29145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59" y="558158"/>
            <a:ext cx="11274741" cy="852364"/>
          </a:xfrm>
        </p:spPr>
        <p:txBody>
          <a:bodyPr/>
          <a:lstStyle/>
          <a:p>
            <a:r>
              <a:rPr lang="en-US" dirty="0"/>
              <a:t>The IEEE 802.11 Working Group is one of the most active WGs in 802</a:t>
            </a:r>
            <a:endParaRPr lang="en-GB" dirty="0"/>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solidFill>
                  <a:prstClr val="black">
                    <a:tint val="75000"/>
                  </a:prstClr>
                </a:solidFill>
              </a:rPr>
              <a:pPr>
                <a:defRPr/>
              </a:pPr>
              <a:t>3</a:t>
            </a:fld>
            <a:endParaRPr lang="en-US" dirty="0">
              <a:solidFill>
                <a:prstClr val="black">
                  <a:tint val="75000"/>
                </a:prstClr>
              </a:solidFill>
            </a:endParaRPr>
          </a:p>
        </p:txBody>
      </p:sp>
      <p:grpSp>
        <p:nvGrpSpPr>
          <p:cNvPr id="46" name="Group 45"/>
          <p:cNvGrpSpPr/>
          <p:nvPr/>
        </p:nvGrpSpPr>
        <p:grpSpPr>
          <a:xfrm>
            <a:off x="3581400" y="2868007"/>
            <a:ext cx="8433389" cy="3030906"/>
            <a:chOff x="2403017" y="1959801"/>
            <a:chExt cx="9687942" cy="3592527"/>
          </a:xfrm>
        </p:grpSpPr>
        <p:sp>
          <p:nvSpPr>
            <p:cNvPr id="45" name="Line 4"/>
            <p:cNvSpPr>
              <a:spLocks noChangeShapeType="1"/>
            </p:cNvSpPr>
            <p:nvPr/>
          </p:nvSpPr>
          <p:spPr bwMode="auto">
            <a:xfrm>
              <a:off x="11506196" y="3117850"/>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44" name="Line 4"/>
            <p:cNvSpPr>
              <a:spLocks noChangeShapeType="1"/>
            </p:cNvSpPr>
            <p:nvPr/>
          </p:nvSpPr>
          <p:spPr bwMode="auto">
            <a:xfrm>
              <a:off x="10591796" y="3119437"/>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7" name="Line 4"/>
            <p:cNvSpPr>
              <a:spLocks noChangeShapeType="1"/>
            </p:cNvSpPr>
            <p:nvPr/>
          </p:nvSpPr>
          <p:spPr bwMode="auto">
            <a:xfrm>
              <a:off x="9681704" y="3146425"/>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9" name="Line 6"/>
            <p:cNvSpPr>
              <a:spLocks noChangeShapeType="1"/>
            </p:cNvSpPr>
            <p:nvPr/>
          </p:nvSpPr>
          <p:spPr bwMode="auto">
            <a:xfrm>
              <a:off x="6576554" y="3146425"/>
              <a:ext cx="0" cy="244475"/>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0" name="Line 7"/>
            <p:cNvSpPr>
              <a:spLocks noChangeShapeType="1"/>
            </p:cNvSpPr>
            <p:nvPr/>
          </p:nvSpPr>
          <p:spPr bwMode="auto">
            <a:xfrm>
              <a:off x="7624304" y="3141662"/>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3" name="Line 10"/>
            <p:cNvSpPr>
              <a:spLocks noChangeShapeType="1"/>
            </p:cNvSpPr>
            <p:nvPr/>
          </p:nvSpPr>
          <p:spPr bwMode="auto">
            <a:xfrm>
              <a:off x="8605379" y="3146425"/>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4" name="Line 11"/>
            <p:cNvSpPr>
              <a:spLocks noChangeShapeType="1"/>
            </p:cNvSpPr>
            <p:nvPr/>
          </p:nvSpPr>
          <p:spPr bwMode="auto">
            <a:xfrm>
              <a:off x="2861804" y="3151187"/>
              <a:ext cx="0" cy="244475"/>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5" name="Line 12"/>
            <p:cNvSpPr>
              <a:spLocks noChangeShapeType="1"/>
            </p:cNvSpPr>
            <p:nvPr/>
          </p:nvSpPr>
          <p:spPr bwMode="auto">
            <a:xfrm>
              <a:off x="4657267" y="3146425"/>
              <a:ext cx="0" cy="244475"/>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6" name="Line 13"/>
            <p:cNvSpPr>
              <a:spLocks noChangeShapeType="1"/>
            </p:cNvSpPr>
            <p:nvPr/>
          </p:nvSpPr>
          <p:spPr bwMode="auto">
            <a:xfrm flipH="1">
              <a:off x="5558967" y="3149600"/>
              <a:ext cx="0" cy="228600"/>
            </a:xfrm>
            <a:prstGeom prst="line">
              <a:avLst/>
            </a:prstGeom>
            <a:noFill/>
            <a:ln w="28575" cap="rnd">
              <a:solidFill>
                <a:schemeClr val="tx1"/>
              </a:solidFill>
              <a:round/>
              <a:headEnd type="none" w="sm" len="sm"/>
              <a:tailEnd type="none" w="sm" len="sm"/>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7" name="Line 14"/>
            <p:cNvSpPr>
              <a:spLocks noChangeShapeType="1"/>
            </p:cNvSpPr>
            <p:nvPr/>
          </p:nvSpPr>
          <p:spPr bwMode="auto">
            <a:xfrm flipH="1">
              <a:off x="6340669" y="2816225"/>
              <a:ext cx="0" cy="346075"/>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8" name="Rectangle 17"/>
            <p:cNvSpPr>
              <a:spLocks noChangeArrowheads="1"/>
            </p:cNvSpPr>
            <p:nvPr/>
          </p:nvSpPr>
          <p:spPr bwMode="auto">
            <a:xfrm>
              <a:off x="3326942" y="3414712"/>
              <a:ext cx="738187" cy="860425"/>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a:solidFill>
                    <a:srgbClr val="FFFFFF"/>
                  </a:solidFill>
                  <a:ea typeface="MS PGothic" pitchFamily="34" charset="-128"/>
                </a:rPr>
                <a:t>802.3</a:t>
              </a:r>
            </a:p>
            <a:p>
              <a:pPr algn="ctr" fontAlgn="base">
                <a:spcBef>
                  <a:spcPct val="0"/>
                </a:spcBef>
                <a:spcAft>
                  <a:spcPct val="0"/>
                </a:spcAft>
              </a:pPr>
              <a:r>
                <a:rPr lang="en-US" sz="1000" b="1">
                  <a:solidFill>
                    <a:srgbClr val="FFFFFF"/>
                  </a:solidFill>
                  <a:ea typeface="MS PGothic" pitchFamily="34" charset="-128"/>
                </a:rPr>
                <a:t>CSMA/CD</a:t>
              </a:r>
            </a:p>
            <a:p>
              <a:pPr algn="ctr" fontAlgn="base">
                <a:spcBef>
                  <a:spcPct val="0"/>
                </a:spcBef>
                <a:spcAft>
                  <a:spcPct val="0"/>
                </a:spcAft>
              </a:pPr>
              <a:r>
                <a:rPr lang="en-US" sz="1000" b="1">
                  <a:solidFill>
                    <a:srgbClr val="FFFFFF"/>
                  </a:solidFill>
                  <a:ea typeface="MS PGothic" pitchFamily="34" charset="-128"/>
                </a:rPr>
                <a:t>Ethernet</a:t>
              </a:r>
            </a:p>
            <a:p>
              <a:pPr algn="ctr" fontAlgn="base">
                <a:spcBef>
                  <a:spcPct val="0"/>
                </a:spcBef>
                <a:spcAft>
                  <a:spcPct val="0"/>
                </a:spcAft>
              </a:pPr>
              <a:endParaRPr lang="en-US" sz="1000" b="1">
                <a:solidFill>
                  <a:srgbClr val="FFFFFF"/>
                </a:solidFill>
                <a:ea typeface="MS PGothic" pitchFamily="34" charset="-128"/>
              </a:endParaRPr>
            </a:p>
          </p:txBody>
        </p:sp>
        <p:sp>
          <p:nvSpPr>
            <p:cNvPr id="19" name="Rectangle 18"/>
            <p:cNvSpPr>
              <a:spLocks noChangeArrowheads="1"/>
            </p:cNvSpPr>
            <p:nvPr/>
          </p:nvSpPr>
          <p:spPr bwMode="auto">
            <a:xfrm>
              <a:off x="11176790" y="3356834"/>
              <a:ext cx="634210" cy="911953"/>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802.24</a:t>
              </a:r>
            </a:p>
            <a:p>
              <a:pPr algn="ctr" fontAlgn="base">
                <a:spcBef>
                  <a:spcPct val="0"/>
                </a:spcBef>
                <a:spcAft>
                  <a:spcPct val="0"/>
                </a:spcAft>
              </a:pPr>
              <a:r>
                <a:rPr lang="en-US" sz="1000" b="1" dirty="0">
                  <a:solidFill>
                    <a:srgbClr val="FFFFFF"/>
                  </a:solidFill>
                  <a:ea typeface="MS PGothic" pitchFamily="34" charset="-128"/>
                </a:rPr>
                <a:t>  Vertical </a:t>
              </a:r>
            </a:p>
            <a:p>
              <a:pPr algn="ctr" fontAlgn="base">
                <a:spcBef>
                  <a:spcPct val="0"/>
                </a:spcBef>
                <a:spcAft>
                  <a:spcPct val="0"/>
                </a:spcAft>
              </a:pPr>
              <a:r>
                <a:rPr lang="en-US" sz="1000" b="1" dirty="0">
                  <a:solidFill>
                    <a:srgbClr val="FFFFFF"/>
                  </a:solidFill>
                  <a:ea typeface="MS PGothic" pitchFamily="34" charset="-128"/>
                </a:rPr>
                <a:t>App.</a:t>
              </a:r>
              <a:br>
                <a:rPr lang="en-US" sz="1000" b="1" dirty="0">
                  <a:solidFill>
                    <a:srgbClr val="FFFFFF"/>
                  </a:solidFill>
                  <a:ea typeface="MS PGothic" pitchFamily="34" charset="-128"/>
                </a:rPr>
              </a:br>
              <a:r>
                <a:rPr lang="en-US" sz="1000" b="1" dirty="0">
                  <a:solidFill>
                    <a:srgbClr val="FFFFFF"/>
                  </a:solidFill>
                  <a:ea typeface="MS PGothic" pitchFamily="34" charset="-128"/>
                </a:rPr>
                <a:t>TAG</a:t>
              </a:r>
            </a:p>
          </p:txBody>
        </p:sp>
        <p:sp>
          <p:nvSpPr>
            <p:cNvPr id="20" name="Rectangle 19"/>
            <p:cNvSpPr>
              <a:spLocks noChangeArrowheads="1"/>
            </p:cNvSpPr>
            <p:nvPr/>
          </p:nvSpPr>
          <p:spPr bwMode="auto">
            <a:xfrm>
              <a:off x="4254042" y="3416300"/>
              <a:ext cx="739775" cy="858837"/>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a:solidFill>
                    <a:srgbClr val="FFFFFF"/>
                  </a:solidFill>
                  <a:ea typeface="MS PGothic" pitchFamily="34" charset="-128"/>
                </a:rPr>
                <a:t>802.11</a:t>
              </a:r>
            </a:p>
            <a:p>
              <a:pPr algn="ctr" fontAlgn="base">
                <a:spcBef>
                  <a:spcPct val="0"/>
                </a:spcBef>
                <a:spcAft>
                  <a:spcPct val="0"/>
                </a:spcAft>
              </a:pPr>
              <a:r>
                <a:rPr lang="en-US" sz="1000" b="1">
                  <a:solidFill>
                    <a:srgbClr val="FFFFFF"/>
                  </a:solidFill>
                  <a:ea typeface="MS PGothic" pitchFamily="34" charset="-128"/>
                </a:rPr>
                <a:t>Wireless</a:t>
              </a:r>
            </a:p>
            <a:p>
              <a:pPr algn="ctr" fontAlgn="base">
                <a:spcBef>
                  <a:spcPct val="0"/>
                </a:spcBef>
                <a:spcAft>
                  <a:spcPct val="0"/>
                </a:spcAft>
              </a:pPr>
              <a:r>
                <a:rPr lang="en-US" sz="1000" b="1">
                  <a:solidFill>
                    <a:srgbClr val="FFFFFF"/>
                  </a:solidFill>
                  <a:ea typeface="MS PGothic" pitchFamily="34" charset="-128"/>
                </a:rPr>
                <a:t>WLAN</a:t>
              </a:r>
            </a:p>
          </p:txBody>
        </p:sp>
        <p:sp>
          <p:nvSpPr>
            <p:cNvPr id="21" name="Rectangle 20"/>
            <p:cNvSpPr>
              <a:spLocks noChangeArrowheads="1"/>
            </p:cNvSpPr>
            <p:nvPr/>
          </p:nvSpPr>
          <p:spPr bwMode="auto">
            <a:xfrm>
              <a:off x="5170029" y="3414712"/>
              <a:ext cx="739775" cy="860425"/>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802.15</a:t>
              </a:r>
            </a:p>
            <a:p>
              <a:pPr algn="ctr" fontAlgn="base">
                <a:spcBef>
                  <a:spcPct val="0"/>
                </a:spcBef>
                <a:spcAft>
                  <a:spcPct val="0"/>
                </a:spcAft>
              </a:pPr>
              <a:r>
                <a:rPr lang="en-US" sz="1000" b="1" dirty="0">
                  <a:solidFill>
                    <a:srgbClr val="FFFFFF"/>
                  </a:solidFill>
                  <a:ea typeface="MS PGothic" pitchFamily="34" charset="-128"/>
                </a:rPr>
                <a:t>Wireless</a:t>
              </a:r>
            </a:p>
            <a:p>
              <a:pPr algn="ctr" fontAlgn="base">
                <a:spcBef>
                  <a:spcPct val="0"/>
                </a:spcBef>
                <a:spcAft>
                  <a:spcPct val="0"/>
                </a:spcAft>
              </a:pPr>
              <a:r>
                <a:rPr lang="en-US" sz="1000" b="1" dirty="0">
                  <a:solidFill>
                    <a:srgbClr val="FFFFFF"/>
                  </a:solidFill>
                  <a:ea typeface="MS PGothic" pitchFamily="34" charset="-128"/>
                </a:rPr>
                <a:t>Specialty</a:t>
              </a:r>
            </a:p>
            <a:p>
              <a:pPr algn="ctr" fontAlgn="base">
                <a:spcBef>
                  <a:spcPct val="0"/>
                </a:spcBef>
                <a:spcAft>
                  <a:spcPct val="0"/>
                </a:spcAft>
              </a:pPr>
              <a:r>
                <a:rPr lang="en-US" sz="1000" b="1" dirty="0">
                  <a:solidFill>
                    <a:srgbClr val="FFFFFF"/>
                  </a:solidFill>
                  <a:ea typeface="MS PGothic" pitchFamily="34" charset="-128"/>
                </a:rPr>
                <a:t>Networks</a:t>
              </a:r>
            </a:p>
          </p:txBody>
        </p:sp>
        <p:sp>
          <p:nvSpPr>
            <p:cNvPr id="24" name="Rectangle 23"/>
            <p:cNvSpPr>
              <a:spLocks noChangeArrowheads="1"/>
            </p:cNvSpPr>
            <p:nvPr/>
          </p:nvSpPr>
          <p:spPr bwMode="auto">
            <a:xfrm>
              <a:off x="9224728" y="3430587"/>
              <a:ext cx="739775" cy="858838"/>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802.21</a:t>
              </a:r>
            </a:p>
            <a:p>
              <a:pPr algn="ctr" fontAlgn="base">
                <a:spcBef>
                  <a:spcPct val="0"/>
                </a:spcBef>
                <a:spcAft>
                  <a:spcPct val="0"/>
                </a:spcAft>
              </a:pPr>
              <a:r>
                <a:rPr lang="en-US" sz="1000" b="1" dirty="0">
                  <a:solidFill>
                    <a:srgbClr val="FFFFFF"/>
                  </a:solidFill>
                  <a:ea typeface="MS PGothic" pitchFamily="34" charset="-128"/>
                </a:rPr>
                <a:t>Media</a:t>
              </a:r>
            </a:p>
            <a:p>
              <a:pPr algn="ctr" fontAlgn="base">
                <a:spcBef>
                  <a:spcPct val="0"/>
                </a:spcBef>
                <a:spcAft>
                  <a:spcPct val="0"/>
                </a:spcAft>
              </a:pPr>
              <a:r>
                <a:rPr lang="en-US" sz="1000" b="1" dirty="0">
                  <a:solidFill>
                    <a:srgbClr val="FFFFFF"/>
                  </a:solidFill>
                  <a:ea typeface="MS PGothic" pitchFamily="34" charset="-128"/>
                </a:rPr>
                <a:t>Independent</a:t>
              </a:r>
            </a:p>
            <a:p>
              <a:pPr algn="ctr" fontAlgn="base">
                <a:spcBef>
                  <a:spcPct val="0"/>
                </a:spcBef>
                <a:spcAft>
                  <a:spcPct val="0"/>
                </a:spcAft>
              </a:pPr>
              <a:r>
                <a:rPr lang="en-US" sz="1000" b="1" dirty="0">
                  <a:solidFill>
                    <a:srgbClr val="FFFFFF"/>
                  </a:solidFill>
                  <a:ea typeface="MS PGothic" pitchFamily="34" charset="-128"/>
                </a:rPr>
                <a:t>Handoff </a:t>
              </a:r>
            </a:p>
          </p:txBody>
        </p:sp>
        <p:sp>
          <p:nvSpPr>
            <p:cNvPr id="25" name="Line 24"/>
            <p:cNvSpPr>
              <a:spLocks noChangeShapeType="1"/>
            </p:cNvSpPr>
            <p:nvPr/>
          </p:nvSpPr>
          <p:spPr bwMode="auto">
            <a:xfrm flipV="1">
              <a:off x="2866566" y="3128963"/>
              <a:ext cx="8639630" cy="22224"/>
            </a:xfrm>
            <a:prstGeom prst="line">
              <a:avLst/>
            </a:prstGeom>
            <a:noFill/>
            <a:ln w="28575" cap="rnd">
              <a:solidFill>
                <a:schemeClr val="tx1"/>
              </a:solidFill>
              <a:round/>
              <a:headEnd type="none" w="sm" len="sm"/>
              <a:tailEnd type="none" w="sm" len="sm"/>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26" name="Rectangle 25"/>
            <p:cNvSpPr>
              <a:spLocks noChangeArrowheads="1"/>
            </p:cNvSpPr>
            <p:nvPr/>
          </p:nvSpPr>
          <p:spPr bwMode="auto">
            <a:xfrm>
              <a:off x="8084001" y="3427412"/>
              <a:ext cx="868362" cy="858838"/>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a:solidFill>
                    <a:srgbClr val="FFFFFF"/>
                  </a:solidFill>
                  <a:ea typeface="MS PGothic" pitchFamily="34" charset="-128"/>
                </a:rPr>
                <a:t>802.19</a:t>
              </a:r>
            </a:p>
            <a:p>
              <a:pPr algn="ctr" fontAlgn="base">
                <a:spcBef>
                  <a:spcPct val="0"/>
                </a:spcBef>
                <a:spcAft>
                  <a:spcPct val="0"/>
                </a:spcAft>
              </a:pPr>
              <a:r>
                <a:rPr lang="en-US" sz="1000" b="1">
                  <a:solidFill>
                    <a:srgbClr val="FFFFFF"/>
                  </a:solidFill>
                  <a:ea typeface="MS PGothic" pitchFamily="34" charset="-128"/>
                </a:rPr>
                <a:t>Co-existence</a:t>
              </a:r>
            </a:p>
            <a:p>
              <a:pPr algn="ctr" fontAlgn="base">
                <a:spcBef>
                  <a:spcPct val="0"/>
                </a:spcBef>
                <a:spcAft>
                  <a:spcPct val="0"/>
                </a:spcAft>
              </a:pPr>
              <a:r>
                <a:rPr lang="en-US" sz="1000" b="1">
                  <a:solidFill>
                    <a:srgbClr val="FFFFFF"/>
                  </a:solidFill>
                  <a:ea typeface="MS PGothic" pitchFamily="34" charset="-128"/>
                </a:rPr>
                <a:t>WG</a:t>
              </a:r>
            </a:p>
          </p:txBody>
        </p:sp>
        <p:sp>
          <p:nvSpPr>
            <p:cNvPr id="28" name="Rectangle 27"/>
            <p:cNvSpPr>
              <a:spLocks noChangeArrowheads="1"/>
            </p:cNvSpPr>
            <p:nvPr/>
          </p:nvSpPr>
          <p:spPr bwMode="auto">
            <a:xfrm>
              <a:off x="4907626" y="1959801"/>
              <a:ext cx="2866086" cy="856424"/>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US" sz="1000" b="1" dirty="0">
                <a:solidFill>
                  <a:srgbClr val="FFFF00"/>
                </a:solidFill>
                <a:ea typeface="MS PGothic" pitchFamily="34" charset="-128"/>
              </a:endParaRPr>
            </a:p>
            <a:p>
              <a:pPr algn="ctr" fontAlgn="base">
                <a:spcBef>
                  <a:spcPct val="0"/>
                </a:spcBef>
                <a:spcAft>
                  <a:spcPct val="0"/>
                </a:spcAft>
              </a:pPr>
              <a:r>
                <a:rPr lang="en-US" sz="1000" b="1" dirty="0">
                  <a:solidFill>
                    <a:schemeClr val="bg1"/>
                  </a:solidFill>
                  <a:ea typeface="MS PGothic" pitchFamily="34" charset="-128"/>
                </a:rPr>
                <a:t>IEEE 802</a:t>
              </a:r>
            </a:p>
            <a:p>
              <a:pPr algn="ctr" fontAlgn="base">
                <a:spcBef>
                  <a:spcPct val="0"/>
                </a:spcBef>
                <a:spcAft>
                  <a:spcPct val="0"/>
                </a:spcAft>
              </a:pPr>
              <a:r>
                <a:rPr lang="en-US" sz="1000" b="1" dirty="0">
                  <a:solidFill>
                    <a:schemeClr val="bg1"/>
                  </a:solidFill>
                  <a:ea typeface="MS PGothic" pitchFamily="34" charset="-128"/>
                </a:rPr>
                <a:t>Local and Metropolitan Area Networks</a:t>
              </a:r>
            </a:p>
            <a:p>
              <a:pPr algn="ctr" fontAlgn="base">
                <a:spcBef>
                  <a:spcPct val="0"/>
                </a:spcBef>
                <a:spcAft>
                  <a:spcPct val="0"/>
                </a:spcAft>
              </a:pPr>
              <a:r>
                <a:rPr lang="en-US" sz="1000" b="1" dirty="0">
                  <a:solidFill>
                    <a:schemeClr val="bg1"/>
                  </a:solidFill>
                  <a:ea typeface="MS PGothic" pitchFamily="34" charset="-128"/>
                </a:rPr>
                <a:t>Standards Committee (LMSC)</a:t>
              </a:r>
            </a:p>
            <a:p>
              <a:pPr algn="ctr" fontAlgn="base">
                <a:spcBef>
                  <a:spcPct val="0"/>
                </a:spcBef>
                <a:spcAft>
                  <a:spcPct val="0"/>
                </a:spcAft>
              </a:pPr>
              <a:endParaRPr lang="en-US" sz="1000" b="1" dirty="0">
                <a:solidFill>
                  <a:srgbClr val="FFFF00"/>
                </a:solidFill>
                <a:ea typeface="MS PGothic" pitchFamily="34" charset="-128"/>
              </a:endParaRPr>
            </a:p>
          </p:txBody>
        </p:sp>
        <p:sp>
          <p:nvSpPr>
            <p:cNvPr id="35" name="Rectangle 34"/>
            <p:cNvSpPr>
              <a:spLocks noChangeArrowheads="1"/>
            </p:cNvSpPr>
            <p:nvPr/>
          </p:nvSpPr>
          <p:spPr bwMode="auto">
            <a:xfrm>
              <a:off x="7127893" y="3422650"/>
              <a:ext cx="739775" cy="858837"/>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802.18</a:t>
              </a:r>
            </a:p>
            <a:p>
              <a:pPr algn="ctr" fontAlgn="base">
                <a:spcBef>
                  <a:spcPct val="0"/>
                </a:spcBef>
                <a:spcAft>
                  <a:spcPct val="0"/>
                </a:spcAft>
              </a:pPr>
              <a:r>
                <a:rPr lang="en-US" sz="1000" b="1" dirty="0">
                  <a:solidFill>
                    <a:srgbClr val="FFFFFF"/>
                  </a:solidFill>
                  <a:ea typeface="MS PGothic" pitchFamily="34" charset="-128"/>
                </a:rPr>
                <a:t>Radio</a:t>
              </a:r>
            </a:p>
            <a:p>
              <a:pPr algn="ctr" fontAlgn="base">
                <a:spcBef>
                  <a:spcPct val="0"/>
                </a:spcBef>
                <a:spcAft>
                  <a:spcPct val="0"/>
                </a:spcAft>
              </a:pPr>
              <a:r>
                <a:rPr lang="en-US" sz="1000" b="1" dirty="0">
                  <a:solidFill>
                    <a:srgbClr val="FFFFFF"/>
                  </a:solidFill>
                  <a:ea typeface="MS PGothic" pitchFamily="34" charset="-128"/>
                </a:rPr>
                <a:t>Regulatory</a:t>
              </a:r>
            </a:p>
            <a:p>
              <a:pPr algn="ctr" fontAlgn="base">
                <a:spcBef>
                  <a:spcPct val="0"/>
                </a:spcBef>
                <a:spcAft>
                  <a:spcPct val="0"/>
                </a:spcAft>
              </a:pPr>
              <a:r>
                <a:rPr lang="en-US" sz="1000" b="1" dirty="0">
                  <a:solidFill>
                    <a:srgbClr val="FFFFFF"/>
                  </a:solidFill>
                  <a:ea typeface="MS PGothic" pitchFamily="34" charset="-128"/>
                </a:rPr>
                <a:t>TAG</a:t>
              </a:r>
            </a:p>
          </p:txBody>
        </p:sp>
        <p:sp>
          <p:nvSpPr>
            <p:cNvPr id="36" name="Rectangle 35"/>
            <p:cNvSpPr>
              <a:spLocks noChangeArrowheads="1"/>
            </p:cNvSpPr>
            <p:nvPr/>
          </p:nvSpPr>
          <p:spPr bwMode="auto">
            <a:xfrm>
              <a:off x="6117767" y="3408362"/>
              <a:ext cx="739775" cy="860425"/>
            </a:xfrm>
            <a:prstGeom prst="rect">
              <a:avLst/>
            </a:prstGeom>
            <a:solidFill>
              <a:srgbClr val="00B0F0"/>
            </a:solidFill>
            <a:ln w="9525">
              <a:solidFill>
                <a:schemeClr val="bg2"/>
              </a:solidFill>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802.16</a:t>
              </a:r>
            </a:p>
            <a:p>
              <a:pPr algn="ctr" fontAlgn="base">
                <a:spcBef>
                  <a:spcPct val="0"/>
                </a:spcBef>
                <a:spcAft>
                  <a:spcPct val="0"/>
                </a:spcAft>
              </a:pPr>
              <a:r>
                <a:rPr lang="en-US" sz="1000" b="1" dirty="0">
                  <a:solidFill>
                    <a:srgbClr val="FFFFFF"/>
                  </a:solidFill>
                  <a:ea typeface="MS PGothic" pitchFamily="34" charset="-128"/>
                </a:rPr>
                <a:t>Wireless</a:t>
              </a:r>
            </a:p>
            <a:p>
              <a:pPr algn="ctr" fontAlgn="base">
                <a:spcBef>
                  <a:spcPct val="0"/>
                </a:spcBef>
                <a:spcAft>
                  <a:spcPct val="0"/>
                </a:spcAft>
              </a:pPr>
              <a:r>
                <a:rPr lang="en-US" sz="1000" b="1" dirty="0">
                  <a:solidFill>
                    <a:srgbClr val="FFFFFF"/>
                  </a:solidFill>
                  <a:ea typeface="MS PGothic" pitchFamily="34" charset="-128"/>
                </a:rPr>
                <a:t>Broadband </a:t>
              </a:r>
            </a:p>
            <a:p>
              <a:pPr algn="ctr" fontAlgn="base">
                <a:spcBef>
                  <a:spcPct val="0"/>
                </a:spcBef>
                <a:spcAft>
                  <a:spcPct val="0"/>
                </a:spcAft>
              </a:pPr>
              <a:r>
                <a:rPr lang="en-US" sz="1000" b="1" dirty="0">
                  <a:solidFill>
                    <a:srgbClr val="FFFFFF"/>
                  </a:solidFill>
                  <a:ea typeface="MS PGothic" pitchFamily="34" charset="-128"/>
                </a:rPr>
                <a:t>Access</a:t>
              </a:r>
            </a:p>
          </p:txBody>
        </p:sp>
        <p:sp>
          <p:nvSpPr>
            <p:cNvPr id="37" name="Rectangle 36"/>
            <p:cNvSpPr>
              <a:spLocks noChangeArrowheads="1"/>
            </p:cNvSpPr>
            <p:nvPr/>
          </p:nvSpPr>
          <p:spPr bwMode="auto">
            <a:xfrm>
              <a:off x="10254792" y="3414451"/>
              <a:ext cx="718004" cy="854336"/>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802.22</a:t>
              </a:r>
            </a:p>
            <a:p>
              <a:pPr algn="ctr" fontAlgn="base">
                <a:spcBef>
                  <a:spcPct val="0"/>
                </a:spcBef>
                <a:spcAft>
                  <a:spcPct val="0"/>
                </a:spcAft>
              </a:pPr>
              <a:r>
                <a:rPr lang="en-US" sz="1000" b="1" dirty="0">
                  <a:solidFill>
                    <a:srgbClr val="FFFFFF"/>
                  </a:solidFill>
                  <a:ea typeface="MS PGothic" pitchFamily="34" charset="-128"/>
                </a:rPr>
                <a:t>Wireless</a:t>
              </a:r>
            </a:p>
            <a:p>
              <a:pPr algn="ctr" fontAlgn="base">
                <a:spcBef>
                  <a:spcPct val="0"/>
                </a:spcBef>
                <a:spcAft>
                  <a:spcPct val="0"/>
                </a:spcAft>
              </a:pPr>
              <a:r>
                <a:rPr lang="en-US" sz="1000" b="1" dirty="0">
                  <a:solidFill>
                    <a:srgbClr val="FFFFFF"/>
                  </a:solidFill>
                  <a:ea typeface="MS PGothic" pitchFamily="34" charset="-128"/>
                </a:rPr>
                <a:t>Regional</a:t>
              </a:r>
            </a:p>
            <a:p>
              <a:pPr algn="ctr" fontAlgn="base">
                <a:spcBef>
                  <a:spcPct val="0"/>
                </a:spcBef>
                <a:spcAft>
                  <a:spcPct val="0"/>
                </a:spcAft>
              </a:pPr>
              <a:r>
                <a:rPr lang="en-US" sz="1000" b="1" dirty="0">
                  <a:solidFill>
                    <a:srgbClr val="FFFFFF"/>
                  </a:solidFill>
                  <a:ea typeface="MS PGothic" pitchFamily="34" charset="-128"/>
                </a:rPr>
                <a:t>Area</a:t>
              </a:r>
            </a:p>
            <a:p>
              <a:pPr algn="ctr" fontAlgn="base">
                <a:spcBef>
                  <a:spcPct val="0"/>
                </a:spcBef>
                <a:spcAft>
                  <a:spcPct val="0"/>
                </a:spcAft>
              </a:pPr>
              <a:r>
                <a:rPr lang="en-US" sz="1000" b="1" dirty="0">
                  <a:solidFill>
                    <a:srgbClr val="FFFFFF"/>
                  </a:solidFill>
                  <a:ea typeface="MS PGothic" pitchFamily="34" charset="-128"/>
                </a:rPr>
                <a:t>Networks</a:t>
              </a:r>
            </a:p>
          </p:txBody>
        </p:sp>
        <p:sp>
          <p:nvSpPr>
            <p:cNvPr id="38" name="Rectangle 37"/>
            <p:cNvSpPr>
              <a:spLocks noChangeArrowheads="1"/>
            </p:cNvSpPr>
            <p:nvPr/>
          </p:nvSpPr>
          <p:spPr bwMode="auto">
            <a:xfrm>
              <a:off x="2403017" y="3424237"/>
              <a:ext cx="738187" cy="860425"/>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a:solidFill>
                    <a:srgbClr val="FFFFFF"/>
                  </a:solidFill>
                  <a:ea typeface="MS PGothic" pitchFamily="34" charset="-128"/>
                </a:rPr>
                <a:t>802.1</a:t>
              </a:r>
            </a:p>
            <a:p>
              <a:pPr algn="ctr" fontAlgn="base">
                <a:spcBef>
                  <a:spcPct val="0"/>
                </a:spcBef>
                <a:spcAft>
                  <a:spcPct val="0"/>
                </a:spcAft>
              </a:pPr>
              <a:r>
                <a:rPr lang="en-US" sz="1000" b="1">
                  <a:solidFill>
                    <a:srgbClr val="FFFFFF"/>
                  </a:solidFill>
                  <a:ea typeface="MS PGothic" pitchFamily="34" charset="-128"/>
                </a:rPr>
                <a:t>Higher</a:t>
              </a:r>
            </a:p>
            <a:p>
              <a:pPr algn="ctr" fontAlgn="base">
                <a:spcBef>
                  <a:spcPct val="0"/>
                </a:spcBef>
                <a:spcAft>
                  <a:spcPct val="0"/>
                </a:spcAft>
              </a:pPr>
              <a:r>
                <a:rPr lang="en-US" sz="1000" b="1">
                  <a:solidFill>
                    <a:srgbClr val="FFFFFF"/>
                  </a:solidFill>
                  <a:ea typeface="MS PGothic" pitchFamily="34" charset="-128"/>
                </a:rPr>
                <a:t>Layer</a:t>
              </a:r>
            </a:p>
            <a:p>
              <a:pPr algn="ctr" fontAlgn="base">
                <a:spcBef>
                  <a:spcPct val="0"/>
                </a:spcBef>
                <a:spcAft>
                  <a:spcPct val="0"/>
                </a:spcAft>
              </a:pPr>
              <a:r>
                <a:rPr lang="en-US" sz="1000" b="1">
                  <a:solidFill>
                    <a:srgbClr val="FFFFFF"/>
                  </a:solidFill>
                  <a:ea typeface="MS PGothic" pitchFamily="34" charset="-128"/>
                </a:rPr>
                <a:t>LAN</a:t>
              </a:r>
            </a:p>
            <a:p>
              <a:pPr algn="ctr" fontAlgn="base">
                <a:spcBef>
                  <a:spcPct val="0"/>
                </a:spcBef>
                <a:spcAft>
                  <a:spcPct val="0"/>
                </a:spcAft>
              </a:pPr>
              <a:r>
                <a:rPr lang="en-US" sz="1000" b="1">
                  <a:solidFill>
                    <a:srgbClr val="FFFFFF"/>
                  </a:solidFill>
                  <a:ea typeface="MS PGothic" pitchFamily="34" charset="-128"/>
                </a:rPr>
                <a:t>Protocols</a:t>
              </a:r>
            </a:p>
          </p:txBody>
        </p:sp>
        <p:sp>
          <p:nvSpPr>
            <p:cNvPr id="40" name="Oval 39"/>
            <p:cNvSpPr>
              <a:spLocks noChangeArrowheads="1"/>
            </p:cNvSpPr>
            <p:nvPr/>
          </p:nvSpPr>
          <p:spPr bwMode="auto">
            <a:xfrm>
              <a:off x="4020680" y="2989262"/>
              <a:ext cx="1295400" cy="1676400"/>
            </a:xfrm>
            <a:prstGeom prst="ellipse">
              <a:avLst/>
            </a:prstGeom>
            <a:noFill/>
            <a:ln w="28575">
              <a:solidFill>
                <a:srgbClr val="00B050"/>
              </a:solidFill>
              <a:round/>
              <a:headEnd/>
              <a:tailEnd/>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70C0"/>
                </a:solidFill>
                <a:ea typeface="MS PGothic" pitchFamily="34" charset="-128"/>
              </a:endParaRPr>
            </a:p>
          </p:txBody>
        </p:sp>
        <p:sp>
          <p:nvSpPr>
            <p:cNvPr id="41" name="Text Box 42"/>
            <p:cNvSpPr txBox="1">
              <a:spLocks noChangeArrowheads="1"/>
            </p:cNvSpPr>
            <p:nvPr/>
          </p:nvSpPr>
          <p:spPr bwMode="auto">
            <a:xfrm>
              <a:off x="6857542" y="4786233"/>
              <a:ext cx="5233417" cy="76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800" b="1" dirty="0">
                  <a:solidFill>
                    <a:srgbClr val="000000"/>
                  </a:solidFill>
                </a:rPr>
                <a:t>IEEE 802.11 WG Voting Members: </a:t>
              </a:r>
              <a:r>
                <a:rPr lang="en-US" b="1" dirty="0">
                  <a:solidFill>
                    <a:srgbClr val="000000"/>
                  </a:solidFill>
                </a:rPr>
                <a:t>300+</a:t>
              </a:r>
            </a:p>
            <a:p>
              <a:pPr fontAlgn="base">
                <a:spcBef>
                  <a:spcPct val="0"/>
                </a:spcBef>
                <a:spcAft>
                  <a:spcPct val="0"/>
                </a:spcAft>
              </a:pPr>
              <a:endParaRPr lang="en-US" sz="1800" b="1" dirty="0">
                <a:solidFill>
                  <a:srgbClr val="000000"/>
                </a:solidFill>
              </a:endParaRPr>
            </a:p>
          </p:txBody>
        </p:sp>
      </p:grpSp>
      <p:grpSp>
        <p:nvGrpSpPr>
          <p:cNvPr id="47" name="Group 70"/>
          <p:cNvGrpSpPr>
            <a:grpSpLocks/>
          </p:cNvGrpSpPr>
          <p:nvPr/>
        </p:nvGrpSpPr>
        <p:grpSpPr bwMode="auto">
          <a:xfrm>
            <a:off x="652101" y="2341829"/>
            <a:ext cx="2175090" cy="3895480"/>
            <a:chOff x="6096000" y="1371600"/>
            <a:chExt cx="2362200" cy="3963988"/>
          </a:xfrm>
        </p:grpSpPr>
        <p:sp>
          <p:nvSpPr>
            <p:cNvPr id="48" name="CustomShape 3"/>
            <p:cNvSpPr>
              <a:spLocks noChangeArrowheads="1"/>
            </p:cNvSpPr>
            <p:nvPr/>
          </p:nvSpPr>
          <p:spPr bwMode="auto">
            <a:xfrm>
              <a:off x="6781800" y="4876800"/>
              <a:ext cx="1676400" cy="457200"/>
            </a:xfrm>
            <a:prstGeom prst="rect">
              <a:avLst/>
            </a:prstGeom>
            <a:solidFill>
              <a:srgbClr val="FFCCFF"/>
            </a:solidFill>
            <a:ln w="9360">
              <a:solidFill>
                <a:srgbClr val="000000"/>
              </a:solidFill>
              <a:miter lim="800000"/>
              <a:headEnd/>
              <a:tailEnd/>
            </a:ln>
          </p:spPr>
          <p:txBody>
            <a:bodyPr/>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endParaRPr lang="en-US" altLang="en-US"/>
            </a:p>
          </p:txBody>
        </p:sp>
        <p:sp>
          <p:nvSpPr>
            <p:cNvPr id="49" name="CustomShape 4"/>
            <p:cNvSpPr>
              <a:spLocks noChangeArrowheads="1"/>
            </p:cNvSpPr>
            <p:nvPr/>
          </p:nvSpPr>
          <p:spPr bwMode="auto">
            <a:xfrm>
              <a:off x="7010400" y="2057400"/>
              <a:ext cx="1219200" cy="2819400"/>
            </a:xfrm>
            <a:prstGeom prst="rect">
              <a:avLst/>
            </a:prstGeom>
            <a:solidFill>
              <a:srgbClr val="BBE0E3"/>
            </a:solidFill>
            <a:ln w="9360">
              <a:solidFill>
                <a:srgbClr val="000000"/>
              </a:solidFill>
              <a:miter lim="800000"/>
              <a:headEnd/>
              <a:tailEnd/>
            </a:ln>
          </p:spPr>
          <p:txBody>
            <a:bodyPr/>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endParaRPr lang="en-US" altLang="en-US"/>
            </a:p>
          </p:txBody>
        </p:sp>
        <p:sp>
          <p:nvSpPr>
            <p:cNvPr id="50" name="CustomShape 5"/>
            <p:cNvSpPr>
              <a:spLocks noChangeArrowheads="1"/>
            </p:cNvSpPr>
            <p:nvPr/>
          </p:nvSpPr>
          <p:spPr bwMode="auto">
            <a:xfrm>
              <a:off x="6783388" y="1371600"/>
              <a:ext cx="1579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600" dirty="0">
                  <a:solidFill>
                    <a:srgbClr val="000000"/>
                  </a:solidFill>
                </a:rPr>
                <a:t>OSI Reference </a:t>
              </a:r>
              <a:endParaRPr lang="en-US" altLang="en-US" dirty="0"/>
            </a:p>
            <a:p>
              <a:pPr eaLnBrk="1" hangingPunct="1"/>
              <a:r>
                <a:rPr lang="en-US" altLang="en-US" sz="1600" dirty="0">
                  <a:solidFill>
                    <a:srgbClr val="000000"/>
                  </a:solidFill>
                </a:rPr>
                <a:t>Model</a:t>
              </a:r>
              <a:endParaRPr lang="en-US" altLang="en-US" dirty="0"/>
            </a:p>
          </p:txBody>
        </p:sp>
        <p:sp>
          <p:nvSpPr>
            <p:cNvPr id="51" name="CustomShape 6"/>
            <p:cNvSpPr>
              <a:spLocks noChangeArrowheads="1"/>
            </p:cNvSpPr>
            <p:nvPr/>
          </p:nvSpPr>
          <p:spPr bwMode="auto">
            <a:xfrm>
              <a:off x="7075488" y="2133600"/>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dirty="0">
                  <a:solidFill>
                    <a:srgbClr val="000000"/>
                  </a:solidFill>
                </a:rPr>
                <a:t>Application</a:t>
              </a:r>
              <a:endParaRPr lang="en-US" altLang="en-US" dirty="0"/>
            </a:p>
          </p:txBody>
        </p:sp>
        <p:sp>
          <p:nvSpPr>
            <p:cNvPr id="52" name="CustomShape 7"/>
            <p:cNvSpPr>
              <a:spLocks noChangeArrowheads="1"/>
            </p:cNvSpPr>
            <p:nvPr/>
          </p:nvSpPr>
          <p:spPr bwMode="auto">
            <a:xfrm>
              <a:off x="7010400" y="2535238"/>
              <a:ext cx="11795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dirty="0">
                  <a:solidFill>
                    <a:srgbClr val="000000"/>
                  </a:solidFill>
                </a:rPr>
                <a:t>Presentation</a:t>
              </a:r>
              <a:endParaRPr lang="en-US" altLang="en-US" dirty="0"/>
            </a:p>
          </p:txBody>
        </p:sp>
        <p:sp>
          <p:nvSpPr>
            <p:cNvPr id="53" name="CustomShape 8"/>
            <p:cNvSpPr>
              <a:spLocks noChangeArrowheads="1"/>
            </p:cNvSpPr>
            <p:nvPr/>
          </p:nvSpPr>
          <p:spPr bwMode="auto">
            <a:xfrm>
              <a:off x="7194550" y="2938463"/>
              <a:ext cx="812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a:solidFill>
                    <a:srgbClr val="000000"/>
                  </a:solidFill>
                </a:rPr>
                <a:t>Session</a:t>
              </a:r>
              <a:endParaRPr lang="en-US" altLang="en-US"/>
            </a:p>
          </p:txBody>
        </p:sp>
        <p:sp>
          <p:nvSpPr>
            <p:cNvPr id="54" name="CustomShape 9"/>
            <p:cNvSpPr>
              <a:spLocks noChangeArrowheads="1"/>
            </p:cNvSpPr>
            <p:nvPr/>
          </p:nvSpPr>
          <p:spPr bwMode="auto">
            <a:xfrm>
              <a:off x="7132638" y="3341688"/>
              <a:ext cx="935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dirty="0">
                  <a:solidFill>
                    <a:srgbClr val="000000"/>
                  </a:solidFill>
                </a:rPr>
                <a:t>Transport</a:t>
              </a:r>
              <a:endParaRPr lang="en-US" altLang="en-US" dirty="0"/>
            </a:p>
          </p:txBody>
        </p:sp>
        <p:sp>
          <p:nvSpPr>
            <p:cNvPr id="55" name="CustomShape 10"/>
            <p:cNvSpPr>
              <a:spLocks noChangeArrowheads="1"/>
            </p:cNvSpPr>
            <p:nvPr/>
          </p:nvSpPr>
          <p:spPr bwMode="auto">
            <a:xfrm>
              <a:off x="7183438" y="3743325"/>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a:solidFill>
                    <a:srgbClr val="000000"/>
                  </a:solidFill>
                </a:rPr>
                <a:t>Network</a:t>
              </a:r>
              <a:endParaRPr lang="en-US" altLang="en-US"/>
            </a:p>
          </p:txBody>
        </p:sp>
        <p:sp>
          <p:nvSpPr>
            <p:cNvPr id="56" name="CustomShape 11"/>
            <p:cNvSpPr>
              <a:spLocks noChangeArrowheads="1"/>
            </p:cNvSpPr>
            <p:nvPr/>
          </p:nvSpPr>
          <p:spPr bwMode="auto">
            <a:xfrm>
              <a:off x="7132638" y="4146550"/>
              <a:ext cx="9318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a:solidFill>
                    <a:srgbClr val="000000"/>
                  </a:solidFill>
                </a:rPr>
                <a:t>Data Link</a:t>
              </a:r>
              <a:endParaRPr lang="en-US" altLang="en-US"/>
            </a:p>
          </p:txBody>
        </p:sp>
        <p:sp>
          <p:nvSpPr>
            <p:cNvPr id="57" name="CustomShape 12"/>
            <p:cNvSpPr>
              <a:spLocks noChangeArrowheads="1"/>
            </p:cNvSpPr>
            <p:nvPr/>
          </p:nvSpPr>
          <p:spPr bwMode="auto">
            <a:xfrm>
              <a:off x="7178675" y="4549775"/>
              <a:ext cx="842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dirty="0">
                  <a:solidFill>
                    <a:srgbClr val="000000"/>
                  </a:solidFill>
                </a:rPr>
                <a:t>Physical</a:t>
              </a:r>
              <a:endParaRPr lang="en-US" altLang="en-US" dirty="0"/>
            </a:p>
          </p:txBody>
        </p:sp>
        <p:sp>
          <p:nvSpPr>
            <p:cNvPr id="58" name="CustomShape 13"/>
            <p:cNvSpPr>
              <a:spLocks noChangeArrowheads="1"/>
            </p:cNvSpPr>
            <p:nvPr/>
          </p:nvSpPr>
          <p:spPr bwMode="auto">
            <a:xfrm>
              <a:off x="7192963" y="4953000"/>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a:solidFill>
                    <a:srgbClr val="000000"/>
                  </a:solidFill>
                </a:rPr>
                <a:t>Medium</a:t>
              </a:r>
              <a:endParaRPr lang="en-US" altLang="en-US"/>
            </a:p>
          </p:txBody>
        </p:sp>
        <p:sp>
          <p:nvSpPr>
            <p:cNvPr id="59" name="Line 14"/>
            <p:cNvSpPr>
              <a:spLocks noChangeShapeType="1"/>
            </p:cNvSpPr>
            <p:nvPr/>
          </p:nvSpPr>
          <p:spPr bwMode="auto">
            <a:xfrm>
              <a:off x="7010400" y="25146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0" name="Line 15"/>
            <p:cNvSpPr>
              <a:spLocks noChangeShapeType="1"/>
            </p:cNvSpPr>
            <p:nvPr/>
          </p:nvSpPr>
          <p:spPr bwMode="auto">
            <a:xfrm>
              <a:off x="7010400" y="28956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 name="Line 16"/>
            <p:cNvSpPr>
              <a:spLocks noChangeShapeType="1"/>
            </p:cNvSpPr>
            <p:nvPr/>
          </p:nvSpPr>
          <p:spPr bwMode="auto">
            <a:xfrm>
              <a:off x="7010400" y="32766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2" name="Line 17"/>
            <p:cNvSpPr>
              <a:spLocks noChangeShapeType="1"/>
            </p:cNvSpPr>
            <p:nvPr/>
          </p:nvSpPr>
          <p:spPr bwMode="auto">
            <a:xfrm>
              <a:off x="7010400" y="37338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3" name="Line 18"/>
            <p:cNvSpPr>
              <a:spLocks noChangeShapeType="1"/>
            </p:cNvSpPr>
            <p:nvPr/>
          </p:nvSpPr>
          <p:spPr bwMode="auto">
            <a:xfrm>
              <a:off x="7010400" y="41148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 name="Line 19"/>
            <p:cNvSpPr>
              <a:spLocks noChangeShapeType="1"/>
            </p:cNvSpPr>
            <p:nvPr/>
          </p:nvSpPr>
          <p:spPr bwMode="auto">
            <a:xfrm>
              <a:off x="7010400" y="44958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 name="Line 20"/>
            <p:cNvSpPr>
              <a:spLocks noChangeShapeType="1"/>
            </p:cNvSpPr>
            <p:nvPr/>
          </p:nvSpPr>
          <p:spPr bwMode="auto">
            <a:xfrm>
              <a:off x="6096000" y="4114800"/>
              <a:ext cx="838200" cy="1588"/>
            </a:xfrm>
            <a:prstGeom prst="line">
              <a:avLst/>
            </a:prstGeom>
            <a:noFill/>
            <a:ln w="38160"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6" name="Line 21"/>
            <p:cNvSpPr>
              <a:spLocks noChangeShapeType="1"/>
            </p:cNvSpPr>
            <p:nvPr/>
          </p:nvSpPr>
          <p:spPr bwMode="auto">
            <a:xfrm>
              <a:off x="6248400" y="5334000"/>
              <a:ext cx="457200" cy="1588"/>
            </a:xfrm>
            <a:prstGeom prst="line">
              <a:avLst/>
            </a:prstGeom>
            <a:noFill/>
            <a:ln w="38160"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7" name="CustomShape 22"/>
            <p:cNvSpPr>
              <a:spLocks noChangeArrowheads="1"/>
            </p:cNvSpPr>
            <p:nvPr/>
          </p:nvSpPr>
          <p:spPr bwMode="auto">
            <a:xfrm>
              <a:off x="6173788" y="4343400"/>
              <a:ext cx="7016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a:solidFill>
                    <a:srgbClr val="000000"/>
                  </a:solidFill>
                </a:rPr>
                <a:t>IEEE</a:t>
              </a:r>
              <a:endParaRPr lang="en-US" altLang="en-US"/>
            </a:p>
            <a:p>
              <a:pPr eaLnBrk="1" hangingPunct="1"/>
              <a:r>
                <a:rPr lang="en-US" altLang="en-US">
                  <a:solidFill>
                    <a:srgbClr val="000000"/>
                  </a:solidFill>
                </a:rPr>
                <a:t>802</a:t>
              </a:r>
              <a:endParaRPr lang="en-US" altLang="en-US"/>
            </a:p>
          </p:txBody>
        </p:sp>
      </p:grpSp>
      <p:sp>
        <p:nvSpPr>
          <p:cNvPr id="68" name="Content Placeholder 68"/>
          <p:cNvSpPr txBox="1">
            <a:spLocks/>
          </p:cNvSpPr>
          <p:nvPr/>
        </p:nvSpPr>
        <p:spPr bwMode="auto">
          <a:xfrm>
            <a:off x="203631" y="1150499"/>
            <a:ext cx="7010847" cy="13496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74320" indent="-27432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r>
              <a:rPr lang="en-US" altLang="en-US" sz="2000" kern="0" dirty="0"/>
              <a:t>Focus on </a:t>
            </a:r>
            <a:r>
              <a:rPr lang="en-US" altLang="en-US" sz="2000" b="1" kern="0" dirty="0"/>
              <a:t>link and physical layers </a:t>
            </a:r>
            <a:r>
              <a:rPr lang="en-US" altLang="en-US" sz="2000" kern="0" dirty="0"/>
              <a:t>of the network stack</a:t>
            </a:r>
          </a:p>
          <a:p>
            <a:r>
              <a:rPr lang="en-US" altLang="en-US" sz="2000" kern="0" dirty="0"/>
              <a:t>Leverage IETF protocols for upper layers</a:t>
            </a:r>
          </a:p>
          <a:p>
            <a:endParaRPr lang="en-US" altLang="en-US" kern="0" dirty="0"/>
          </a:p>
        </p:txBody>
      </p:sp>
      <p:sp>
        <p:nvSpPr>
          <p:cNvPr id="3" name="Date Placeholder 4">
            <a:extLst>
              <a:ext uri="{FF2B5EF4-FFF2-40B4-BE49-F238E27FC236}">
                <a16:creationId xmlns:a16="http://schemas.microsoft.com/office/drawing/2014/main" id="{3F7C3A66-75ED-60EF-32DD-4173C9DE6140}"/>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15760959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6" y="584466"/>
            <a:ext cx="11582400" cy="516276"/>
          </a:xfrm>
        </p:spPr>
        <p:txBody>
          <a:bodyPr>
            <a:normAutofit/>
          </a:bodyPr>
          <a:lstStyle/>
          <a:p>
            <a:pPr algn="ctr"/>
            <a:r>
              <a:rPr lang="en-US" dirty="0"/>
              <a:t>802.11ay </a:t>
            </a:r>
            <a:r>
              <a:rPr lang="en-GB" dirty="0"/>
              <a:t>builds on 802.11ad with MIMO and channel bonding features</a:t>
            </a:r>
            <a:endParaRPr lang="en-US" dirty="0"/>
          </a:p>
        </p:txBody>
      </p:sp>
      <p:sp>
        <p:nvSpPr>
          <p:cNvPr id="3" name="Content Placeholder 2"/>
          <p:cNvSpPr>
            <a:spLocks noGrp="1"/>
          </p:cNvSpPr>
          <p:nvPr>
            <p:ph idx="1"/>
          </p:nvPr>
        </p:nvSpPr>
        <p:spPr>
          <a:xfrm>
            <a:off x="609600" y="1374053"/>
            <a:ext cx="3987586" cy="4648200"/>
          </a:xfrm>
        </p:spPr>
        <p:txBody>
          <a:bodyPr>
            <a:normAutofit/>
          </a:bodyPr>
          <a:lstStyle/>
          <a:p>
            <a:pPr marL="285750" indent="-285750">
              <a:buFont typeface="Arial" panose="020B0604020202020204" pitchFamily="34" charset="0"/>
              <a:buChar char="•"/>
            </a:pPr>
            <a:r>
              <a:rPr lang="en-US" sz="1900" dirty="0"/>
              <a:t>Channel bonding and aggregation requires new:</a:t>
            </a:r>
          </a:p>
          <a:p>
            <a:pPr marL="511175" lvl="1" indent="-285750">
              <a:buFont typeface="Arial" panose="020B0604020202020204" pitchFamily="34" charset="0"/>
              <a:buChar char="•"/>
            </a:pPr>
            <a:r>
              <a:rPr lang="en-US" sz="1900" dirty="0"/>
              <a:t>Channelization</a:t>
            </a:r>
          </a:p>
          <a:p>
            <a:pPr marL="511175" lvl="1" indent="-285750">
              <a:buFont typeface="Arial" panose="020B0604020202020204" pitchFamily="34" charset="0"/>
              <a:buChar char="•"/>
            </a:pPr>
            <a:r>
              <a:rPr lang="en-US" sz="1900" dirty="0"/>
              <a:t>Packet format</a:t>
            </a:r>
          </a:p>
          <a:p>
            <a:pPr marL="511175" lvl="1" indent="-285750">
              <a:buFont typeface="Arial" panose="020B0604020202020204" pitchFamily="34" charset="0"/>
              <a:buChar char="•"/>
            </a:pPr>
            <a:r>
              <a:rPr lang="en-US" sz="1900" dirty="0"/>
              <a:t>Channel access mechanisms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800" dirty="0"/>
              <a:t>Single User and downlink MU MIMO</a:t>
            </a:r>
          </a:p>
          <a:p>
            <a:pPr marL="511175" lvl="1" indent="-285750">
              <a:buFont typeface="Arial" panose="020B0604020202020204" pitchFamily="34" charset="0"/>
              <a:buChar char="•"/>
            </a:pPr>
            <a:r>
              <a:rPr lang="en-US" sz="1800" dirty="0"/>
              <a:t>Distribute capacity across users</a:t>
            </a:r>
          </a:p>
          <a:p>
            <a:pPr marL="511175" lvl="1" indent="-285750">
              <a:buFont typeface="Arial" panose="020B0604020202020204" pitchFamily="34" charset="0"/>
              <a:buChar char="•"/>
            </a:pPr>
            <a:r>
              <a:rPr lang="en-US" sz="1800" dirty="0"/>
              <a:t>Unique requirements given directionality</a:t>
            </a:r>
          </a:p>
          <a:p>
            <a:pPr marL="511175" lvl="1" indent="-285750">
              <a:buFont typeface="Arial" panose="020B0604020202020204" pitchFamily="34" charset="0"/>
              <a:buChar char="•"/>
            </a:pPr>
            <a:r>
              <a:rPr lang="en-US" sz="1800" dirty="0"/>
              <a:t>Exploit antenna polarization</a:t>
            </a:r>
          </a:p>
          <a:p>
            <a:pPr marL="511175" lvl="1" indent="-285750">
              <a:buFont typeface="Arial" panose="020B0604020202020204" pitchFamily="34" charset="0"/>
              <a:buChar char="•"/>
            </a:pPr>
            <a:r>
              <a:rPr lang="en-US" sz="1800" dirty="0"/>
              <a:t>Changes to the beamforming protocol</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590" y="1526682"/>
            <a:ext cx="4347809" cy="239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216" y="4272379"/>
            <a:ext cx="4230190" cy="236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334000" y="1154883"/>
            <a:ext cx="1879818" cy="230832"/>
          </a:xfrm>
          <a:prstGeom prst="rect">
            <a:avLst/>
          </a:prstGeom>
          <a:solidFill>
            <a:srgbClr val="FFC000"/>
          </a:solidFill>
        </p:spPr>
        <p:txBody>
          <a:bodyPr wrap="square" rtlCol="0">
            <a:spAutoFit/>
          </a:bodyPr>
          <a:lstStyle/>
          <a:p>
            <a:pPr algn="ctr"/>
            <a:r>
              <a:rPr lang="en-US" sz="900" b="1" dirty="0"/>
              <a:t>Example without polarization</a:t>
            </a:r>
          </a:p>
        </p:txBody>
      </p:sp>
      <p:sp>
        <p:nvSpPr>
          <p:cNvPr id="13" name="TextBox 12"/>
          <p:cNvSpPr txBox="1"/>
          <p:nvPr/>
        </p:nvSpPr>
        <p:spPr>
          <a:xfrm>
            <a:off x="6985216" y="3933265"/>
            <a:ext cx="1692424" cy="230832"/>
          </a:xfrm>
          <a:prstGeom prst="rect">
            <a:avLst/>
          </a:prstGeom>
          <a:solidFill>
            <a:srgbClr val="FFC000"/>
          </a:solidFill>
        </p:spPr>
        <p:txBody>
          <a:bodyPr wrap="square" rtlCol="0">
            <a:spAutoFit/>
          </a:bodyPr>
          <a:lstStyle/>
          <a:p>
            <a:pPr algn="ctr"/>
            <a:r>
              <a:rPr lang="en-US" sz="900" b="1" dirty="0"/>
              <a:t>Example with polarization</a:t>
            </a:r>
          </a:p>
        </p:txBody>
      </p:sp>
      <p:sp>
        <p:nvSpPr>
          <p:cNvPr id="10" name="Slide Number Placeholder 3">
            <a:extLst>
              <a:ext uri="{FF2B5EF4-FFF2-40B4-BE49-F238E27FC236}">
                <a16:creationId xmlns:a16="http://schemas.microsoft.com/office/drawing/2014/main" id="{44F37591-F3D6-44B2-BD51-C25DDCCEB383}"/>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30</a:t>
            </a:fld>
            <a:endParaRPr lang="en-US" dirty="0">
              <a:solidFill>
                <a:prstClr val="black">
                  <a:tint val="75000"/>
                </a:prstClr>
              </a:solidFill>
            </a:endParaRPr>
          </a:p>
        </p:txBody>
      </p:sp>
      <p:sp>
        <p:nvSpPr>
          <p:cNvPr id="4" name="Date Placeholder 4">
            <a:extLst>
              <a:ext uri="{FF2B5EF4-FFF2-40B4-BE49-F238E27FC236}">
                <a16:creationId xmlns:a16="http://schemas.microsoft.com/office/drawing/2014/main" id="{16208C23-F1D5-11BF-BF57-804798DBDCA0}"/>
              </a:ext>
            </a:extLst>
          </p:cNvPr>
          <p:cNvSpPr txBox="1">
            <a:spLocks/>
          </p:cNvSpPr>
          <p:nvPr/>
        </p:nvSpPr>
        <p:spPr>
          <a:xfrm>
            <a:off x="5598213" y="6426104"/>
            <a:ext cx="1335987"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41015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EEBC57-77B8-42E7-98EF-8B3C05089563}"/>
              </a:ext>
            </a:extLst>
          </p:cNvPr>
          <p:cNvPicPr>
            <a:picLocks noChangeAspect="1"/>
          </p:cNvPicPr>
          <p:nvPr/>
        </p:nvPicPr>
        <p:blipFill>
          <a:blip r:embed="rId2"/>
          <a:stretch>
            <a:fillRect/>
          </a:stretch>
        </p:blipFill>
        <p:spPr>
          <a:xfrm>
            <a:off x="381000" y="838200"/>
            <a:ext cx="8978923" cy="5917526"/>
          </a:xfrm>
          <a:prstGeom prst="rect">
            <a:avLst/>
          </a:prstGeom>
        </p:spPr>
      </p:pic>
      <p:sp>
        <p:nvSpPr>
          <p:cNvPr id="5" name="TextBox 4"/>
          <p:cNvSpPr txBox="1"/>
          <p:nvPr/>
        </p:nvSpPr>
        <p:spPr>
          <a:xfrm>
            <a:off x="4038599" y="533400"/>
            <a:ext cx="4114802" cy="304800"/>
          </a:xfrm>
          <a:prstGeom prst="rect">
            <a:avLst/>
          </a:prstGeom>
          <a:noFill/>
        </p:spPr>
        <p:txBody>
          <a:bodyPr wrap="none" lIns="0" tIns="0" rIns="0" bIns="0" rtlCol="0">
            <a:noAutofit/>
          </a:bodyPr>
          <a:lstStyle/>
          <a:p>
            <a:pPr>
              <a:lnSpc>
                <a:spcPct val="90000"/>
              </a:lnSpc>
            </a:pPr>
            <a:r>
              <a:rPr lang="en-US" sz="2800" dirty="0"/>
              <a:t>802.11ay defined channelization</a:t>
            </a:r>
            <a:endParaRPr lang="en-GB" sz="2800" dirty="0"/>
          </a:p>
        </p:txBody>
      </p:sp>
      <p:sp>
        <p:nvSpPr>
          <p:cNvPr id="8" name="Slide Number Placeholder 3">
            <a:extLst>
              <a:ext uri="{FF2B5EF4-FFF2-40B4-BE49-F238E27FC236}">
                <a16:creationId xmlns:a16="http://schemas.microsoft.com/office/drawing/2014/main" id="{6A40A308-E52B-4CC5-80E5-C09CA5CACD96}"/>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prstClr val="black">
                    <a:tint val="75000"/>
                  </a:prstClr>
                </a:solidFill>
              </a:rPr>
              <a:t>  </a:t>
            </a:r>
            <a:fld id="{1F2884EB-C6E3-684C-A39B-0E652C4E0E60}" type="slidenum">
              <a:rPr lang="en-US" sz="1600" smtClean="0">
                <a:solidFill>
                  <a:prstClr val="black">
                    <a:tint val="75000"/>
                  </a:prstClr>
                </a:solidFill>
              </a:rPr>
              <a:pPr>
                <a:defRPr/>
              </a:pPr>
              <a:t>31</a:t>
            </a:fld>
            <a:endParaRPr lang="en-US" dirty="0">
              <a:solidFill>
                <a:prstClr val="black">
                  <a:tint val="75000"/>
                </a:prstClr>
              </a:solidFill>
            </a:endParaRPr>
          </a:p>
        </p:txBody>
      </p:sp>
      <p:sp>
        <p:nvSpPr>
          <p:cNvPr id="2" name="Date Placeholder 4">
            <a:extLst>
              <a:ext uri="{FF2B5EF4-FFF2-40B4-BE49-F238E27FC236}">
                <a16:creationId xmlns:a16="http://schemas.microsoft.com/office/drawing/2014/main" id="{079501CC-6F29-2C0D-E114-595700DD8085}"/>
              </a:ext>
            </a:extLst>
          </p:cNvPr>
          <p:cNvSpPr txBox="1">
            <a:spLocks/>
          </p:cNvSpPr>
          <p:nvPr/>
        </p:nvSpPr>
        <p:spPr>
          <a:xfrm>
            <a:off x="5598213" y="6426104"/>
            <a:ext cx="1488387"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61143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319" y="539675"/>
            <a:ext cx="10373481" cy="592792"/>
          </a:xfrm>
        </p:spPr>
        <p:txBody>
          <a:bodyPr>
            <a:normAutofit/>
          </a:bodyPr>
          <a:lstStyle/>
          <a:p>
            <a:r>
              <a:rPr lang="en-GB" b="1" dirty="0"/>
              <a:t>802.11az</a:t>
            </a:r>
            <a:r>
              <a:rPr lang="en-GB" dirty="0"/>
              <a:t> Next Generation Positioning</a:t>
            </a:r>
          </a:p>
        </p:txBody>
      </p:sp>
      <p:sp>
        <p:nvSpPr>
          <p:cNvPr id="10" name="Text Placeholder 3"/>
          <p:cNvSpPr txBox="1">
            <a:spLocks/>
          </p:cNvSpPr>
          <p:nvPr/>
        </p:nvSpPr>
        <p:spPr>
          <a:xfrm>
            <a:off x="320400" y="1132467"/>
            <a:ext cx="10972800" cy="29731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3188" indent="0">
              <a:buNone/>
            </a:pPr>
            <a:r>
              <a:rPr lang="en-GB" sz="2000" dirty="0"/>
              <a:t>The P802.11az project Next Generation Positioning extends accurate IEEE </a:t>
            </a:r>
            <a:r>
              <a:rPr lang="en-GB" sz="2000" dirty="0" err="1"/>
              <a:t>Std</a:t>
            </a:r>
            <a:r>
              <a:rPr lang="en-GB" sz="2000" dirty="0"/>
              <a:t> 802.11-2016 Fine Timing Measurement capabilities</a:t>
            </a:r>
          </a:p>
          <a:p>
            <a:pPr marL="886859" indent="-342900"/>
            <a:r>
              <a:rPr lang="en-GB" sz="1600" dirty="0"/>
              <a:t>Accurate indoor Navigation (sub 1m and into the &lt;0.1m domain).</a:t>
            </a:r>
          </a:p>
          <a:p>
            <a:pPr marL="886859" indent="-342900"/>
            <a:r>
              <a:rPr lang="en-GB" sz="1600" dirty="0"/>
              <a:t>Enables self-locating networks for easy, fast and cost efficient WLAN deployment for navigation and 6GHz AFC operation.</a:t>
            </a:r>
          </a:p>
          <a:p>
            <a:pPr marL="886859" indent="-342900"/>
            <a:r>
              <a:rPr lang="en-GB" sz="1600" dirty="0"/>
              <a:t>Secured (authenticated and private) positioning – open my car with my smartphone, position aware services (money withdrawal).</a:t>
            </a:r>
          </a:p>
          <a:p>
            <a:pPr marL="886859" indent="-342900"/>
            <a:r>
              <a:rPr lang="en-GB" sz="1600" dirty="0"/>
              <a:t>Unlock computer with a wearable device, adapt TV content to audience presence.</a:t>
            </a:r>
          </a:p>
          <a:p>
            <a:pPr marL="886859" indent="-342900"/>
            <a:r>
              <a:rPr lang="en-GB" sz="1600" dirty="0"/>
              <a:t>Location based link adaptation for home usages (connect to best AP).</a:t>
            </a:r>
          </a:p>
          <a:p>
            <a:pPr marL="886859" indent="-342900"/>
            <a:r>
              <a:rPr lang="en-GB" sz="1600" dirty="0"/>
              <a:t>Navigate in extremely dense environments (stadium/airport scenarios</a:t>
            </a:r>
            <a:r>
              <a:rPr lang="en-GB" sz="1800" dirty="0"/>
              <a:t>).</a:t>
            </a:r>
          </a:p>
        </p:txBody>
      </p:sp>
      <p:pic>
        <p:nvPicPr>
          <p:cNvPr id="12" name="Picture 11"/>
          <p:cNvPicPr>
            <a:picLocks noChangeAspect="1"/>
          </p:cNvPicPr>
          <p:nvPr/>
        </p:nvPicPr>
        <p:blipFill>
          <a:blip r:embed="rId3"/>
          <a:stretch>
            <a:fillRect/>
          </a:stretch>
        </p:blipFill>
        <p:spPr>
          <a:xfrm>
            <a:off x="6400800" y="4255103"/>
            <a:ext cx="2178086" cy="2210497"/>
          </a:xfrm>
          <a:prstGeom prst="rect">
            <a:avLst/>
          </a:prstGeom>
        </p:spPr>
      </p:pic>
      <p:pic>
        <p:nvPicPr>
          <p:cNvPr id="1026" name="Picture 2" descr="Image result for airport gate bu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6842" y="4372793"/>
            <a:ext cx="2929953" cy="19518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stretch>
            <a:fillRect/>
          </a:stretch>
        </p:blipFill>
        <p:spPr>
          <a:xfrm>
            <a:off x="3365380" y="4476750"/>
            <a:ext cx="2466975" cy="1847850"/>
          </a:xfrm>
          <a:prstGeom prst="rect">
            <a:avLst/>
          </a:prstGeom>
        </p:spPr>
      </p:pic>
      <p:pic>
        <p:nvPicPr>
          <p:cNvPr id="16" name="Picture 2" descr="תוצאת תמונה עבור ‪secure car acces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070" r="12848"/>
          <a:stretch/>
        </p:blipFill>
        <p:spPr bwMode="auto">
          <a:xfrm>
            <a:off x="524934" y="4495995"/>
            <a:ext cx="2372246" cy="182860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a:extLst>
              <a:ext uri="{FF2B5EF4-FFF2-40B4-BE49-F238E27FC236}">
                <a16:creationId xmlns:a16="http://schemas.microsoft.com/office/drawing/2014/main" id="{B8FE6600-07DE-457F-95FD-EF2ED8D69832}"/>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z="1600" smtClean="0">
                <a:solidFill>
                  <a:prstClr val="black">
                    <a:tint val="75000"/>
                  </a:prstClr>
                </a:solidFill>
              </a:rPr>
              <a:pPr>
                <a:defRPr/>
              </a:pPr>
              <a:t>32</a:t>
            </a:fld>
            <a:endParaRPr lang="en-US" dirty="0">
              <a:solidFill>
                <a:prstClr val="black">
                  <a:tint val="75000"/>
                </a:prstClr>
              </a:solidFill>
            </a:endParaRPr>
          </a:p>
        </p:txBody>
      </p:sp>
      <p:sp>
        <p:nvSpPr>
          <p:cNvPr id="5" name="Date Placeholder 4">
            <a:extLst>
              <a:ext uri="{FF2B5EF4-FFF2-40B4-BE49-F238E27FC236}">
                <a16:creationId xmlns:a16="http://schemas.microsoft.com/office/drawing/2014/main" id="{E39DCEBD-DCD7-BECF-3556-5D022A7C303B}"/>
              </a:ext>
            </a:extLst>
          </p:cNvPr>
          <p:cNvSpPr txBox="1">
            <a:spLocks/>
          </p:cNvSpPr>
          <p:nvPr/>
        </p:nvSpPr>
        <p:spPr>
          <a:xfrm>
            <a:off x="5598213" y="6426103"/>
            <a:ext cx="1488387"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66500136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984" y="546370"/>
            <a:ext cx="9412060" cy="406395"/>
          </a:xfrm>
        </p:spPr>
        <p:txBody>
          <a:bodyPr>
            <a:normAutofit/>
          </a:bodyPr>
          <a:lstStyle/>
          <a:p>
            <a:r>
              <a:rPr lang="en-US" dirty="0"/>
              <a:t>802.11az Key Radio and Positioning Techniques</a:t>
            </a:r>
          </a:p>
        </p:txBody>
      </p:sp>
      <p:sp>
        <p:nvSpPr>
          <p:cNvPr id="6" name="Content Placeholder 5"/>
          <p:cNvSpPr>
            <a:spLocks noGrp="1"/>
          </p:cNvSpPr>
          <p:nvPr>
            <p:ph idx="1"/>
          </p:nvPr>
        </p:nvSpPr>
        <p:spPr>
          <a:xfrm>
            <a:off x="304802" y="1236775"/>
            <a:ext cx="7173684" cy="4919663"/>
          </a:xfrm>
        </p:spPr>
        <p:txBody>
          <a:bodyPr>
            <a:normAutofit fontScale="92500" lnSpcReduction="10000"/>
          </a:bodyPr>
          <a:lstStyle/>
          <a:p>
            <a:pPr>
              <a:spcBef>
                <a:spcPts val="3000"/>
              </a:spcBef>
              <a:buFont typeface="Arial" panose="020B0604020202020204" pitchFamily="34" charset="0"/>
              <a:buChar char="•"/>
            </a:pPr>
            <a:r>
              <a:rPr lang="en-US" sz="2000" dirty="0"/>
              <a:t>Medium efficient operation via dynamic (demand dependent) measurement rate</a:t>
            </a:r>
          </a:p>
          <a:p>
            <a:pPr>
              <a:spcBef>
                <a:spcPts val="3000"/>
              </a:spcBef>
              <a:buFont typeface="Arial" panose="020B0604020202020204" pitchFamily="34" charset="0"/>
              <a:buChar char="•"/>
            </a:pPr>
            <a:r>
              <a:rPr lang="en-US" sz="2000" dirty="0"/>
              <a:t>Adaptation to next generation mainstream 802.11ax Trigger Based Operation (MIMO, Trigger Frame, NDP frame)</a:t>
            </a:r>
            <a:endParaRPr lang="en-US" sz="1800" dirty="0"/>
          </a:p>
          <a:p>
            <a:pPr>
              <a:spcBef>
                <a:spcPts val="3000"/>
              </a:spcBef>
              <a:buFont typeface="Arial" panose="020B0604020202020204" pitchFamily="34" charset="0"/>
              <a:buChar char="•"/>
            </a:pPr>
            <a:r>
              <a:rPr lang="en-US" sz="2000" dirty="0"/>
              <a:t>Authenticity and privacy and anti-spoofing mechanism via PMF in the unassociated mode and PHY level randomized measurement sequences (HE LTF sequences protection)</a:t>
            </a:r>
          </a:p>
          <a:p>
            <a:pPr>
              <a:spcBef>
                <a:spcPts val="3000"/>
              </a:spcBef>
              <a:buFont typeface="Arial" panose="020B0604020202020204" pitchFamily="34" charset="0"/>
              <a:buChar char="•"/>
            </a:pPr>
            <a:r>
              <a:rPr lang="en-US" sz="2000" dirty="0"/>
              <a:t>Improved accuracy via MIMO and larger BW available in the &lt;7Ghz band for 11ax</a:t>
            </a:r>
          </a:p>
          <a:p>
            <a:pPr>
              <a:spcBef>
                <a:spcPts val="3000"/>
              </a:spcBef>
              <a:buFont typeface="Arial" panose="020B0604020202020204" pitchFamily="34" charset="0"/>
              <a:buChar char="•"/>
            </a:pPr>
            <a:r>
              <a:rPr lang="en-US" sz="2000" dirty="0"/>
              <a:t>MIMO enablement for measurement for improved accuracy especially for NLOS or NNLOS conditions</a:t>
            </a:r>
          </a:p>
          <a:p>
            <a:pPr>
              <a:spcBef>
                <a:spcPts val="3000"/>
              </a:spcBef>
              <a:buFont typeface="Arial" panose="020B0604020202020204" pitchFamily="34" charset="0"/>
              <a:buChar char="•"/>
            </a:pPr>
            <a:r>
              <a:rPr lang="en-US" sz="2000" dirty="0"/>
              <a:t>Passive location with fixed overhead independent of number of users</a:t>
            </a:r>
          </a:p>
        </p:txBody>
      </p:sp>
      <p:pic>
        <p:nvPicPr>
          <p:cNvPr id="7" name="Picture 6"/>
          <p:cNvPicPr>
            <a:picLocks noChangeAspect="1"/>
          </p:cNvPicPr>
          <p:nvPr/>
        </p:nvPicPr>
        <p:blipFill>
          <a:blip r:embed="rId2"/>
          <a:stretch>
            <a:fillRect/>
          </a:stretch>
        </p:blipFill>
        <p:spPr>
          <a:xfrm>
            <a:off x="7698921" y="1036864"/>
            <a:ext cx="4493079" cy="1367922"/>
          </a:xfrm>
          <a:prstGeom prst="rect">
            <a:avLst/>
          </a:prstGeom>
        </p:spPr>
      </p:pic>
      <p:pic>
        <p:nvPicPr>
          <p:cNvPr id="63" name="Picture 62"/>
          <p:cNvPicPr>
            <a:picLocks noChangeAspect="1"/>
          </p:cNvPicPr>
          <p:nvPr/>
        </p:nvPicPr>
        <p:blipFill>
          <a:blip r:embed="rId3"/>
          <a:stretch>
            <a:fillRect/>
          </a:stretch>
        </p:blipFill>
        <p:spPr>
          <a:xfrm>
            <a:off x="7792285" y="2618082"/>
            <a:ext cx="3976873" cy="2109041"/>
          </a:xfrm>
          <a:prstGeom prst="rect">
            <a:avLst/>
          </a:prstGeom>
        </p:spPr>
      </p:pic>
      <p:pic>
        <p:nvPicPr>
          <p:cNvPr id="64" name="Picture 63"/>
          <p:cNvPicPr>
            <a:picLocks noChangeAspect="1"/>
          </p:cNvPicPr>
          <p:nvPr/>
        </p:nvPicPr>
        <p:blipFill>
          <a:blip r:embed="rId4"/>
          <a:stretch>
            <a:fillRect/>
          </a:stretch>
        </p:blipFill>
        <p:spPr>
          <a:xfrm>
            <a:off x="7905749" y="4784271"/>
            <a:ext cx="4083595" cy="1737699"/>
          </a:xfrm>
          <a:prstGeom prst="rect">
            <a:avLst/>
          </a:prstGeom>
        </p:spPr>
      </p:pic>
      <p:sp>
        <p:nvSpPr>
          <p:cNvPr id="4" name="Slide Number Placeholder 3"/>
          <p:cNvSpPr>
            <a:spLocks noGrp="1"/>
          </p:cNvSpPr>
          <p:nvPr>
            <p:ph type="sldNum" sz="quarter" idx="12"/>
          </p:nvPr>
        </p:nvSpPr>
        <p:spPr/>
        <p:txBody>
          <a:bodyPr/>
          <a:lstStyle/>
          <a:p>
            <a:fld id="{B016F8AB-BCEA-4347-8BA6-BE776009BC89}" type="slidenum">
              <a:rPr lang="en-GB" smtClean="0"/>
              <a:pPr/>
              <a:t>33</a:t>
            </a:fld>
            <a:endParaRPr lang="en-GB"/>
          </a:p>
        </p:txBody>
      </p:sp>
      <p:sp>
        <p:nvSpPr>
          <p:cNvPr id="5" name="Date Placeholder 4">
            <a:extLst>
              <a:ext uri="{FF2B5EF4-FFF2-40B4-BE49-F238E27FC236}">
                <a16:creationId xmlns:a16="http://schemas.microsoft.com/office/drawing/2014/main" id="{50D48D80-2F3C-1A42-E3D7-DB33698E8427}"/>
              </a:ext>
            </a:extLst>
          </p:cNvPr>
          <p:cNvSpPr txBox="1">
            <a:spLocks/>
          </p:cNvSpPr>
          <p:nvPr/>
        </p:nvSpPr>
        <p:spPr>
          <a:xfrm>
            <a:off x="5598213" y="6426104"/>
            <a:ext cx="1564587" cy="23214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361745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028" y="515910"/>
            <a:ext cx="10969943" cy="852364"/>
          </a:xfrm>
        </p:spPr>
        <p:txBody>
          <a:bodyPr/>
          <a:lstStyle/>
          <a:p>
            <a:r>
              <a:rPr lang="en-US" b="1" dirty="0"/>
              <a:t>802.11ba</a:t>
            </a:r>
            <a:r>
              <a:rPr lang="en-US" dirty="0"/>
              <a:t> </a:t>
            </a:r>
            <a:r>
              <a:rPr lang="en-US" altLang="en-US" dirty="0"/>
              <a:t>Wake-up Radio </a:t>
            </a:r>
            <a:r>
              <a:rPr lang="en-US" dirty="0"/>
              <a:t>Main Use Cases</a:t>
            </a:r>
          </a:p>
        </p:txBody>
      </p:sp>
      <p:pic>
        <p:nvPicPr>
          <p:cNvPr id="6" name="Picture 5"/>
          <p:cNvPicPr>
            <a:picLocks noChangeAspect="1"/>
          </p:cNvPicPr>
          <p:nvPr/>
        </p:nvPicPr>
        <p:blipFill>
          <a:blip r:embed="rId2"/>
          <a:stretch>
            <a:fillRect/>
          </a:stretch>
        </p:blipFill>
        <p:spPr>
          <a:xfrm>
            <a:off x="522857" y="2146873"/>
            <a:ext cx="2876185" cy="4536072"/>
          </a:xfrm>
          <a:prstGeom prst="rect">
            <a:avLst/>
          </a:prstGeom>
        </p:spPr>
      </p:pic>
      <p:sp>
        <p:nvSpPr>
          <p:cNvPr id="8" name="TextBox 7"/>
          <p:cNvSpPr txBox="1"/>
          <p:nvPr/>
        </p:nvSpPr>
        <p:spPr>
          <a:xfrm>
            <a:off x="710024" y="1563624"/>
            <a:ext cx="2369559" cy="523220"/>
          </a:xfrm>
          <a:prstGeom prst="rect">
            <a:avLst/>
          </a:prstGeom>
          <a:noFill/>
        </p:spPr>
        <p:txBody>
          <a:bodyPr wrap="none" rtlCol="0">
            <a:spAutoFit/>
          </a:bodyPr>
          <a:lstStyle/>
          <a:p>
            <a:r>
              <a:rPr lang="en-US" sz="2800" dirty="0"/>
              <a:t>1. Smart Home</a:t>
            </a:r>
          </a:p>
        </p:txBody>
      </p:sp>
      <p:pic>
        <p:nvPicPr>
          <p:cNvPr id="9" name="Picture 8"/>
          <p:cNvPicPr>
            <a:picLocks noChangeAspect="1"/>
          </p:cNvPicPr>
          <p:nvPr/>
        </p:nvPicPr>
        <p:blipFill>
          <a:blip r:embed="rId3"/>
          <a:stretch>
            <a:fillRect/>
          </a:stretch>
        </p:blipFill>
        <p:spPr>
          <a:xfrm>
            <a:off x="4148151" y="2146873"/>
            <a:ext cx="3560241" cy="4592658"/>
          </a:xfrm>
          <a:prstGeom prst="rect">
            <a:avLst/>
          </a:prstGeom>
        </p:spPr>
      </p:pic>
      <p:sp>
        <p:nvSpPr>
          <p:cNvPr id="10" name="TextBox 9"/>
          <p:cNvSpPr txBox="1"/>
          <p:nvPr/>
        </p:nvSpPr>
        <p:spPr>
          <a:xfrm>
            <a:off x="4733384" y="1563624"/>
            <a:ext cx="2203295" cy="523220"/>
          </a:xfrm>
          <a:prstGeom prst="rect">
            <a:avLst/>
          </a:prstGeom>
          <a:noFill/>
        </p:spPr>
        <p:txBody>
          <a:bodyPr wrap="none" rtlCol="0">
            <a:spAutoFit/>
          </a:bodyPr>
          <a:lstStyle/>
          <a:p>
            <a:r>
              <a:rPr lang="en-US" sz="2800" dirty="0"/>
              <a:t>2. Warehouse</a:t>
            </a:r>
          </a:p>
        </p:txBody>
      </p:sp>
      <p:pic>
        <p:nvPicPr>
          <p:cNvPr id="11" name="Picture 10"/>
          <p:cNvPicPr>
            <a:picLocks noChangeAspect="1"/>
          </p:cNvPicPr>
          <p:nvPr/>
        </p:nvPicPr>
        <p:blipFill>
          <a:blip r:embed="rId4"/>
          <a:stretch>
            <a:fillRect/>
          </a:stretch>
        </p:blipFill>
        <p:spPr>
          <a:xfrm>
            <a:off x="8189799" y="2025288"/>
            <a:ext cx="3854761" cy="2249805"/>
          </a:xfrm>
          <a:prstGeom prst="rect">
            <a:avLst/>
          </a:prstGeom>
        </p:spPr>
      </p:pic>
      <p:sp>
        <p:nvSpPr>
          <p:cNvPr id="12" name="TextBox 11"/>
          <p:cNvSpPr txBox="1"/>
          <p:nvPr/>
        </p:nvSpPr>
        <p:spPr>
          <a:xfrm>
            <a:off x="8545560" y="1563623"/>
            <a:ext cx="2074927" cy="523220"/>
          </a:xfrm>
          <a:prstGeom prst="rect">
            <a:avLst/>
          </a:prstGeom>
          <a:noFill/>
        </p:spPr>
        <p:txBody>
          <a:bodyPr wrap="none" rtlCol="0">
            <a:spAutoFit/>
          </a:bodyPr>
          <a:lstStyle/>
          <a:p>
            <a:r>
              <a:rPr lang="en-US" sz="2800" dirty="0"/>
              <a:t>3. Wearables</a:t>
            </a:r>
          </a:p>
        </p:txBody>
      </p:sp>
      <p:sp>
        <p:nvSpPr>
          <p:cNvPr id="13" name="Rounded Rectangle 12"/>
          <p:cNvSpPr/>
          <p:nvPr/>
        </p:nvSpPr>
        <p:spPr>
          <a:xfrm>
            <a:off x="237744" y="2025288"/>
            <a:ext cx="3429000" cy="4657657"/>
          </a:xfrm>
          <a:prstGeom prst="roundRect">
            <a:avLst>
              <a:gd name="adj" fmla="val 110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113686" y="2025288"/>
            <a:ext cx="3859882" cy="4657657"/>
          </a:xfrm>
          <a:prstGeom prst="roundRect">
            <a:avLst>
              <a:gd name="adj" fmla="val 110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189799" y="5532120"/>
            <a:ext cx="2386359" cy="923330"/>
          </a:xfrm>
          <a:prstGeom prst="rect">
            <a:avLst/>
          </a:prstGeom>
          <a:noFill/>
        </p:spPr>
        <p:txBody>
          <a:bodyPr wrap="none" rtlCol="0">
            <a:spAutoFit/>
          </a:bodyPr>
          <a:lstStyle/>
          <a:p>
            <a:r>
              <a:rPr lang="en-US" dirty="0"/>
              <a:t>WUP: wake-up packet</a:t>
            </a:r>
          </a:p>
          <a:p>
            <a:r>
              <a:rPr lang="en-US" dirty="0"/>
              <a:t>WUR: wake-up receiver</a:t>
            </a:r>
          </a:p>
          <a:p>
            <a:r>
              <a:rPr lang="en-US" dirty="0"/>
              <a:t>MR: main radio</a:t>
            </a:r>
          </a:p>
        </p:txBody>
      </p:sp>
      <p:sp>
        <p:nvSpPr>
          <p:cNvPr id="16" name="Slide Number Placeholder 3">
            <a:extLst>
              <a:ext uri="{FF2B5EF4-FFF2-40B4-BE49-F238E27FC236}">
                <a16:creationId xmlns:a16="http://schemas.microsoft.com/office/drawing/2014/main" id="{09117B0E-200E-4038-B339-AE144D60D5A7}"/>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z="1600"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53912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p:txBody>
          <a:bodyPr/>
          <a:lstStyle/>
          <a:p>
            <a:r>
              <a:rPr lang="en-US" altLang="en-US" dirty="0"/>
              <a:t>802.11ba improves energy efficiency of stations and maintains low latency</a:t>
            </a:r>
          </a:p>
        </p:txBody>
      </p:sp>
      <p:sp>
        <p:nvSpPr>
          <p:cNvPr id="175" name="Rounded Rectangle 112"/>
          <p:cNvSpPr>
            <a:spLocks noChangeArrowheads="1"/>
          </p:cNvSpPr>
          <p:nvPr/>
        </p:nvSpPr>
        <p:spPr bwMode="auto">
          <a:xfrm>
            <a:off x="6000749" y="2057400"/>
            <a:ext cx="4133850" cy="3160713"/>
          </a:xfrm>
          <a:prstGeom prst="roundRect">
            <a:avLst>
              <a:gd name="adj" fmla="val 7139"/>
            </a:avLst>
          </a:prstGeom>
          <a:solidFill>
            <a:srgbClr val="FFFFFF"/>
          </a:solidFill>
          <a:ln w="9525" algn="ctr">
            <a:solidFill>
              <a:srgbClr val="000000"/>
            </a:solidFill>
            <a:round/>
            <a:headEnd/>
            <a:tailEnd/>
          </a:ln>
          <a:effectLst>
            <a:outerShdw blurRad="50800" dist="38100" dir="2700000" algn="tl" rotWithShape="0">
              <a:prstClr val="black">
                <a:alpha val="40000"/>
              </a:prstClr>
            </a:outerShdw>
          </a:effectLst>
        </p:spPr>
        <p:txBody>
          <a:bodyPr/>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b="0" kern="0">
              <a:solidFill>
                <a:srgbClr val="FFFFFF"/>
              </a:solidFill>
              <a:ea typeface="MS Gothic" panose="020B0609070205080204" pitchFamily="49" charset="-128"/>
            </a:endParaRPr>
          </a:p>
        </p:txBody>
      </p:sp>
      <p:sp>
        <p:nvSpPr>
          <p:cNvPr id="176" name="Rounded Rectangle 111"/>
          <p:cNvSpPr>
            <a:spLocks noChangeArrowheads="1"/>
          </p:cNvSpPr>
          <p:nvPr/>
        </p:nvSpPr>
        <p:spPr bwMode="auto">
          <a:xfrm>
            <a:off x="1600200" y="2057400"/>
            <a:ext cx="4246563" cy="3160713"/>
          </a:xfrm>
          <a:prstGeom prst="roundRect">
            <a:avLst>
              <a:gd name="adj" fmla="val 7139"/>
            </a:avLst>
          </a:prstGeom>
          <a:solidFill>
            <a:srgbClr val="FFFFFF"/>
          </a:solidFill>
          <a:ln w="9525" algn="ctr">
            <a:solidFill>
              <a:srgbClr val="000000"/>
            </a:solidFill>
            <a:round/>
            <a:headEnd/>
            <a:tailEnd/>
          </a:ln>
          <a:effectLst>
            <a:outerShdw blurRad="50800" dist="38100" dir="2700000" algn="tl" rotWithShape="0">
              <a:prstClr val="black">
                <a:alpha val="40000"/>
              </a:prstClr>
            </a:outerShdw>
          </a:effectLst>
        </p:spPr>
        <p:txBody>
          <a:bodyPr/>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b="0" kern="0">
              <a:solidFill>
                <a:srgbClr val="FFFFFF"/>
              </a:solidFill>
              <a:ea typeface="MS Gothic" panose="020B0609070205080204" pitchFamily="49" charset="-128"/>
            </a:endParaRPr>
          </a:p>
        </p:txBody>
      </p:sp>
      <p:sp>
        <p:nvSpPr>
          <p:cNvPr id="177" name="Rectangle 176"/>
          <p:cNvSpPr/>
          <p:nvPr/>
        </p:nvSpPr>
        <p:spPr>
          <a:xfrm>
            <a:off x="1679575" y="3759199"/>
            <a:ext cx="2028825" cy="1384300"/>
          </a:xfrm>
          <a:prstGeom prst="rect">
            <a:avLst/>
          </a:prstGeom>
          <a:solidFill>
            <a:srgbClr val="0070C0"/>
          </a:solidFill>
        </p:spPr>
        <p:txBody>
          <a:bodyPr>
            <a:spAutoFit/>
          </a:bodyPr>
          <a:lstStyle/>
          <a:p>
            <a:pPr>
              <a:defRPr/>
            </a:pPr>
            <a:r>
              <a:rPr lang="en-US" sz="1400" kern="0" dirty="0">
                <a:solidFill>
                  <a:srgbClr val="FFFFFF"/>
                </a:solidFill>
                <a:latin typeface="Calibri" panose="020F0502020204030204" pitchFamily="34" charset="0"/>
                <a:ea typeface="MS PGothic" panose="020B0600070205080204" pitchFamily="34" charset="-128"/>
              </a:rPr>
              <a:t>802.11 radio needs to wake up periodically to receive data within a latency requirement </a:t>
            </a:r>
            <a:r>
              <a:rPr lang="en-US" sz="1400" kern="0" dirty="0">
                <a:solidFill>
                  <a:srgbClr val="FFFFFF"/>
                </a:solidFill>
                <a:latin typeface="Calibri" panose="020F0502020204030204" pitchFamily="34" charset="0"/>
                <a:ea typeface="MS PGothic" panose="020B0600070205080204" pitchFamily="34" charset="-128"/>
                <a:sym typeface="Wingdings" panose="05000000000000000000" pitchFamily="2" charset="2"/>
              </a:rPr>
              <a:t> </a:t>
            </a:r>
            <a:r>
              <a:rPr lang="en-US" sz="1400" b="1" kern="0" dirty="0">
                <a:solidFill>
                  <a:srgbClr val="FFFF00"/>
                </a:solidFill>
                <a:latin typeface="Calibri" panose="020F0502020204030204" pitchFamily="34" charset="0"/>
                <a:ea typeface="MS PGothic" panose="020B0600070205080204" pitchFamily="34" charset="-128"/>
                <a:sym typeface="Wingdings" panose="05000000000000000000" pitchFamily="2" charset="2"/>
              </a:rPr>
              <a:t>high power consumption of 802.11 station</a:t>
            </a:r>
            <a:endParaRPr lang="en-US" sz="1400" b="1" dirty="0">
              <a:solidFill>
                <a:srgbClr val="FFFF00"/>
              </a:solidFill>
              <a:latin typeface="Calibri" panose="020F0502020204030204" pitchFamily="34" charset="0"/>
              <a:ea typeface="MS PGothic" panose="020B0600070205080204" pitchFamily="34" charset="-128"/>
            </a:endParaRPr>
          </a:p>
        </p:txBody>
      </p:sp>
      <p:sp>
        <p:nvSpPr>
          <p:cNvPr id="178" name="Cloud 177"/>
          <p:cNvSpPr/>
          <p:nvPr/>
        </p:nvSpPr>
        <p:spPr>
          <a:xfrm>
            <a:off x="1855788" y="2132013"/>
            <a:ext cx="1196975" cy="523875"/>
          </a:xfrm>
          <a:prstGeom prst="cloud">
            <a:avLst/>
          </a:prstGeom>
          <a:noFill/>
          <a:ln w="9525" cap="flat" cmpd="sng" algn="ctr">
            <a:solidFill>
              <a:sysClr val="windowText" lastClr="000000"/>
            </a:solidFill>
            <a:prstDash val="solid"/>
          </a:ln>
          <a:effectLst/>
        </p:spPr>
        <p:txBody>
          <a:bodyPr anchor="ctr"/>
          <a:lstStyle/>
          <a:p>
            <a:pPr algn="ctr">
              <a:defRPr/>
            </a:pPr>
            <a:r>
              <a:rPr lang="en-US" sz="1400" kern="0" dirty="0">
                <a:solidFill>
                  <a:prstClr val="black"/>
                </a:solidFill>
                <a:latin typeface="Calibri" panose="020F0502020204030204" pitchFamily="34" charset="0"/>
                <a:ea typeface="MS PGothic" panose="020B0600070205080204" pitchFamily="34" charset="-128"/>
              </a:rPr>
              <a:t>Internet</a:t>
            </a:r>
          </a:p>
        </p:txBody>
      </p:sp>
      <p:cxnSp>
        <p:nvCxnSpPr>
          <p:cNvPr id="179" name="Straight Arrow Connector 10"/>
          <p:cNvCxnSpPr>
            <a:cxnSpLocks noChangeShapeType="1"/>
          </p:cNvCxnSpPr>
          <p:nvPr/>
        </p:nvCxnSpPr>
        <p:spPr bwMode="auto">
          <a:xfrm>
            <a:off x="3052762" y="2378074"/>
            <a:ext cx="488950" cy="261938"/>
          </a:xfrm>
          <a:prstGeom prst="straightConnector1">
            <a:avLst/>
          </a:prstGeom>
          <a:noFill/>
          <a:ln w="25400" algn="ctr">
            <a:solidFill>
              <a:srgbClr val="003C71"/>
            </a:solidFill>
            <a:round/>
            <a:headEnd/>
            <a:tailEnd type="triangle" w="med" len="med"/>
          </a:ln>
          <a:extLst>
            <a:ext uri="{909E8E84-426E-40DD-AFC4-6F175D3DCCD1}">
              <a14:hiddenFill xmlns:a14="http://schemas.microsoft.com/office/drawing/2010/main">
                <a:noFill/>
              </a14:hiddenFill>
            </a:ext>
          </a:extLst>
        </p:spPr>
      </p:cxnSp>
      <p:sp>
        <p:nvSpPr>
          <p:cNvPr id="180" name="Rectangle 179"/>
          <p:cNvSpPr/>
          <p:nvPr/>
        </p:nvSpPr>
        <p:spPr>
          <a:xfrm>
            <a:off x="8367713" y="2146299"/>
            <a:ext cx="1658937" cy="928688"/>
          </a:xfrm>
          <a:prstGeom prst="rect">
            <a:avLst/>
          </a:prstGeom>
          <a:solidFill>
            <a:srgbClr val="0070C0"/>
          </a:solidFill>
          <a:ln w="19050" cap="flat" cmpd="sng" algn="ctr">
            <a:noFill/>
            <a:prstDash val="solid"/>
          </a:ln>
          <a:effectLst/>
        </p:spPr>
        <p:txBody>
          <a:bodyPr anchor="ctr"/>
          <a:lstStyle/>
          <a:p>
            <a:pPr algn="ctr">
              <a:defRPr/>
            </a:pPr>
            <a:r>
              <a:rPr lang="en-US" sz="1400" kern="0" dirty="0">
                <a:solidFill>
                  <a:srgbClr val="FFFFFF"/>
                </a:solidFill>
                <a:latin typeface="Calibri" panose="020F0502020204030204" pitchFamily="34" charset="0"/>
                <a:ea typeface="MS PGothic" panose="020B0600070205080204" pitchFamily="34" charset="-128"/>
              </a:rPr>
              <a:t>AP buffers data until the 802.11 station wakes up</a:t>
            </a:r>
          </a:p>
          <a:p>
            <a:pPr algn="ctr">
              <a:defRPr/>
            </a:pPr>
            <a:r>
              <a:rPr lang="en-US" sz="1400" kern="0" dirty="0">
                <a:solidFill>
                  <a:srgbClr val="FFFFFF"/>
                </a:solidFill>
                <a:latin typeface="Calibri" panose="020F0502020204030204" pitchFamily="34" charset="0"/>
                <a:ea typeface="MS PGothic" panose="020B0600070205080204" pitchFamily="34" charset="-128"/>
                <a:sym typeface="Wingdings" panose="05000000000000000000" pitchFamily="2" charset="2"/>
              </a:rPr>
              <a:t> </a:t>
            </a:r>
            <a:r>
              <a:rPr lang="en-US" sz="1400" b="1" kern="0" dirty="0">
                <a:solidFill>
                  <a:srgbClr val="FFFF00"/>
                </a:solidFill>
                <a:latin typeface="Calibri" panose="020F0502020204030204" pitchFamily="34" charset="0"/>
                <a:ea typeface="MS PGothic" panose="020B0600070205080204" pitchFamily="34" charset="-128"/>
                <a:sym typeface="Wingdings" panose="05000000000000000000" pitchFamily="2" charset="2"/>
              </a:rPr>
              <a:t>Long latency</a:t>
            </a:r>
            <a:endParaRPr lang="en-US" sz="1400" b="1" kern="0" dirty="0">
              <a:solidFill>
                <a:srgbClr val="FFFF00"/>
              </a:solidFill>
              <a:latin typeface="Calibri" panose="020F0502020204030204" pitchFamily="34" charset="0"/>
              <a:ea typeface="MS PGothic" panose="020B0600070205080204" pitchFamily="34" charset="-128"/>
            </a:endParaRPr>
          </a:p>
        </p:txBody>
      </p:sp>
      <p:sp>
        <p:nvSpPr>
          <p:cNvPr id="181" name="Rectangle 180"/>
          <p:cNvSpPr/>
          <p:nvPr/>
        </p:nvSpPr>
        <p:spPr>
          <a:xfrm>
            <a:off x="3903662" y="4376737"/>
            <a:ext cx="781050" cy="222250"/>
          </a:xfrm>
          <a:prstGeom prst="rect">
            <a:avLst/>
          </a:prstGeom>
          <a:noFill/>
          <a:ln w="19050" cap="flat" cmpd="sng" algn="ctr">
            <a:noFill/>
            <a:prstDash val="solid"/>
          </a:ln>
          <a:effectLst/>
        </p:spPr>
        <p:txBody>
          <a:bodyPr anchor="ctr"/>
          <a:lstStyle/>
          <a:p>
            <a:pPr algn="ctr">
              <a:defRPr/>
            </a:pPr>
            <a:r>
              <a:rPr lang="en-US" sz="1200" kern="0" dirty="0">
                <a:solidFill>
                  <a:prstClr val="black"/>
                </a:solidFill>
                <a:latin typeface="Intel Clear"/>
                <a:ea typeface="MS PGothic" panose="020B0600070205080204" pitchFamily="34" charset="-128"/>
              </a:rPr>
              <a:t>802.11 station</a:t>
            </a:r>
          </a:p>
        </p:txBody>
      </p:sp>
      <p:pic>
        <p:nvPicPr>
          <p:cNvPr id="182" name="Picture 19" descr="Aava_Smartphone_alph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4259262"/>
            <a:ext cx="2714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2530475"/>
            <a:ext cx="3794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Oval 183"/>
          <p:cNvSpPr/>
          <p:nvPr/>
        </p:nvSpPr>
        <p:spPr bwMode="auto">
          <a:xfrm>
            <a:off x="5095874" y="4005262"/>
            <a:ext cx="552450" cy="285750"/>
          </a:xfrm>
          <a:prstGeom prst="ellipse">
            <a:avLst/>
          </a:prstGeom>
          <a:solidFill>
            <a:srgbClr val="0071C5"/>
          </a:solidFill>
          <a:ln w="9525" cap="flat" cmpd="sng" algn="ctr">
            <a:noFill/>
            <a:prstDash val="solid"/>
            <a:round/>
            <a:headEnd type="none" w="med" len="med"/>
            <a:tailEnd type="none" w="med" len="med"/>
          </a:ln>
          <a:effectLst/>
        </p:spPr>
        <p:txBody>
          <a:bodyPr lIns="91372" tIns="45688" rIns="91372" bIns="45688" anchorCtr="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lnSpc>
                <a:spcPct val="95000"/>
              </a:lnSpc>
              <a:spcBef>
                <a:spcPct val="30000"/>
              </a:spcBef>
              <a:buClr>
                <a:srgbClr val="FFFFFF"/>
              </a:buClr>
              <a:defRPr/>
            </a:pPr>
            <a:endParaRPr lang="en-US" altLang="en-US" sz="2000">
              <a:solidFill>
                <a:srgbClr val="FFFFFF"/>
              </a:solidFill>
              <a:effectLst>
                <a:outerShdw blurRad="38100" dist="38100" dir="2700000" algn="tl">
                  <a:srgbClr val="000000"/>
                </a:outerShdw>
              </a:effectLst>
              <a:latin typeface="Intel Clear" panose="020B0604020203020204" pitchFamily="34" charset="0"/>
              <a:cs typeface="Intel Clear" panose="020B0604020203020204" pitchFamily="34" charset="0"/>
            </a:endParaRPr>
          </a:p>
        </p:txBody>
      </p:sp>
      <p:sp>
        <p:nvSpPr>
          <p:cNvPr id="185" name="TextBox 47"/>
          <p:cNvSpPr txBox="1">
            <a:spLocks noChangeArrowheads="1"/>
          </p:cNvSpPr>
          <p:nvPr/>
        </p:nvSpPr>
        <p:spPr bwMode="auto">
          <a:xfrm>
            <a:off x="5054599" y="3998913"/>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pPr>
            <a:r>
              <a:rPr lang="en-US" altLang="en-US" sz="1200" b="0">
                <a:solidFill>
                  <a:srgbClr val="FFFFFF"/>
                </a:solidFill>
                <a:latin typeface="Intel Clear" panose="020B0604020203020204" pitchFamily="34" charset="0"/>
                <a:cs typeface="Intel Clear" panose="020B0604020203020204" pitchFamily="34" charset="0"/>
              </a:rPr>
              <a:t>Awake</a:t>
            </a:r>
          </a:p>
        </p:txBody>
      </p:sp>
      <p:sp>
        <p:nvSpPr>
          <p:cNvPr id="186" name="Oval 185"/>
          <p:cNvSpPr/>
          <p:nvPr/>
        </p:nvSpPr>
        <p:spPr bwMode="auto">
          <a:xfrm>
            <a:off x="5095874" y="4565649"/>
            <a:ext cx="552450" cy="285750"/>
          </a:xfrm>
          <a:prstGeom prst="ellipse">
            <a:avLst/>
          </a:prstGeom>
          <a:solidFill>
            <a:srgbClr val="0071C5"/>
          </a:solidFill>
          <a:ln w="9525" cap="flat" cmpd="sng" algn="ctr">
            <a:noFill/>
            <a:prstDash val="solid"/>
            <a:round/>
            <a:headEnd type="none" w="med" len="med"/>
            <a:tailEnd type="none" w="med" len="med"/>
          </a:ln>
          <a:effectLst/>
        </p:spPr>
        <p:txBody>
          <a:bodyPr lIns="91372" tIns="45688" rIns="91372" bIns="45688" anchorCtr="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lnSpc>
                <a:spcPct val="95000"/>
              </a:lnSpc>
              <a:spcBef>
                <a:spcPct val="30000"/>
              </a:spcBef>
              <a:buClr>
                <a:srgbClr val="FFFFFF"/>
              </a:buClr>
              <a:defRPr/>
            </a:pPr>
            <a:endParaRPr lang="en-US" altLang="en-US" sz="2000">
              <a:solidFill>
                <a:srgbClr val="FFFFFF"/>
              </a:solidFill>
              <a:effectLst>
                <a:outerShdw blurRad="38100" dist="38100" dir="2700000" algn="tl">
                  <a:srgbClr val="000000"/>
                </a:outerShdw>
              </a:effectLst>
              <a:latin typeface="Intel Clear" panose="020B0604020203020204" pitchFamily="34" charset="0"/>
              <a:cs typeface="Intel Clear" panose="020B0604020203020204" pitchFamily="34" charset="0"/>
            </a:endParaRPr>
          </a:p>
        </p:txBody>
      </p:sp>
      <p:sp>
        <p:nvSpPr>
          <p:cNvPr id="187" name="TextBox 49"/>
          <p:cNvSpPr txBox="1">
            <a:spLocks noChangeArrowheads="1"/>
          </p:cNvSpPr>
          <p:nvPr/>
        </p:nvSpPr>
        <p:spPr bwMode="auto">
          <a:xfrm>
            <a:off x="5062538" y="4554538"/>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pPr>
            <a:r>
              <a:rPr lang="en-US" altLang="en-US" sz="1400" b="0">
                <a:solidFill>
                  <a:srgbClr val="FFFFFF"/>
                </a:solidFill>
                <a:latin typeface="Intel Clear" panose="020B0604020203020204" pitchFamily="34" charset="0"/>
                <a:cs typeface="Intel Clear" panose="020B0604020203020204" pitchFamily="34" charset="0"/>
              </a:rPr>
              <a:t>Sleep</a:t>
            </a:r>
          </a:p>
        </p:txBody>
      </p:sp>
      <p:sp>
        <p:nvSpPr>
          <p:cNvPr id="188" name="Arc 187"/>
          <p:cNvSpPr/>
          <p:nvPr/>
        </p:nvSpPr>
        <p:spPr bwMode="auto">
          <a:xfrm>
            <a:off x="5429249" y="4233863"/>
            <a:ext cx="280988" cy="384175"/>
          </a:xfrm>
          <a:prstGeom prst="arc">
            <a:avLst>
              <a:gd name="adj1" fmla="val 16200000"/>
              <a:gd name="adj2" fmla="val 5335848"/>
            </a:avLst>
          </a:prstGeom>
          <a:noFill/>
          <a:ln w="9525" cap="flat" cmpd="sng" algn="ctr">
            <a:solidFill>
              <a:sysClr val="windowText" lastClr="000000"/>
            </a:solidFill>
            <a:prstDash val="solid"/>
            <a:round/>
            <a:headEnd type="none" w="med" len="med"/>
            <a:tailEnd type="triangle" w="med" len="med"/>
          </a:ln>
          <a:effectLst/>
        </p:spPr>
        <p:txBody>
          <a:bodyPr lIns="91372" tIns="45688" rIns="91372" bIns="45688" anchorCtr="1">
            <a:spAutoFit/>
          </a:bodyPr>
          <a:lstStyle/>
          <a:p>
            <a:pPr algn="ctr">
              <a:lnSpc>
                <a:spcPct val="95000"/>
              </a:lnSpc>
              <a:spcBef>
                <a:spcPct val="30000"/>
              </a:spcBef>
              <a:buClr>
                <a:prstClr val="white"/>
              </a:buClr>
              <a:defRPr/>
            </a:pPr>
            <a:endParaRPr lang="en-US" sz="2000" kern="0" dirty="0">
              <a:solidFill>
                <a:srgbClr val="FFFFFF"/>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189" name="Arc 188"/>
          <p:cNvSpPr/>
          <p:nvPr/>
        </p:nvSpPr>
        <p:spPr bwMode="auto">
          <a:xfrm flipH="1" flipV="1">
            <a:off x="5043487" y="4254500"/>
            <a:ext cx="279400" cy="384175"/>
          </a:xfrm>
          <a:prstGeom prst="arc">
            <a:avLst>
              <a:gd name="adj1" fmla="val 16200000"/>
              <a:gd name="adj2" fmla="val 5335848"/>
            </a:avLst>
          </a:prstGeom>
          <a:noFill/>
          <a:ln w="9525" cap="flat" cmpd="sng" algn="ctr">
            <a:solidFill>
              <a:sysClr val="windowText" lastClr="000000"/>
            </a:solidFill>
            <a:prstDash val="solid"/>
            <a:round/>
            <a:headEnd type="none" w="med" len="med"/>
            <a:tailEnd type="triangle" w="med" len="med"/>
          </a:ln>
          <a:effectLst/>
        </p:spPr>
        <p:txBody>
          <a:bodyPr lIns="91372" tIns="45688" rIns="91372" bIns="45688" anchorCtr="1">
            <a:spAutoFit/>
          </a:bodyPr>
          <a:lstStyle/>
          <a:p>
            <a:pPr algn="ctr">
              <a:lnSpc>
                <a:spcPct val="95000"/>
              </a:lnSpc>
              <a:spcBef>
                <a:spcPct val="30000"/>
              </a:spcBef>
              <a:buClr>
                <a:prstClr val="white"/>
              </a:buClr>
              <a:defRPr/>
            </a:pPr>
            <a:endParaRPr lang="en-US" sz="2000" kern="0" dirty="0">
              <a:solidFill>
                <a:srgbClr val="FFFFFF"/>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190" name="Rectangle 189"/>
          <p:cNvSpPr/>
          <p:nvPr/>
        </p:nvSpPr>
        <p:spPr>
          <a:xfrm>
            <a:off x="4700587" y="4918074"/>
            <a:ext cx="1333500" cy="255588"/>
          </a:xfrm>
          <a:prstGeom prst="rect">
            <a:avLst/>
          </a:prstGeom>
          <a:noFill/>
          <a:ln w="19050" cap="flat" cmpd="sng" algn="ctr">
            <a:noFill/>
            <a:prstDash val="solid"/>
          </a:ln>
          <a:effectLst/>
        </p:spPr>
        <p:txBody>
          <a:bodyPr anchor="ctr"/>
          <a:lstStyle/>
          <a:p>
            <a:pPr algn="ctr">
              <a:defRPr/>
            </a:pPr>
            <a:r>
              <a:rPr lang="en-US" sz="1200" b="1" kern="0" dirty="0">
                <a:solidFill>
                  <a:prstClr val="black"/>
                </a:solidFill>
                <a:latin typeface="Intel Clear" panose="020B0604020203020204" pitchFamily="34" charset="0"/>
                <a:ea typeface="Intel Clear" panose="020B0604020203020204" pitchFamily="34" charset="0"/>
                <a:cs typeface="Intel Clear" panose="020B0604020203020204" pitchFamily="34" charset="0"/>
              </a:rPr>
              <a:t>Short sleep interval</a:t>
            </a:r>
          </a:p>
        </p:txBody>
      </p:sp>
      <p:cxnSp>
        <p:nvCxnSpPr>
          <p:cNvPr id="191" name="Straight Arrow Connector 7167"/>
          <p:cNvCxnSpPr>
            <a:cxnSpLocks noChangeShapeType="1"/>
          </p:cNvCxnSpPr>
          <p:nvPr/>
        </p:nvCxnSpPr>
        <p:spPr bwMode="auto">
          <a:xfrm flipH="1" flipV="1">
            <a:off x="4046537" y="2941638"/>
            <a:ext cx="723900" cy="1082675"/>
          </a:xfrm>
          <a:prstGeom prst="straightConnector1">
            <a:avLst/>
          </a:prstGeom>
          <a:noFill/>
          <a:ln w="12700" algn="ctr">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192" name="Straight Arrow Connector 57"/>
          <p:cNvCxnSpPr>
            <a:cxnSpLocks noChangeShapeType="1"/>
          </p:cNvCxnSpPr>
          <p:nvPr/>
        </p:nvCxnSpPr>
        <p:spPr bwMode="auto">
          <a:xfrm>
            <a:off x="3884613" y="3013074"/>
            <a:ext cx="649287" cy="1011238"/>
          </a:xfrm>
          <a:prstGeom prst="straightConnector1">
            <a:avLst/>
          </a:prstGeom>
          <a:noFill/>
          <a:ln w="12700" algn="ctr">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grpSp>
        <p:nvGrpSpPr>
          <p:cNvPr id="193" name="Group 7177"/>
          <p:cNvGrpSpPr>
            <a:grpSpLocks/>
          </p:cNvGrpSpPr>
          <p:nvPr/>
        </p:nvGrpSpPr>
        <p:grpSpPr bwMode="auto">
          <a:xfrm>
            <a:off x="4557712" y="2819399"/>
            <a:ext cx="995362" cy="635000"/>
            <a:chOff x="3261544" y="4077551"/>
            <a:chExt cx="995388" cy="635333"/>
          </a:xfrm>
        </p:grpSpPr>
        <p:sp>
          <p:nvSpPr>
            <p:cNvPr id="194" name="Rectangular Callout 7172"/>
            <p:cNvSpPr>
              <a:spLocks noChangeArrowheads="1"/>
            </p:cNvSpPr>
            <p:nvPr/>
          </p:nvSpPr>
          <p:spPr bwMode="auto">
            <a:xfrm>
              <a:off x="3261544" y="4077551"/>
              <a:ext cx="862238" cy="635333"/>
            </a:xfrm>
            <a:prstGeom prst="wedgeRectCallout">
              <a:avLst>
                <a:gd name="adj1" fmla="val -51898"/>
                <a:gd name="adj2" fmla="val 79944"/>
              </a:avLst>
            </a:prstGeom>
            <a:solidFill>
              <a:srgbClr val="00CC99"/>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400" b="0" kern="0">
                <a:solidFill>
                  <a:srgbClr val="000000"/>
                </a:solidFill>
              </a:endParaRPr>
            </a:p>
          </p:txBody>
        </p:sp>
        <p:sp>
          <p:nvSpPr>
            <p:cNvPr id="195" name="Rectangle 194"/>
            <p:cNvSpPr/>
            <p:nvPr/>
          </p:nvSpPr>
          <p:spPr>
            <a:xfrm>
              <a:off x="3277419" y="4271328"/>
              <a:ext cx="979513" cy="222367"/>
            </a:xfrm>
            <a:prstGeom prst="rect">
              <a:avLst/>
            </a:prstGeom>
            <a:noFill/>
            <a:ln w="19050" cap="flat" cmpd="sng" algn="ctr">
              <a:noFill/>
              <a:prstDash val="solid"/>
            </a:ln>
            <a:effectLst/>
          </p:spPr>
          <p:txBody>
            <a:bodyPr anchor="ctr"/>
            <a:lstStyle/>
            <a:p>
              <a:pPr>
                <a:defRPr/>
              </a:pPr>
              <a:r>
                <a:rPr lang="en-US" sz="1200" kern="0" dirty="0">
                  <a:solidFill>
                    <a:prstClr val="black"/>
                  </a:solidFill>
                  <a:latin typeface="Intel Clear"/>
                  <a:ea typeface="MS PGothic" panose="020B0600070205080204" pitchFamily="34" charset="-128"/>
                </a:rPr>
                <a:t>Do you have data for me?</a:t>
              </a:r>
            </a:p>
          </p:txBody>
        </p:sp>
      </p:grpSp>
      <p:grpSp>
        <p:nvGrpSpPr>
          <p:cNvPr id="196" name="Group 7178"/>
          <p:cNvGrpSpPr>
            <a:grpSpLocks/>
          </p:cNvGrpSpPr>
          <p:nvPr/>
        </p:nvGrpSpPr>
        <p:grpSpPr bwMode="auto">
          <a:xfrm>
            <a:off x="3619499" y="3444874"/>
            <a:ext cx="889000" cy="382588"/>
            <a:chOff x="2323355" y="4703134"/>
            <a:chExt cx="890449" cy="383290"/>
          </a:xfrm>
        </p:grpSpPr>
        <p:sp>
          <p:nvSpPr>
            <p:cNvPr id="197" name="Rectangular Callout 62"/>
            <p:cNvSpPr>
              <a:spLocks noChangeArrowheads="1"/>
            </p:cNvSpPr>
            <p:nvPr/>
          </p:nvSpPr>
          <p:spPr bwMode="auto">
            <a:xfrm flipV="1">
              <a:off x="2327999" y="4718393"/>
              <a:ext cx="375027" cy="361513"/>
            </a:xfrm>
            <a:prstGeom prst="wedgeRectCallout">
              <a:avLst>
                <a:gd name="adj1" fmla="val 58778"/>
                <a:gd name="adj2" fmla="val 104560"/>
              </a:avLst>
            </a:prstGeom>
            <a:solidFill>
              <a:srgbClr val="00CC99"/>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400" b="0" kern="0">
                <a:solidFill>
                  <a:srgbClr val="000000"/>
                </a:solidFill>
              </a:endParaRPr>
            </a:p>
          </p:txBody>
        </p:sp>
        <p:sp>
          <p:nvSpPr>
            <p:cNvPr id="198" name="Rectangle 197"/>
            <p:cNvSpPr/>
            <p:nvPr/>
          </p:nvSpPr>
          <p:spPr>
            <a:xfrm>
              <a:off x="2323355" y="4703134"/>
              <a:ext cx="890449" cy="383290"/>
            </a:xfrm>
            <a:prstGeom prst="rect">
              <a:avLst/>
            </a:prstGeom>
            <a:noFill/>
            <a:ln w="19050" cap="flat" cmpd="sng" algn="ctr">
              <a:noFill/>
              <a:prstDash val="solid"/>
            </a:ln>
            <a:effectLst/>
          </p:spPr>
          <p:txBody>
            <a:bodyPr anchor="ctr"/>
            <a:lstStyle/>
            <a:p>
              <a:pPr>
                <a:defRPr/>
              </a:pPr>
              <a:r>
                <a:rPr lang="en-US" sz="1200" kern="0" dirty="0">
                  <a:solidFill>
                    <a:prstClr val="black"/>
                  </a:solidFill>
                  <a:latin typeface="Intel Clear"/>
                  <a:ea typeface="MS PGothic" panose="020B0600070205080204" pitchFamily="34" charset="-128"/>
                </a:rPr>
                <a:t>No</a:t>
              </a:r>
            </a:p>
          </p:txBody>
        </p:sp>
      </p:grpSp>
      <p:sp>
        <p:nvSpPr>
          <p:cNvPr id="199" name="Freeform 198"/>
          <p:cNvSpPr/>
          <p:nvPr/>
        </p:nvSpPr>
        <p:spPr>
          <a:xfrm>
            <a:off x="2892424" y="2705099"/>
            <a:ext cx="522288" cy="242888"/>
          </a:xfrm>
          <a:custGeom>
            <a:avLst/>
            <a:gdLst>
              <a:gd name="connsiteX0" fmla="*/ 0 w 874143"/>
              <a:gd name="connsiteY0" fmla="*/ 0 h 563593"/>
              <a:gd name="connsiteX1" fmla="*/ 0 w 874143"/>
              <a:gd name="connsiteY1" fmla="*/ 557842 h 563593"/>
              <a:gd name="connsiteX2" fmla="*/ 868393 w 874143"/>
              <a:gd name="connsiteY2" fmla="*/ 563593 h 563593"/>
              <a:gd name="connsiteX3" fmla="*/ 874143 w 874143"/>
              <a:gd name="connsiteY3" fmla="*/ 0 h 563593"/>
            </a:gdLst>
            <a:ahLst/>
            <a:cxnLst>
              <a:cxn ang="0">
                <a:pos x="connsiteX0" y="connsiteY0"/>
              </a:cxn>
              <a:cxn ang="0">
                <a:pos x="connsiteX1" y="connsiteY1"/>
              </a:cxn>
              <a:cxn ang="0">
                <a:pos x="connsiteX2" y="connsiteY2"/>
              </a:cxn>
              <a:cxn ang="0">
                <a:pos x="connsiteX3" y="connsiteY3"/>
              </a:cxn>
            </a:cxnLst>
            <a:rect l="l" t="t" r="r" b="b"/>
            <a:pathLst>
              <a:path w="874143" h="563593">
                <a:moveTo>
                  <a:pt x="0" y="0"/>
                </a:moveTo>
                <a:lnTo>
                  <a:pt x="0" y="557842"/>
                </a:lnTo>
                <a:lnTo>
                  <a:pt x="868393" y="563593"/>
                </a:lnTo>
                <a:cubicBezTo>
                  <a:pt x="870310" y="375729"/>
                  <a:pt x="872226" y="187864"/>
                  <a:pt x="874143" y="0"/>
                </a:cubicBezTo>
              </a:path>
            </a:pathLst>
          </a:custGeom>
          <a:noFill/>
          <a:ln w="28575" cap="flat" cmpd="sng" algn="ctr">
            <a:solidFill>
              <a:sysClr val="windowText" lastClr="000000"/>
            </a:solidFill>
            <a:prstDash val="solid"/>
          </a:ln>
          <a:effectLst/>
        </p:spPr>
        <p:txBody>
          <a:bodyPr anchor="ctr"/>
          <a:lstStyle/>
          <a:p>
            <a:pPr algn="ctr">
              <a:defRPr/>
            </a:pPr>
            <a:endParaRPr lang="en-US" kern="0">
              <a:solidFill>
                <a:prstClr val="black"/>
              </a:solidFill>
              <a:latin typeface="Calibri" panose="020F0502020204030204" pitchFamily="34" charset="0"/>
              <a:ea typeface="MS PGothic" panose="020B0600070205080204" pitchFamily="34" charset="-128"/>
            </a:endParaRPr>
          </a:p>
        </p:txBody>
      </p:sp>
      <p:sp>
        <p:nvSpPr>
          <p:cNvPr id="200" name="Rectangle 199"/>
          <p:cNvSpPr/>
          <p:nvPr/>
        </p:nvSpPr>
        <p:spPr>
          <a:xfrm>
            <a:off x="2768600" y="2952749"/>
            <a:ext cx="779463" cy="223838"/>
          </a:xfrm>
          <a:prstGeom prst="rect">
            <a:avLst/>
          </a:prstGeom>
          <a:noFill/>
          <a:ln w="19050" cap="flat" cmpd="sng" algn="ctr">
            <a:noFill/>
            <a:prstDash val="solid"/>
          </a:ln>
          <a:effectLst/>
        </p:spPr>
        <p:txBody>
          <a:bodyPr anchor="ctr"/>
          <a:lstStyle/>
          <a:p>
            <a:pPr algn="ctr">
              <a:defRPr/>
            </a:pPr>
            <a:r>
              <a:rPr lang="en-US" sz="1200" kern="0" dirty="0">
                <a:solidFill>
                  <a:prstClr val="black"/>
                </a:solidFill>
                <a:latin typeface="Intel Clear"/>
                <a:ea typeface="MS PGothic" panose="020B0600070205080204" pitchFamily="34" charset="-128"/>
              </a:rPr>
              <a:t>Buffer</a:t>
            </a:r>
          </a:p>
        </p:txBody>
      </p:sp>
      <p:sp>
        <p:nvSpPr>
          <p:cNvPr id="201" name="Cloud 200"/>
          <p:cNvSpPr/>
          <p:nvPr/>
        </p:nvSpPr>
        <p:spPr>
          <a:xfrm>
            <a:off x="6170612" y="2132013"/>
            <a:ext cx="1198562" cy="523875"/>
          </a:xfrm>
          <a:prstGeom prst="cloud">
            <a:avLst/>
          </a:prstGeom>
          <a:noFill/>
          <a:ln w="9525" cap="flat" cmpd="sng" algn="ctr">
            <a:solidFill>
              <a:sysClr val="windowText" lastClr="000000"/>
            </a:solidFill>
            <a:prstDash val="solid"/>
          </a:ln>
          <a:effectLst/>
        </p:spPr>
        <p:txBody>
          <a:bodyPr anchor="ctr"/>
          <a:lstStyle/>
          <a:p>
            <a:pPr algn="ctr">
              <a:defRPr/>
            </a:pPr>
            <a:r>
              <a:rPr lang="en-US" sz="1400" kern="0" dirty="0">
                <a:solidFill>
                  <a:prstClr val="black"/>
                </a:solidFill>
                <a:latin typeface="Calibri" panose="020F0502020204030204" pitchFamily="34" charset="0"/>
                <a:ea typeface="MS PGothic" panose="020B0600070205080204" pitchFamily="34" charset="-128"/>
              </a:rPr>
              <a:t>Internet</a:t>
            </a:r>
          </a:p>
        </p:txBody>
      </p:sp>
      <p:cxnSp>
        <p:nvCxnSpPr>
          <p:cNvPr id="202" name="Straight Arrow Connector 69"/>
          <p:cNvCxnSpPr>
            <a:cxnSpLocks noChangeShapeType="1"/>
          </p:cNvCxnSpPr>
          <p:nvPr/>
        </p:nvCxnSpPr>
        <p:spPr bwMode="auto">
          <a:xfrm>
            <a:off x="7369175" y="2478088"/>
            <a:ext cx="487363" cy="261937"/>
          </a:xfrm>
          <a:prstGeom prst="straightConnector1">
            <a:avLst/>
          </a:prstGeom>
          <a:noFill/>
          <a:ln w="25400" algn="ctr">
            <a:solidFill>
              <a:srgbClr val="003C71"/>
            </a:solidFill>
            <a:round/>
            <a:headEnd/>
            <a:tailEnd type="triangle" w="med" len="med"/>
          </a:ln>
          <a:extLst>
            <a:ext uri="{909E8E84-426E-40DD-AFC4-6F175D3DCCD1}">
              <a14:hiddenFill xmlns:a14="http://schemas.microsoft.com/office/drawing/2010/main">
                <a:noFill/>
              </a14:hiddenFill>
            </a:ext>
          </a:extLst>
        </p:spPr>
      </p:cxnSp>
      <p:sp>
        <p:nvSpPr>
          <p:cNvPr id="203" name="Rectangle 202"/>
          <p:cNvSpPr/>
          <p:nvPr/>
        </p:nvSpPr>
        <p:spPr>
          <a:xfrm>
            <a:off x="8005762" y="4338638"/>
            <a:ext cx="779462" cy="223837"/>
          </a:xfrm>
          <a:prstGeom prst="rect">
            <a:avLst/>
          </a:prstGeom>
          <a:noFill/>
          <a:ln w="19050" cap="flat" cmpd="sng" algn="ctr">
            <a:noFill/>
            <a:prstDash val="solid"/>
          </a:ln>
          <a:effectLst/>
        </p:spPr>
        <p:txBody>
          <a:bodyPr anchor="ctr"/>
          <a:lstStyle/>
          <a:p>
            <a:pPr algn="ctr">
              <a:defRPr/>
            </a:pPr>
            <a:r>
              <a:rPr lang="en-US" sz="1200" kern="0" dirty="0">
                <a:solidFill>
                  <a:prstClr val="black"/>
                </a:solidFill>
                <a:latin typeface="Intel Clear"/>
                <a:ea typeface="MS PGothic" panose="020B0600070205080204" pitchFamily="34" charset="-128"/>
              </a:rPr>
              <a:t>802.11 station</a:t>
            </a:r>
          </a:p>
        </p:txBody>
      </p:sp>
      <p:pic>
        <p:nvPicPr>
          <p:cNvPr id="204" name="Picture 71" descr="Aava_Smartphone_alph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99500" y="4222749"/>
            <a:ext cx="2698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7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4325" y="2632075"/>
            <a:ext cx="3794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Oval 205"/>
          <p:cNvSpPr/>
          <p:nvPr/>
        </p:nvSpPr>
        <p:spPr bwMode="auto">
          <a:xfrm>
            <a:off x="9196387" y="3968749"/>
            <a:ext cx="552450" cy="285750"/>
          </a:xfrm>
          <a:prstGeom prst="ellipse">
            <a:avLst/>
          </a:prstGeom>
          <a:solidFill>
            <a:srgbClr val="0071C5"/>
          </a:solidFill>
          <a:ln w="9525" cap="flat" cmpd="sng" algn="ctr">
            <a:noFill/>
            <a:prstDash val="solid"/>
            <a:round/>
            <a:headEnd type="none" w="med" len="med"/>
            <a:tailEnd type="none" w="med" len="med"/>
          </a:ln>
          <a:effectLst/>
        </p:spPr>
        <p:txBody>
          <a:bodyPr lIns="91372" tIns="45688" rIns="91372" bIns="45688" anchorCtr="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lnSpc>
                <a:spcPct val="95000"/>
              </a:lnSpc>
              <a:spcBef>
                <a:spcPct val="30000"/>
              </a:spcBef>
              <a:buClr>
                <a:srgbClr val="FFFFFF"/>
              </a:buClr>
              <a:defRPr/>
            </a:pPr>
            <a:endParaRPr lang="en-US" altLang="en-US" sz="2000">
              <a:solidFill>
                <a:srgbClr val="FFFFFF"/>
              </a:solidFill>
              <a:effectLst>
                <a:outerShdw blurRad="38100" dist="38100" dir="2700000" algn="tl">
                  <a:srgbClr val="000000"/>
                </a:outerShdw>
              </a:effectLst>
              <a:latin typeface="Intel Clear" panose="020B0604020203020204" pitchFamily="34" charset="0"/>
              <a:cs typeface="Intel Clear" panose="020B0604020203020204" pitchFamily="34" charset="0"/>
            </a:endParaRPr>
          </a:p>
        </p:txBody>
      </p:sp>
      <p:sp>
        <p:nvSpPr>
          <p:cNvPr id="207" name="TextBox 74"/>
          <p:cNvSpPr txBox="1">
            <a:spLocks noChangeArrowheads="1"/>
          </p:cNvSpPr>
          <p:nvPr/>
        </p:nvSpPr>
        <p:spPr bwMode="auto">
          <a:xfrm>
            <a:off x="9155112" y="3960812"/>
            <a:ext cx="641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pPr>
            <a:r>
              <a:rPr lang="en-US" altLang="en-US" sz="1200" b="0">
                <a:solidFill>
                  <a:srgbClr val="FFFFFF"/>
                </a:solidFill>
                <a:latin typeface="Intel Clear" panose="020B0604020203020204" pitchFamily="34" charset="0"/>
                <a:cs typeface="Intel Clear" panose="020B0604020203020204" pitchFamily="34" charset="0"/>
              </a:rPr>
              <a:t>Awake</a:t>
            </a:r>
          </a:p>
        </p:txBody>
      </p:sp>
      <p:sp>
        <p:nvSpPr>
          <p:cNvPr id="208" name="Oval 207"/>
          <p:cNvSpPr/>
          <p:nvPr/>
        </p:nvSpPr>
        <p:spPr bwMode="auto">
          <a:xfrm>
            <a:off x="9196387" y="4529137"/>
            <a:ext cx="552450" cy="285750"/>
          </a:xfrm>
          <a:prstGeom prst="ellipse">
            <a:avLst/>
          </a:prstGeom>
          <a:solidFill>
            <a:srgbClr val="0071C5"/>
          </a:solidFill>
          <a:ln w="9525" cap="flat" cmpd="sng" algn="ctr">
            <a:noFill/>
            <a:prstDash val="solid"/>
            <a:round/>
            <a:headEnd type="none" w="med" len="med"/>
            <a:tailEnd type="none" w="med" len="med"/>
          </a:ln>
          <a:effectLst/>
        </p:spPr>
        <p:txBody>
          <a:bodyPr lIns="91372" tIns="45688" rIns="91372" bIns="45688" anchorCtr="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lnSpc>
                <a:spcPct val="95000"/>
              </a:lnSpc>
              <a:spcBef>
                <a:spcPct val="30000"/>
              </a:spcBef>
              <a:buClr>
                <a:srgbClr val="FFFFFF"/>
              </a:buClr>
              <a:defRPr/>
            </a:pPr>
            <a:endParaRPr lang="en-US" altLang="en-US" sz="2000">
              <a:solidFill>
                <a:srgbClr val="FFFFFF"/>
              </a:solidFill>
              <a:effectLst>
                <a:outerShdw blurRad="38100" dist="38100" dir="2700000" algn="tl">
                  <a:srgbClr val="000000"/>
                </a:outerShdw>
              </a:effectLst>
              <a:latin typeface="Intel Clear" panose="020B0604020203020204" pitchFamily="34" charset="0"/>
              <a:cs typeface="Intel Clear" panose="020B0604020203020204" pitchFamily="34" charset="0"/>
            </a:endParaRPr>
          </a:p>
        </p:txBody>
      </p:sp>
      <p:sp>
        <p:nvSpPr>
          <p:cNvPr id="209" name="TextBox 76"/>
          <p:cNvSpPr txBox="1">
            <a:spLocks noChangeArrowheads="1"/>
          </p:cNvSpPr>
          <p:nvPr/>
        </p:nvSpPr>
        <p:spPr bwMode="auto">
          <a:xfrm>
            <a:off x="9155113" y="4500563"/>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pPr>
            <a:r>
              <a:rPr lang="en-US" altLang="en-US" sz="1400" b="0">
                <a:solidFill>
                  <a:srgbClr val="FFFFFF"/>
                </a:solidFill>
                <a:latin typeface="Intel Clear" panose="020B0604020203020204" pitchFamily="34" charset="0"/>
                <a:cs typeface="Intel Clear" panose="020B0604020203020204" pitchFamily="34" charset="0"/>
              </a:rPr>
              <a:t>Sleep</a:t>
            </a:r>
          </a:p>
        </p:txBody>
      </p:sp>
      <p:sp>
        <p:nvSpPr>
          <p:cNvPr id="210" name="Arc 209"/>
          <p:cNvSpPr/>
          <p:nvPr/>
        </p:nvSpPr>
        <p:spPr bwMode="auto">
          <a:xfrm>
            <a:off x="9529763" y="4197350"/>
            <a:ext cx="280987" cy="384175"/>
          </a:xfrm>
          <a:prstGeom prst="arc">
            <a:avLst>
              <a:gd name="adj1" fmla="val 16200000"/>
              <a:gd name="adj2" fmla="val 5335848"/>
            </a:avLst>
          </a:prstGeom>
          <a:noFill/>
          <a:ln w="9525" cap="flat" cmpd="sng" algn="ctr">
            <a:solidFill>
              <a:sysClr val="windowText" lastClr="000000"/>
            </a:solidFill>
            <a:prstDash val="solid"/>
            <a:round/>
            <a:headEnd type="none" w="med" len="med"/>
            <a:tailEnd type="triangle" w="med" len="med"/>
          </a:ln>
          <a:effectLst/>
        </p:spPr>
        <p:txBody>
          <a:bodyPr lIns="91372" tIns="45688" rIns="91372" bIns="45688" anchorCtr="1">
            <a:spAutoFit/>
          </a:bodyPr>
          <a:lstStyle/>
          <a:p>
            <a:pPr algn="ctr">
              <a:lnSpc>
                <a:spcPct val="95000"/>
              </a:lnSpc>
              <a:spcBef>
                <a:spcPct val="30000"/>
              </a:spcBef>
              <a:buClr>
                <a:prstClr val="white"/>
              </a:buClr>
              <a:defRPr/>
            </a:pPr>
            <a:endParaRPr lang="en-US" sz="2000" kern="0" dirty="0">
              <a:solidFill>
                <a:srgbClr val="FFFFFF"/>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211" name="Arc 210"/>
          <p:cNvSpPr/>
          <p:nvPr/>
        </p:nvSpPr>
        <p:spPr bwMode="auto">
          <a:xfrm flipH="1" flipV="1">
            <a:off x="9143999" y="4217988"/>
            <a:ext cx="280988" cy="384175"/>
          </a:xfrm>
          <a:prstGeom prst="arc">
            <a:avLst>
              <a:gd name="adj1" fmla="val 16200000"/>
              <a:gd name="adj2" fmla="val 5335848"/>
            </a:avLst>
          </a:prstGeom>
          <a:noFill/>
          <a:ln w="9525" cap="flat" cmpd="sng" algn="ctr">
            <a:solidFill>
              <a:sysClr val="windowText" lastClr="000000"/>
            </a:solidFill>
            <a:prstDash val="solid"/>
            <a:round/>
            <a:headEnd type="none" w="med" len="med"/>
            <a:tailEnd type="triangle" w="med" len="med"/>
          </a:ln>
          <a:effectLst/>
        </p:spPr>
        <p:txBody>
          <a:bodyPr lIns="91372" tIns="45688" rIns="91372" bIns="45688" anchorCtr="1">
            <a:spAutoFit/>
          </a:bodyPr>
          <a:lstStyle/>
          <a:p>
            <a:pPr algn="ctr">
              <a:lnSpc>
                <a:spcPct val="95000"/>
              </a:lnSpc>
              <a:spcBef>
                <a:spcPct val="30000"/>
              </a:spcBef>
              <a:buClr>
                <a:prstClr val="white"/>
              </a:buClr>
              <a:defRPr/>
            </a:pPr>
            <a:endParaRPr lang="en-US" sz="2000" kern="0" dirty="0">
              <a:solidFill>
                <a:srgbClr val="FFFFFF"/>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212" name="Rectangle 211"/>
          <p:cNvSpPr/>
          <p:nvPr/>
        </p:nvSpPr>
        <p:spPr>
          <a:xfrm>
            <a:off x="9005888" y="4889499"/>
            <a:ext cx="1049337" cy="255588"/>
          </a:xfrm>
          <a:prstGeom prst="rect">
            <a:avLst/>
          </a:prstGeom>
          <a:noFill/>
          <a:ln w="19050" cap="flat" cmpd="sng" algn="ctr">
            <a:noFill/>
            <a:prstDash val="solid"/>
          </a:ln>
          <a:effectLst/>
        </p:spPr>
        <p:txBody>
          <a:bodyPr anchor="ctr"/>
          <a:lstStyle/>
          <a:p>
            <a:pPr algn="ctr">
              <a:defRPr/>
            </a:pPr>
            <a:r>
              <a:rPr lang="en-US" sz="1200" b="1" kern="0" dirty="0">
                <a:solidFill>
                  <a:prstClr val="black"/>
                </a:solidFill>
                <a:latin typeface="Intel Clear" panose="020B0604020203020204" pitchFamily="34" charset="0"/>
                <a:ea typeface="Intel Clear" panose="020B0604020203020204" pitchFamily="34" charset="0"/>
                <a:cs typeface="Intel Clear" panose="020B0604020203020204" pitchFamily="34" charset="0"/>
              </a:rPr>
              <a:t>Long sleep interval</a:t>
            </a:r>
          </a:p>
        </p:txBody>
      </p:sp>
      <p:sp>
        <p:nvSpPr>
          <p:cNvPr id="213" name="Rectangle 212"/>
          <p:cNvSpPr/>
          <p:nvPr/>
        </p:nvSpPr>
        <p:spPr>
          <a:xfrm>
            <a:off x="7083424" y="3052763"/>
            <a:ext cx="781050" cy="223837"/>
          </a:xfrm>
          <a:prstGeom prst="rect">
            <a:avLst/>
          </a:prstGeom>
          <a:noFill/>
          <a:ln w="19050" cap="flat" cmpd="sng" algn="ctr">
            <a:noFill/>
            <a:prstDash val="solid"/>
          </a:ln>
          <a:effectLst/>
        </p:spPr>
        <p:txBody>
          <a:bodyPr anchor="ctr"/>
          <a:lstStyle/>
          <a:p>
            <a:pPr algn="ctr">
              <a:defRPr/>
            </a:pPr>
            <a:r>
              <a:rPr lang="en-US" sz="1200" kern="0" dirty="0">
                <a:solidFill>
                  <a:prstClr val="black"/>
                </a:solidFill>
                <a:latin typeface="Intel Clear"/>
                <a:ea typeface="MS PGothic" panose="020B0600070205080204" pitchFamily="34" charset="-128"/>
              </a:rPr>
              <a:t>Buffer</a:t>
            </a:r>
          </a:p>
        </p:txBody>
      </p:sp>
      <p:sp>
        <p:nvSpPr>
          <p:cNvPr id="214" name="Rectangle 7176"/>
          <p:cNvSpPr>
            <a:spLocks noChangeArrowheads="1"/>
          </p:cNvSpPr>
          <p:nvPr/>
        </p:nvSpPr>
        <p:spPr bwMode="auto">
          <a:xfrm>
            <a:off x="7208838" y="2889249"/>
            <a:ext cx="504825" cy="152400"/>
          </a:xfrm>
          <a:prstGeom prst="rect">
            <a:avLst/>
          </a:prstGeom>
          <a:solidFill>
            <a:srgbClr val="FFFF00"/>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200" b="0" kern="0">
              <a:solidFill>
                <a:srgbClr val="000000"/>
              </a:solidFill>
            </a:endParaRPr>
          </a:p>
        </p:txBody>
      </p:sp>
      <p:sp>
        <p:nvSpPr>
          <p:cNvPr id="215" name="Rectangle 89"/>
          <p:cNvSpPr>
            <a:spLocks noChangeArrowheads="1"/>
          </p:cNvSpPr>
          <p:nvPr/>
        </p:nvSpPr>
        <p:spPr bwMode="auto">
          <a:xfrm>
            <a:off x="7469188" y="2317750"/>
            <a:ext cx="504825" cy="150813"/>
          </a:xfrm>
          <a:prstGeom prst="rect">
            <a:avLst/>
          </a:prstGeom>
          <a:solidFill>
            <a:srgbClr val="FFFF00"/>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200" b="0" kern="0">
              <a:solidFill>
                <a:srgbClr val="000000"/>
              </a:solidFill>
            </a:endParaRPr>
          </a:p>
        </p:txBody>
      </p:sp>
      <p:sp>
        <p:nvSpPr>
          <p:cNvPr id="216" name="Rectangle 215"/>
          <p:cNvSpPr/>
          <p:nvPr/>
        </p:nvSpPr>
        <p:spPr>
          <a:xfrm>
            <a:off x="7343775" y="2287588"/>
            <a:ext cx="779463" cy="223837"/>
          </a:xfrm>
          <a:prstGeom prst="rect">
            <a:avLst/>
          </a:prstGeom>
          <a:noFill/>
          <a:ln w="19050" cap="flat" cmpd="sng" algn="ctr">
            <a:noFill/>
            <a:prstDash val="solid"/>
          </a:ln>
          <a:effectLst/>
        </p:spPr>
        <p:txBody>
          <a:bodyPr anchor="ctr"/>
          <a:lstStyle/>
          <a:p>
            <a:pPr algn="ctr">
              <a:defRPr/>
            </a:pPr>
            <a:r>
              <a:rPr lang="en-US" sz="1200" kern="0" dirty="0">
                <a:solidFill>
                  <a:prstClr val="black"/>
                </a:solidFill>
                <a:latin typeface="Intel Clear"/>
                <a:ea typeface="MS PGothic" panose="020B0600070205080204" pitchFamily="34" charset="-128"/>
              </a:rPr>
              <a:t>data</a:t>
            </a:r>
          </a:p>
        </p:txBody>
      </p:sp>
      <p:sp>
        <p:nvSpPr>
          <p:cNvPr id="217" name="Rectangle 216"/>
          <p:cNvSpPr/>
          <p:nvPr/>
        </p:nvSpPr>
        <p:spPr>
          <a:xfrm>
            <a:off x="7067550" y="2851149"/>
            <a:ext cx="779463" cy="223838"/>
          </a:xfrm>
          <a:prstGeom prst="rect">
            <a:avLst/>
          </a:prstGeom>
          <a:noFill/>
          <a:ln w="19050" cap="flat" cmpd="sng" algn="ctr">
            <a:noFill/>
            <a:prstDash val="solid"/>
          </a:ln>
          <a:effectLst/>
        </p:spPr>
        <p:txBody>
          <a:bodyPr anchor="ctr"/>
          <a:lstStyle/>
          <a:p>
            <a:pPr algn="ctr">
              <a:defRPr/>
            </a:pPr>
            <a:r>
              <a:rPr lang="en-US" sz="1200" kern="0" dirty="0">
                <a:solidFill>
                  <a:prstClr val="black"/>
                </a:solidFill>
                <a:latin typeface="Intel Clear"/>
                <a:ea typeface="MS PGothic" panose="020B0600070205080204" pitchFamily="34" charset="-128"/>
              </a:rPr>
              <a:t>data</a:t>
            </a:r>
          </a:p>
        </p:txBody>
      </p:sp>
      <p:sp>
        <p:nvSpPr>
          <p:cNvPr id="218" name="Freeform 217"/>
          <p:cNvSpPr/>
          <p:nvPr/>
        </p:nvSpPr>
        <p:spPr>
          <a:xfrm>
            <a:off x="7208837" y="2805113"/>
            <a:ext cx="520700" cy="242887"/>
          </a:xfrm>
          <a:custGeom>
            <a:avLst/>
            <a:gdLst>
              <a:gd name="connsiteX0" fmla="*/ 0 w 874143"/>
              <a:gd name="connsiteY0" fmla="*/ 0 h 563593"/>
              <a:gd name="connsiteX1" fmla="*/ 0 w 874143"/>
              <a:gd name="connsiteY1" fmla="*/ 557842 h 563593"/>
              <a:gd name="connsiteX2" fmla="*/ 868393 w 874143"/>
              <a:gd name="connsiteY2" fmla="*/ 563593 h 563593"/>
              <a:gd name="connsiteX3" fmla="*/ 874143 w 874143"/>
              <a:gd name="connsiteY3" fmla="*/ 0 h 563593"/>
            </a:gdLst>
            <a:ahLst/>
            <a:cxnLst>
              <a:cxn ang="0">
                <a:pos x="connsiteX0" y="connsiteY0"/>
              </a:cxn>
              <a:cxn ang="0">
                <a:pos x="connsiteX1" y="connsiteY1"/>
              </a:cxn>
              <a:cxn ang="0">
                <a:pos x="connsiteX2" y="connsiteY2"/>
              </a:cxn>
              <a:cxn ang="0">
                <a:pos x="connsiteX3" y="connsiteY3"/>
              </a:cxn>
            </a:cxnLst>
            <a:rect l="l" t="t" r="r" b="b"/>
            <a:pathLst>
              <a:path w="874143" h="563593">
                <a:moveTo>
                  <a:pt x="0" y="0"/>
                </a:moveTo>
                <a:lnTo>
                  <a:pt x="0" y="557842"/>
                </a:lnTo>
                <a:lnTo>
                  <a:pt x="868393" y="563593"/>
                </a:lnTo>
                <a:cubicBezTo>
                  <a:pt x="870310" y="375729"/>
                  <a:pt x="872226" y="187864"/>
                  <a:pt x="874143" y="0"/>
                </a:cubicBezTo>
              </a:path>
            </a:pathLst>
          </a:custGeom>
          <a:noFill/>
          <a:ln w="28575" cap="flat" cmpd="sng" algn="ctr">
            <a:solidFill>
              <a:sysClr val="windowText" lastClr="000000"/>
            </a:solidFill>
            <a:prstDash val="solid"/>
          </a:ln>
          <a:effectLst/>
        </p:spPr>
        <p:txBody>
          <a:bodyPr anchor="ctr"/>
          <a:lstStyle/>
          <a:p>
            <a:pPr algn="ctr">
              <a:defRPr/>
            </a:pPr>
            <a:endParaRPr lang="en-US" kern="0">
              <a:solidFill>
                <a:prstClr val="black"/>
              </a:solidFill>
              <a:latin typeface="Calibri" panose="020F0502020204030204" pitchFamily="34" charset="0"/>
              <a:ea typeface="MS PGothic" panose="020B0600070205080204" pitchFamily="34" charset="-128"/>
            </a:endParaRPr>
          </a:p>
        </p:txBody>
      </p:sp>
      <p:grpSp>
        <p:nvGrpSpPr>
          <p:cNvPr id="219" name="Group 95"/>
          <p:cNvGrpSpPr>
            <a:grpSpLocks/>
          </p:cNvGrpSpPr>
          <p:nvPr/>
        </p:nvGrpSpPr>
        <p:grpSpPr bwMode="auto">
          <a:xfrm>
            <a:off x="4710112" y="2971799"/>
            <a:ext cx="995362" cy="635000"/>
            <a:chOff x="3261544" y="4077551"/>
            <a:chExt cx="995388" cy="635333"/>
          </a:xfrm>
          <a:solidFill>
            <a:srgbClr val="FFFF00"/>
          </a:solidFill>
        </p:grpSpPr>
        <p:sp>
          <p:nvSpPr>
            <p:cNvPr id="220" name="Rectangular Callout 96"/>
            <p:cNvSpPr>
              <a:spLocks noChangeArrowheads="1"/>
            </p:cNvSpPr>
            <p:nvPr/>
          </p:nvSpPr>
          <p:spPr bwMode="auto">
            <a:xfrm>
              <a:off x="3261544" y="4077551"/>
              <a:ext cx="862238" cy="635333"/>
            </a:xfrm>
            <a:prstGeom prst="wedgeRectCallout">
              <a:avLst>
                <a:gd name="adj1" fmla="val -51898"/>
                <a:gd name="adj2" fmla="val 79944"/>
              </a:avLst>
            </a:prstGeom>
            <a:grpFill/>
            <a:ln w="12700" algn="ctr">
              <a:solidFill>
                <a:srgbClr val="000000"/>
              </a:solidFill>
              <a:round/>
              <a:headEnd type="none" w="sm" len="sm"/>
              <a:tailEnd type="none" w="sm" len="sm"/>
            </a:ln>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1400" kern="0">
                <a:solidFill>
                  <a:srgbClr val="000000"/>
                </a:solidFill>
              </a:endParaRPr>
            </a:p>
          </p:txBody>
        </p:sp>
        <p:sp>
          <p:nvSpPr>
            <p:cNvPr id="221" name="Rectangle 220"/>
            <p:cNvSpPr/>
            <p:nvPr/>
          </p:nvSpPr>
          <p:spPr>
            <a:xfrm>
              <a:off x="3277419" y="4271328"/>
              <a:ext cx="979513" cy="222367"/>
            </a:xfrm>
            <a:prstGeom prst="rect">
              <a:avLst/>
            </a:prstGeom>
            <a:noFill/>
            <a:ln w="19050" cap="flat" cmpd="sng" algn="ctr">
              <a:noFill/>
              <a:prstDash val="solid"/>
            </a:ln>
            <a:effectLst/>
          </p:spPr>
          <p:txBody>
            <a:bodyPr anchor="ctr"/>
            <a:lstStyle/>
            <a:p>
              <a:pPr>
                <a:defRPr/>
              </a:pPr>
              <a:r>
                <a:rPr lang="en-US" sz="1200" kern="0" dirty="0">
                  <a:solidFill>
                    <a:prstClr val="black"/>
                  </a:solidFill>
                  <a:latin typeface="Intel Clear"/>
                  <a:ea typeface="MS PGothic" panose="020B0600070205080204" pitchFamily="34" charset="-128"/>
                </a:rPr>
                <a:t>Do you have data for me?</a:t>
              </a:r>
            </a:p>
          </p:txBody>
        </p:sp>
      </p:grpSp>
      <p:grpSp>
        <p:nvGrpSpPr>
          <p:cNvPr id="222" name="Group 221"/>
          <p:cNvGrpSpPr>
            <a:grpSpLocks/>
          </p:cNvGrpSpPr>
          <p:nvPr/>
        </p:nvGrpSpPr>
        <p:grpSpPr bwMode="auto">
          <a:xfrm>
            <a:off x="4862512" y="3124199"/>
            <a:ext cx="995362" cy="635000"/>
            <a:chOff x="3567113" y="4191000"/>
            <a:chExt cx="995362" cy="635000"/>
          </a:xfrm>
        </p:grpSpPr>
        <p:sp>
          <p:nvSpPr>
            <p:cNvPr id="223" name="Rectangular Callout 99"/>
            <p:cNvSpPr>
              <a:spLocks noChangeArrowheads="1"/>
            </p:cNvSpPr>
            <p:nvPr/>
          </p:nvSpPr>
          <p:spPr bwMode="auto">
            <a:xfrm>
              <a:off x="3567113" y="4191000"/>
              <a:ext cx="862215" cy="635000"/>
            </a:xfrm>
            <a:prstGeom prst="wedgeRectCallout">
              <a:avLst>
                <a:gd name="adj1" fmla="val -51898"/>
                <a:gd name="adj2" fmla="val 79944"/>
              </a:avLst>
            </a:prstGeom>
            <a:solidFill>
              <a:srgbClr val="00B0F0"/>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400" b="0" kern="0">
                <a:solidFill>
                  <a:srgbClr val="000000"/>
                </a:solidFill>
              </a:endParaRPr>
            </a:p>
          </p:txBody>
        </p:sp>
        <p:sp>
          <p:nvSpPr>
            <p:cNvPr id="224" name="Rectangle 223"/>
            <p:cNvSpPr/>
            <p:nvPr/>
          </p:nvSpPr>
          <p:spPr bwMode="auto">
            <a:xfrm>
              <a:off x="3582988" y="4384675"/>
              <a:ext cx="979487" cy="222250"/>
            </a:xfrm>
            <a:prstGeom prst="rect">
              <a:avLst/>
            </a:prstGeom>
            <a:noFill/>
            <a:ln w="19050" cap="flat" cmpd="sng" algn="ctr">
              <a:noFill/>
              <a:prstDash val="solid"/>
            </a:ln>
            <a:effectLst/>
          </p:spPr>
          <p:txBody>
            <a:bodyPr anchor="ctr"/>
            <a:lstStyle/>
            <a:p>
              <a:pPr>
                <a:defRPr/>
              </a:pPr>
              <a:r>
                <a:rPr lang="en-US" sz="1200" kern="0" dirty="0">
                  <a:solidFill>
                    <a:prstClr val="black"/>
                  </a:solidFill>
                  <a:latin typeface="Intel Clear"/>
                  <a:ea typeface="MS PGothic" panose="020B0600070205080204" pitchFamily="34" charset="-128"/>
                </a:rPr>
                <a:t>Do you have data for me?</a:t>
              </a:r>
            </a:p>
          </p:txBody>
        </p:sp>
      </p:grpSp>
      <p:grpSp>
        <p:nvGrpSpPr>
          <p:cNvPr id="225" name="Group 224"/>
          <p:cNvGrpSpPr>
            <a:grpSpLocks/>
          </p:cNvGrpSpPr>
          <p:nvPr/>
        </p:nvGrpSpPr>
        <p:grpSpPr bwMode="auto">
          <a:xfrm>
            <a:off x="3763963" y="3646488"/>
            <a:ext cx="890587" cy="384175"/>
            <a:chOff x="2449513" y="4710113"/>
            <a:chExt cx="890587" cy="384175"/>
          </a:xfrm>
        </p:grpSpPr>
        <p:sp>
          <p:nvSpPr>
            <p:cNvPr id="226" name="Rectangular Callout 102"/>
            <p:cNvSpPr>
              <a:spLocks noChangeArrowheads="1"/>
            </p:cNvSpPr>
            <p:nvPr/>
          </p:nvSpPr>
          <p:spPr bwMode="auto">
            <a:xfrm flipV="1">
              <a:off x="2454158" y="4725407"/>
              <a:ext cx="375085" cy="362348"/>
            </a:xfrm>
            <a:prstGeom prst="wedgeRectCallout">
              <a:avLst>
                <a:gd name="adj1" fmla="val 58778"/>
                <a:gd name="adj2" fmla="val 104560"/>
              </a:avLst>
            </a:prstGeom>
            <a:solidFill>
              <a:srgbClr val="FFFF00"/>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400" b="0" kern="0">
                <a:solidFill>
                  <a:srgbClr val="000000"/>
                </a:solidFill>
              </a:endParaRPr>
            </a:p>
          </p:txBody>
        </p:sp>
        <p:sp>
          <p:nvSpPr>
            <p:cNvPr id="227" name="Rectangle 226"/>
            <p:cNvSpPr/>
            <p:nvPr/>
          </p:nvSpPr>
          <p:spPr bwMode="auto">
            <a:xfrm>
              <a:off x="2449513" y="4710113"/>
              <a:ext cx="890587" cy="384175"/>
            </a:xfrm>
            <a:prstGeom prst="rect">
              <a:avLst/>
            </a:prstGeom>
            <a:noFill/>
            <a:ln w="19050" cap="flat" cmpd="sng" algn="ctr">
              <a:noFill/>
              <a:prstDash val="solid"/>
            </a:ln>
            <a:effectLst/>
          </p:spPr>
          <p:txBody>
            <a:bodyPr anchor="ctr"/>
            <a:lstStyle/>
            <a:p>
              <a:pPr>
                <a:defRPr/>
              </a:pPr>
              <a:r>
                <a:rPr lang="en-US" sz="1200" kern="0" dirty="0">
                  <a:solidFill>
                    <a:prstClr val="black"/>
                  </a:solidFill>
                  <a:latin typeface="Intel Clear"/>
                  <a:ea typeface="MS PGothic" panose="020B0600070205080204" pitchFamily="34" charset="-128"/>
                </a:rPr>
                <a:t>No</a:t>
              </a:r>
            </a:p>
          </p:txBody>
        </p:sp>
      </p:grpSp>
      <p:grpSp>
        <p:nvGrpSpPr>
          <p:cNvPr id="228" name="Group 227"/>
          <p:cNvGrpSpPr>
            <a:grpSpLocks/>
          </p:cNvGrpSpPr>
          <p:nvPr/>
        </p:nvGrpSpPr>
        <p:grpSpPr bwMode="auto">
          <a:xfrm>
            <a:off x="3878263" y="3813174"/>
            <a:ext cx="890587" cy="382588"/>
            <a:chOff x="2581275" y="4879975"/>
            <a:chExt cx="890588" cy="382588"/>
          </a:xfrm>
        </p:grpSpPr>
        <p:sp>
          <p:nvSpPr>
            <p:cNvPr id="229" name="Rectangular Callout 105"/>
            <p:cNvSpPr>
              <a:spLocks noChangeArrowheads="1"/>
            </p:cNvSpPr>
            <p:nvPr/>
          </p:nvSpPr>
          <p:spPr bwMode="auto">
            <a:xfrm flipV="1">
              <a:off x="2585920" y="4895206"/>
              <a:ext cx="375086" cy="360851"/>
            </a:xfrm>
            <a:prstGeom prst="wedgeRectCallout">
              <a:avLst>
                <a:gd name="adj1" fmla="val 58778"/>
                <a:gd name="adj2" fmla="val 104560"/>
              </a:avLst>
            </a:prstGeom>
            <a:solidFill>
              <a:srgbClr val="00B0F0"/>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400" b="0" kern="0">
                <a:solidFill>
                  <a:srgbClr val="000000"/>
                </a:solidFill>
              </a:endParaRPr>
            </a:p>
          </p:txBody>
        </p:sp>
        <p:sp>
          <p:nvSpPr>
            <p:cNvPr id="230" name="Rectangle 229"/>
            <p:cNvSpPr/>
            <p:nvPr/>
          </p:nvSpPr>
          <p:spPr bwMode="auto">
            <a:xfrm>
              <a:off x="2581275" y="4879975"/>
              <a:ext cx="890588" cy="382588"/>
            </a:xfrm>
            <a:prstGeom prst="rect">
              <a:avLst/>
            </a:prstGeom>
            <a:noFill/>
            <a:ln w="19050" cap="flat" cmpd="sng" algn="ctr">
              <a:noFill/>
              <a:prstDash val="solid"/>
            </a:ln>
            <a:effectLst/>
          </p:spPr>
          <p:txBody>
            <a:bodyPr anchor="ctr"/>
            <a:lstStyle/>
            <a:p>
              <a:pPr>
                <a:defRPr/>
              </a:pPr>
              <a:r>
                <a:rPr lang="en-US" sz="1200" kern="0" dirty="0">
                  <a:solidFill>
                    <a:prstClr val="black"/>
                  </a:solidFill>
                  <a:latin typeface="Intel Clear"/>
                  <a:ea typeface="MS PGothic" panose="020B0600070205080204" pitchFamily="34" charset="-128"/>
                </a:rPr>
                <a:t>No</a:t>
              </a:r>
            </a:p>
          </p:txBody>
        </p:sp>
      </p:grpSp>
      <p:sp>
        <p:nvSpPr>
          <p:cNvPr id="63" name="Slide Number Placeholder 3">
            <a:extLst>
              <a:ext uri="{FF2B5EF4-FFF2-40B4-BE49-F238E27FC236}">
                <a16:creationId xmlns:a16="http://schemas.microsoft.com/office/drawing/2014/main" id="{705E1CAC-5EAE-4CD7-8B10-5DCFF1CA6804}"/>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z="1600" smtClean="0">
                <a:solidFill>
                  <a:prstClr val="black">
                    <a:tint val="75000"/>
                  </a:prstClr>
                </a:solidFill>
              </a:rPr>
              <a:pPr>
                <a:defRPr/>
              </a:pPr>
              <a:t>35</a:t>
            </a:fld>
            <a:endParaRPr lang="en-US" dirty="0">
              <a:solidFill>
                <a:prstClr val="black">
                  <a:tint val="75000"/>
                </a:prstClr>
              </a:solidFill>
            </a:endParaRPr>
          </a:p>
        </p:txBody>
      </p:sp>
      <p:sp>
        <p:nvSpPr>
          <p:cNvPr id="2" name="Date Placeholder 4">
            <a:extLst>
              <a:ext uri="{FF2B5EF4-FFF2-40B4-BE49-F238E27FC236}">
                <a16:creationId xmlns:a16="http://schemas.microsoft.com/office/drawing/2014/main" id="{294BC2BC-C72B-2905-88F1-A12528D6D5F8}"/>
              </a:ext>
            </a:extLst>
          </p:cNvPr>
          <p:cNvSpPr txBox="1">
            <a:spLocks/>
          </p:cNvSpPr>
          <p:nvPr/>
        </p:nvSpPr>
        <p:spPr>
          <a:xfrm>
            <a:off x="5598213" y="6426103"/>
            <a:ext cx="1610624" cy="2555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
        <p:nvSpPr>
          <p:cNvPr id="3" name="Date Placeholder 4">
            <a:extLst>
              <a:ext uri="{FF2B5EF4-FFF2-40B4-BE49-F238E27FC236}">
                <a16:creationId xmlns:a16="http://schemas.microsoft.com/office/drawing/2014/main" id="{B30CA09A-A276-47E5-43F1-3322336C159D}"/>
              </a:ext>
            </a:extLst>
          </p:cNvPr>
          <p:cNvSpPr txBox="1">
            <a:spLocks/>
          </p:cNvSpPr>
          <p:nvPr/>
        </p:nvSpPr>
        <p:spPr>
          <a:xfrm>
            <a:off x="5598213" y="6426104"/>
            <a:ext cx="1259787" cy="1937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custDataLst>
      <p:tags r:id="rId1"/>
    </p:custDataLst>
    <p:extLst>
      <p:ext uri="{BB962C8B-B14F-4D97-AF65-F5344CB8AC3E}">
        <p14:creationId xmlns:p14="http://schemas.microsoft.com/office/powerpoint/2010/main" val="225572590"/>
      </p:ext>
    </p:extLst>
  </p:cSld>
  <p:clrMapOvr>
    <a:masterClrMapping/>
  </p:clrMapOvr>
  <mc:AlternateContent xmlns:mc="http://schemas.openxmlformats.org/markup-compatibility/2006" xmlns:p14="http://schemas.microsoft.com/office/powerpoint/2010/main">
    <mc:Choice Requires="p14">
      <p:transition spd="med" p14:dur="700" advTm="58696">
        <p:fade/>
      </p:transition>
    </mc:Choice>
    <mc:Fallback xmlns="">
      <p:transition spd="med" advTm="586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058400" cy="914400"/>
          </a:xfrm>
        </p:spPr>
        <p:txBody>
          <a:bodyPr>
            <a:noAutofit/>
          </a:bodyPr>
          <a:lstStyle/>
          <a:p>
            <a:r>
              <a:rPr lang="en-US" dirty="0"/>
              <a:t>802.11ba Low-power Wake-up Receiver (LP-WUR) as Companion Radio for 802.11</a:t>
            </a:r>
          </a:p>
        </p:txBody>
      </p:sp>
      <p:sp>
        <p:nvSpPr>
          <p:cNvPr id="3" name="Content Placeholder 2"/>
          <p:cNvSpPr>
            <a:spLocks noGrp="1"/>
          </p:cNvSpPr>
          <p:nvPr>
            <p:ph idx="1"/>
          </p:nvPr>
        </p:nvSpPr>
        <p:spPr>
          <a:xfrm>
            <a:off x="381001" y="1828800"/>
            <a:ext cx="7336972" cy="4648200"/>
          </a:xfrm>
        </p:spPr>
        <p:txBody>
          <a:bodyPr/>
          <a:lstStyle/>
          <a:p>
            <a:pPr>
              <a:buFont typeface="Arial" panose="020B0604020202020204" pitchFamily="34" charset="0"/>
              <a:buChar char="•"/>
            </a:pPr>
            <a:r>
              <a:rPr lang="en-US" sz="2000" dirty="0"/>
              <a:t>Comm. Subsystem = Main radio (802.11) + LP-WUR</a:t>
            </a:r>
          </a:p>
          <a:p>
            <a:pPr lvl="1">
              <a:buFont typeface="Arial" panose="020B0604020202020204" pitchFamily="34" charset="0"/>
              <a:buChar char="•"/>
            </a:pPr>
            <a:r>
              <a:rPr lang="en-US" sz="2000" b="1" dirty="0"/>
              <a:t>Main radio (802.11): for user data transmission and reception</a:t>
            </a:r>
          </a:p>
          <a:p>
            <a:pPr lvl="2">
              <a:buFont typeface="Arial" panose="020B0604020202020204" pitchFamily="34" charset="0"/>
              <a:buChar char="•"/>
            </a:pPr>
            <a:r>
              <a:rPr lang="en-US" sz="1600" dirty="0"/>
              <a:t>Main radio is off unless there is something to transmit</a:t>
            </a:r>
          </a:p>
          <a:p>
            <a:pPr lvl="2">
              <a:buFont typeface="Arial" panose="020B0604020202020204" pitchFamily="34" charset="0"/>
              <a:buChar char="•"/>
            </a:pPr>
            <a:r>
              <a:rPr lang="en-US" sz="1600" dirty="0"/>
              <a:t>LP-WUR wakes up the main radio when there is a packet to receive</a:t>
            </a:r>
          </a:p>
          <a:p>
            <a:pPr lvl="2">
              <a:buFont typeface="Arial" panose="020B0604020202020204" pitchFamily="34" charset="0"/>
              <a:buChar char="•"/>
            </a:pPr>
            <a:r>
              <a:rPr lang="en-US" sz="1600" dirty="0"/>
              <a:t>User data is transmitted and received by the main radio</a:t>
            </a:r>
          </a:p>
          <a:p>
            <a:pPr lvl="1">
              <a:buFont typeface="Arial" panose="020B0604020202020204" pitchFamily="34" charset="0"/>
              <a:buChar char="•"/>
            </a:pPr>
            <a:r>
              <a:rPr lang="en-US" sz="2000" b="1" dirty="0"/>
              <a:t>LP-WUR: </a:t>
            </a:r>
            <a:r>
              <a:rPr lang="en-US" sz="2000" b="1" u="sng" dirty="0"/>
              <a:t>not</a:t>
            </a:r>
            <a:r>
              <a:rPr lang="en-US" sz="2000" b="1" dirty="0"/>
              <a:t> for user data; serves as a simple “wake-up” receiver for the main radio</a:t>
            </a:r>
          </a:p>
          <a:p>
            <a:pPr lvl="2">
              <a:buFont typeface="Arial" panose="020B0604020202020204" pitchFamily="34" charset="0"/>
              <a:buChar char="•"/>
            </a:pPr>
            <a:r>
              <a:rPr lang="en-US" sz="1600" dirty="0"/>
              <a:t>LP-WUR is a simple </a:t>
            </a:r>
            <a:r>
              <a:rPr lang="en-US" sz="1600" u="sng" dirty="0"/>
              <a:t>receiver</a:t>
            </a:r>
            <a:r>
              <a:rPr lang="en-US" sz="1600" dirty="0"/>
              <a:t> (doesn’t have a transmitter)</a:t>
            </a:r>
          </a:p>
          <a:p>
            <a:pPr lvl="2">
              <a:buFont typeface="Arial" panose="020B0604020202020204" pitchFamily="34" charset="0"/>
              <a:buChar char="•"/>
            </a:pPr>
            <a:r>
              <a:rPr lang="en-US" sz="1600" dirty="0"/>
              <a:t>Active while the main radio is off</a:t>
            </a:r>
          </a:p>
          <a:p>
            <a:pPr lvl="2">
              <a:buFont typeface="Arial" panose="020B0604020202020204" pitchFamily="34" charset="0"/>
              <a:buChar char="•"/>
            </a:pPr>
            <a:r>
              <a:rPr lang="en-US" sz="1600" dirty="0"/>
              <a:t>Target power consumption &lt; 1 </a:t>
            </a:r>
            <a:r>
              <a:rPr lang="en-US" sz="1600" dirty="0" err="1"/>
              <a:t>mW</a:t>
            </a:r>
            <a:r>
              <a:rPr lang="en-US" sz="1600" dirty="0"/>
              <a:t> in the active state</a:t>
            </a:r>
          </a:p>
          <a:p>
            <a:pPr lvl="3">
              <a:buFont typeface="Arial" panose="020B0604020202020204" pitchFamily="34" charset="0"/>
              <a:buChar char="•"/>
            </a:pPr>
            <a:r>
              <a:rPr lang="en-US" sz="1400" dirty="0"/>
              <a:t>Simple modulation scheme such as On-Off-Keying (OOK)</a:t>
            </a:r>
          </a:p>
          <a:p>
            <a:pPr lvl="3">
              <a:buFont typeface="Arial" panose="020B0604020202020204" pitchFamily="34" charset="0"/>
              <a:buChar char="•"/>
            </a:pPr>
            <a:r>
              <a:rPr lang="en-US" sz="1400" dirty="0"/>
              <a:t>Narrow bandwidth (e.g. &lt; 5 MHz)</a:t>
            </a:r>
          </a:p>
          <a:p>
            <a:pPr lvl="2">
              <a:buFont typeface="Arial" panose="020B0604020202020204" pitchFamily="34" charset="0"/>
              <a:buChar char="•"/>
            </a:pPr>
            <a:r>
              <a:rPr lang="en-US" sz="1600" dirty="0"/>
              <a:t>Target transmission range: LP-WUR = Today’s </a:t>
            </a:r>
            <a:r>
              <a:rPr lang="en-US" sz="1800" dirty="0"/>
              <a:t>802.11</a:t>
            </a:r>
          </a:p>
          <a:p>
            <a:endParaRPr lang="en-US" sz="2000" dirty="0"/>
          </a:p>
        </p:txBody>
      </p:sp>
      <p:pic>
        <p:nvPicPr>
          <p:cNvPr id="7" name="Picture 6"/>
          <p:cNvPicPr>
            <a:picLocks noChangeAspect="1"/>
          </p:cNvPicPr>
          <p:nvPr/>
        </p:nvPicPr>
        <p:blipFill>
          <a:blip r:embed="rId3"/>
          <a:stretch>
            <a:fillRect/>
          </a:stretch>
        </p:blipFill>
        <p:spPr>
          <a:xfrm>
            <a:off x="7897574" y="1622000"/>
            <a:ext cx="2770426" cy="2282453"/>
          </a:xfrm>
          <a:prstGeom prst="rect">
            <a:avLst/>
          </a:prstGeom>
        </p:spPr>
      </p:pic>
      <p:pic>
        <p:nvPicPr>
          <p:cNvPr id="8" name="Picture 7"/>
          <p:cNvPicPr>
            <a:picLocks noChangeAspect="1"/>
          </p:cNvPicPr>
          <p:nvPr/>
        </p:nvPicPr>
        <p:blipFill>
          <a:blip r:embed="rId4"/>
          <a:stretch>
            <a:fillRect/>
          </a:stretch>
        </p:blipFill>
        <p:spPr>
          <a:xfrm>
            <a:off x="7725217" y="4149436"/>
            <a:ext cx="3115140" cy="2093547"/>
          </a:xfrm>
          <a:prstGeom prst="rect">
            <a:avLst/>
          </a:prstGeom>
        </p:spPr>
      </p:pic>
      <p:sp>
        <p:nvSpPr>
          <p:cNvPr id="9" name="Slide Number Placeholder 3">
            <a:extLst>
              <a:ext uri="{FF2B5EF4-FFF2-40B4-BE49-F238E27FC236}">
                <a16:creationId xmlns:a16="http://schemas.microsoft.com/office/drawing/2014/main" id="{9E08A048-8E8D-4435-B50C-254C6E6609CA}"/>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z="1600" smtClean="0">
                <a:solidFill>
                  <a:prstClr val="black">
                    <a:tint val="75000"/>
                  </a:prstClr>
                </a:solidFill>
              </a:rPr>
              <a:pPr>
                <a:defRPr/>
              </a:pPr>
              <a:t>36</a:t>
            </a:fld>
            <a:endParaRPr lang="en-US" dirty="0">
              <a:solidFill>
                <a:prstClr val="black">
                  <a:tint val="75000"/>
                </a:prstClr>
              </a:solidFill>
            </a:endParaRPr>
          </a:p>
        </p:txBody>
      </p:sp>
      <p:sp>
        <p:nvSpPr>
          <p:cNvPr id="4" name="Date Placeholder 4">
            <a:extLst>
              <a:ext uri="{FF2B5EF4-FFF2-40B4-BE49-F238E27FC236}">
                <a16:creationId xmlns:a16="http://schemas.microsoft.com/office/drawing/2014/main" id="{3380C72C-820A-F7FA-E88E-8EB9E6AD24F5}"/>
              </a:ext>
            </a:extLst>
          </p:cNvPr>
          <p:cNvSpPr txBox="1">
            <a:spLocks/>
          </p:cNvSpPr>
          <p:nvPr/>
        </p:nvSpPr>
        <p:spPr>
          <a:xfrm>
            <a:off x="5598213" y="6426104"/>
            <a:ext cx="1640787"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4224554401"/>
      </p:ext>
    </p:extLst>
  </p:cSld>
  <p:clrMapOvr>
    <a:masterClrMapping/>
  </p:clrMapOvr>
  <mc:AlternateContent xmlns:mc="http://schemas.openxmlformats.org/markup-compatibility/2006" xmlns:p14="http://schemas.microsoft.com/office/powerpoint/2010/main">
    <mc:Choice Requires="p14">
      <p:transition spd="med" p14:dur="700" advTm="28423">
        <p:fade/>
      </p:transition>
    </mc:Choice>
    <mc:Fallback xmlns="">
      <p:transition spd="med" advTm="28423">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1561" y="604520"/>
            <a:ext cx="10515600" cy="604305"/>
          </a:xfrm>
        </p:spPr>
        <p:txBody>
          <a:bodyPr>
            <a:normAutofit/>
          </a:bodyPr>
          <a:lstStyle/>
          <a:p>
            <a:r>
              <a:rPr lang="en-US" dirty="0"/>
              <a:t>802.11ba Low Power Wake-up Radio Operation</a:t>
            </a:r>
          </a:p>
        </p:txBody>
      </p:sp>
      <p:sp>
        <p:nvSpPr>
          <p:cNvPr id="7" name="Rounded Rectangle 6"/>
          <p:cNvSpPr/>
          <p:nvPr/>
        </p:nvSpPr>
        <p:spPr>
          <a:xfrm>
            <a:off x="8589561" y="3146203"/>
            <a:ext cx="2676929" cy="2358955"/>
          </a:xfrm>
          <a:prstGeom prst="roundRect">
            <a:avLst/>
          </a:prstGeom>
          <a:solidFill>
            <a:sysClr val="window" lastClr="FFFFFF">
              <a:lumMod val="85000"/>
            </a:sysClr>
          </a:solid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sp>
        <p:nvSpPr>
          <p:cNvPr id="8" name="Rectangle 7"/>
          <p:cNvSpPr/>
          <p:nvPr/>
        </p:nvSpPr>
        <p:spPr>
          <a:xfrm>
            <a:off x="8817536" y="3333359"/>
            <a:ext cx="1354667" cy="938567"/>
          </a:xfrm>
          <a:prstGeom prst="rect">
            <a:avLst/>
          </a:prstGeom>
          <a:solidFill>
            <a:srgbClr val="004280">
              <a:lumMod val="20000"/>
              <a:lumOff val="80000"/>
            </a:srgbClr>
          </a:solidFill>
          <a:ln w="12700" cap="flat" cmpd="sng" algn="ctr">
            <a:solidFill>
              <a:sysClr val="windowText" lastClr="000000"/>
            </a:solidFill>
            <a:prstDash val="solid"/>
          </a:ln>
          <a:effectLst/>
        </p:spPr>
        <p:txBody>
          <a:bodyPr rtlCol="0" anchor="ctr"/>
          <a:lstStyle/>
          <a:p>
            <a:pPr algn="ctr">
              <a:defRPr/>
            </a:pPr>
            <a:r>
              <a:rPr lang="en-US" sz="2133" b="1" kern="0" dirty="0">
                <a:solidFill>
                  <a:prstClr val="black"/>
                </a:solidFill>
              </a:rPr>
              <a:t>802.11</a:t>
            </a:r>
          </a:p>
        </p:txBody>
      </p:sp>
      <p:sp>
        <p:nvSpPr>
          <p:cNvPr id="9" name="Rectangle 8"/>
          <p:cNvSpPr/>
          <p:nvPr/>
        </p:nvSpPr>
        <p:spPr>
          <a:xfrm>
            <a:off x="8812772" y="3330511"/>
            <a:ext cx="1364197" cy="947920"/>
          </a:xfrm>
          <a:prstGeom prst="rect">
            <a:avLst/>
          </a:prstGeom>
          <a:solidFill>
            <a:srgbClr val="B1BABF"/>
          </a:solidFill>
          <a:ln w="12700" cap="flat" cmpd="sng" algn="ctr">
            <a:solidFill>
              <a:sysClr val="windowText" lastClr="000000"/>
            </a:solidFill>
            <a:prstDash val="solid"/>
          </a:ln>
          <a:effectLst/>
        </p:spPr>
        <p:txBody>
          <a:bodyPr rtlCol="0" anchor="ctr"/>
          <a:lstStyle/>
          <a:p>
            <a:pPr algn="ctr">
              <a:defRPr/>
            </a:pPr>
            <a:r>
              <a:rPr lang="en-US" sz="2133" b="1" kern="0" dirty="0">
                <a:solidFill>
                  <a:prstClr val="black"/>
                </a:solidFill>
              </a:rPr>
              <a:t>802.11</a:t>
            </a:r>
          </a:p>
        </p:txBody>
      </p:sp>
      <p:sp>
        <p:nvSpPr>
          <p:cNvPr id="10" name="Rectangle 9"/>
          <p:cNvSpPr/>
          <p:nvPr/>
        </p:nvSpPr>
        <p:spPr>
          <a:xfrm>
            <a:off x="8809483" y="3328683"/>
            <a:ext cx="1364197" cy="947920"/>
          </a:xfrm>
          <a:prstGeom prst="rect">
            <a:avLst/>
          </a:prstGeom>
          <a:solidFill>
            <a:srgbClr val="004280">
              <a:lumMod val="20000"/>
              <a:lumOff val="80000"/>
            </a:srgbClr>
          </a:solidFill>
          <a:ln w="12700" cap="flat" cmpd="sng" algn="ctr">
            <a:solidFill>
              <a:sysClr val="windowText" lastClr="000000"/>
            </a:solidFill>
            <a:prstDash val="solid"/>
          </a:ln>
          <a:effectLst/>
        </p:spPr>
        <p:txBody>
          <a:bodyPr rtlCol="0" anchor="ctr"/>
          <a:lstStyle/>
          <a:p>
            <a:pPr algn="ctr">
              <a:defRPr/>
            </a:pPr>
            <a:r>
              <a:rPr lang="en-US" sz="2133" b="1" kern="0" dirty="0">
                <a:solidFill>
                  <a:prstClr val="black"/>
                </a:solidFill>
              </a:rPr>
              <a:t>802.11</a:t>
            </a:r>
          </a:p>
        </p:txBody>
      </p:sp>
      <p:sp>
        <p:nvSpPr>
          <p:cNvPr id="11" name="Rectangle 10"/>
          <p:cNvSpPr/>
          <p:nvPr/>
        </p:nvSpPr>
        <p:spPr>
          <a:xfrm>
            <a:off x="8809183" y="3330511"/>
            <a:ext cx="1364197" cy="947920"/>
          </a:xfrm>
          <a:prstGeom prst="rect">
            <a:avLst/>
          </a:prstGeom>
          <a:solidFill>
            <a:srgbClr val="B1BABF"/>
          </a:solidFill>
          <a:ln w="12700" cap="flat" cmpd="sng" algn="ctr">
            <a:solidFill>
              <a:sysClr val="windowText" lastClr="000000"/>
            </a:solidFill>
            <a:prstDash val="solid"/>
          </a:ln>
          <a:effectLst/>
        </p:spPr>
        <p:txBody>
          <a:bodyPr rtlCol="0" anchor="ctr"/>
          <a:lstStyle/>
          <a:p>
            <a:pPr algn="ctr">
              <a:defRPr/>
            </a:pPr>
            <a:r>
              <a:rPr lang="en-US" sz="2133" b="1" kern="0" dirty="0">
                <a:solidFill>
                  <a:prstClr val="black"/>
                </a:solidFill>
              </a:rPr>
              <a:t>802.11</a:t>
            </a:r>
          </a:p>
        </p:txBody>
      </p:sp>
      <p:sp>
        <p:nvSpPr>
          <p:cNvPr id="12" name="Rounded Rectangle 11"/>
          <p:cNvSpPr/>
          <p:nvPr/>
        </p:nvSpPr>
        <p:spPr>
          <a:xfrm>
            <a:off x="631561" y="3064109"/>
            <a:ext cx="2676929" cy="2358955"/>
          </a:xfrm>
          <a:prstGeom prst="roundRect">
            <a:avLst/>
          </a:prstGeom>
          <a:solidFill>
            <a:sysClr val="window" lastClr="FFFFFF">
              <a:lumMod val="85000"/>
            </a:sysClr>
          </a:solid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sp>
        <p:nvSpPr>
          <p:cNvPr id="13" name="Rectangle 12"/>
          <p:cNvSpPr/>
          <p:nvPr/>
        </p:nvSpPr>
        <p:spPr>
          <a:xfrm>
            <a:off x="8817536" y="4564599"/>
            <a:ext cx="1354667" cy="639719"/>
          </a:xfrm>
          <a:prstGeom prst="rect">
            <a:avLst/>
          </a:prstGeom>
          <a:solidFill>
            <a:srgbClr val="004280">
              <a:lumMod val="20000"/>
              <a:lumOff val="80000"/>
            </a:srgbClr>
          </a:solidFill>
          <a:ln w="12700" cap="flat" cmpd="sng" algn="ctr">
            <a:solidFill>
              <a:sysClr val="windowText" lastClr="000000"/>
            </a:solidFill>
            <a:prstDash val="solid"/>
          </a:ln>
          <a:effectLst/>
        </p:spPr>
        <p:txBody>
          <a:bodyPr rtlCol="0" anchor="ctr"/>
          <a:lstStyle/>
          <a:p>
            <a:pPr algn="ctr">
              <a:defRPr/>
            </a:pPr>
            <a:r>
              <a:rPr lang="en-US" sz="1956" b="1" kern="0" dirty="0">
                <a:solidFill>
                  <a:prstClr val="black"/>
                </a:solidFill>
              </a:rPr>
              <a:t>LP-WUR</a:t>
            </a:r>
          </a:p>
        </p:txBody>
      </p:sp>
      <p:cxnSp>
        <p:nvCxnSpPr>
          <p:cNvPr id="14" name="Straight Arrow Connector 13"/>
          <p:cNvCxnSpPr>
            <a:stCxn id="13" idx="0"/>
          </p:cNvCxnSpPr>
          <p:nvPr/>
        </p:nvCxnSpPr>
        <p:spPr>
          <a:xfrm flipV="1">
            <a:off x="9494869" y="4271928"/>
            <a:ext cx="0" cy="292673"/>
          </a:xfrm>
          <a:prstGeom prst="straightConnector1">
            <a:avLst/>
          </a:prstGeom>
          <a:noFill/>
          <a:ln w="12000" cap="flat" cmpd="sng" algn="ctr">
            <a:solidFill>
              <a:sysClr val="windowText" lastClr="000000"/>
            </a:solidFill>
            <a:prstDash val="solid"/>
            <a:headEnd type="none" w="med" len="med"/>
            <a:tailEnd type="none" w="med" len="med"/>
          </a:ln>
          <a:effectLst/>
        </p:spPr>
      </p:cxnSp>
      <p:cxnSp>
        <p:nvCxnSpPr>
          <p:cNvPr id="15" name="Straight Connector 14"/>
          <p:cNvCxnSpPr/>
          <p:nvPr/>
        </p:nvCxnSpPr>
        <p:spPr>
          <a:xfrm flipH="1" flipV="1">
            <a:off x="8183161" y="3720383"/>
            <a:ext cx="634377" cy="1360"/>
          </a:xfrm>
          <a:prstGeom prst="line">
            <a:avLst/>
          </a:prstGeom>
          <a:noFill/>
          <a:ln w="12700" cap="flat" cmpd="sng" algn="ctr">
            <a:solidFill>
              <a:sysClr val="windowText" lastClr="000000"/>
            </a:solidFill>
            <a:prstDash val="solid"/>
          </a:ln>
          <a:effectLst/>
        </p:spPr>
      </p:cxnSp>
      <p:cxnSp>
        <p:nvCxnSpPr>
          <p:cNvPr id="16" name="Straight Connector 15"/>
          <p:cNvCxnSpPr/>
          <p:nvPr/>
        </p:nvCxnSpPr>
        <p:spPr>
          <a:xfrm flipH="1" flipV="1">
            <a:off x="8187866" y="4883472"/>
            <a:ext cx="634377" cy="1360"/>
          </a:xfrm>
          <a:prstGeom prst="line">
            <a:avLst/>
          </a:prstGeom>
          <a:noFill/>
          <a:ln w="12700" cap="flat" cmpd="sng" algn="ctr">
            <a:solidFill>
              <a:sysClr val="windowText" lastClr="000000"/>
            </a:solidFill>
            <a:prstDash val="solid"/>
          </a:ln>
          <a:effectLst/>
        </p:spPr>
      </p:cxnSp>
      <p:cxnSp>
        <p:nvCxnSpPr>
          <p:cNvPr id="17" name="Straight Connector 16"/>
          <p:cNvCxnSpPr/>
          <p:nvPr/>
        </p:nvCxnSpPr>
        <p:spPr>
          <a:xfrm>
            <a:off x="8183157" y="3319521"/>
            <a:ext cx="0" cy="415495"/>
          </a:xfrm>
          <a:prstGeom prst="line">
            <a:avLst/>
          </a:prstGeom>
          <a:noFill/>
          <a:ln w="12700" cap="flat" cmpd="sng" algn="ctr">
            <a:solidFill>
              <a:sysClr val="windowText" lastClr="000000"/>
            </a:solidFill>
            <a:prstDash val="solid"/>
          </a:ln>
          <a:effectLst/>
        </p:spPr>
      </p:cxnSp>
      <p:sp>
        <p:nvSpPr>
          <p:cNvPr id="18" name="Isosceles Triangle 17"/>
          <p:cNvSpPr/>
          <p:nvPr/>
        </p:nvSpPr>
        <p:spPr>
          <a:xfrm flipV="1">
            <a:off x="8047692" y="3212288"/>
            <a:ext cx="270933" cy="112273"/>
          </a:xfrm>
          <a:prstGeom prst="triangle">
            <a:avLst/>
          </a:prstGeom>
          <a:no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sp>
        <p:nvSpPr>
          <p:cNvPr id="19" name="Rectangle 18"/>
          <p:cNvSpPr/>
          <p:nvPr/>
        </p:nvSpPr>
        <p:spPr>
          <a:xfrm>
            <a:off x="10237950" y="4694467"/>
            <a:ext cx="800565" cy="379979"/>
          </a:xfrm>
          <a:prstGeom prst="rect">
            <a:avLst/>
          </a:prstGeom>
          <a:solidFill>
            <a:srgbClr val="004280">
              <a:lumMod val="20000"/>
              <a:lumOff val="80000"/>
            </a:srgbClr>
          </a:solidFill>
          <a:ln w="9525" cap="flat" cmpd="sng" algn="ctr">
            <a:solidFill>
              <a:sysClr val="windowText" lastClr="000000"/>
            </a:solidFill>
            <a:prstDash val="solid"/>
          </a:ln>
          <a:effectLst/>
        </p:spPr>
        <p:txBody>
          <a:bodyPr rtlCol="0" anchor="ctr"/>
          <a:lstStyle/>
          <a:p>
            <a:pPr algn="ctr">
              <a:defRPr/>
            </a:pPr>
            <a:r>
              <a:rPr lang="en-US" sz="1777" b="1" kern="0" dirty="0">
                <a:solidFill>
                  <a:prstClr val="black"/>
                </a:solidFill>
              </a:rPr>
              <a:t>ON</a:t>
            </a:r>
          </a:p>
        </p:txBody>
      </p:sp>
      <p:grpSp>
        <p:nvGrpSpPr>
          <p:cNvPr id="20" name="Group 19"/>
          <p:cNvGrpSpPr/>
          <p:nvPr/>
        </p:nvGrpSpPr>
        <p:grpSpPr>
          <a:xfrm>
            <a:off x="3872888" y="3652974"/>
            <a:ext cx="990015" cy="1055444"/>
            <a:chOff x="1133117" y="2164012"/>
            <a:chExt cx="556883" cy="593687"/>
          </a:xfrm>
        </p:grpSpPr>
        <p:sp>
          <p:nvSpPr>
            <p:cNvPr id="21" name="Rectangle 20"/>
            <p:cNvSpPr/>
            <p:nvPr/>
          </p:nvSpPr>
          <p:spPr>
            <a:xfrm>
              <a:off x="1217275" y="2164012"/>
              <a:ext cx="352430" cy="143426"/>
            </a:xfrm>
            <a:prstGeom prst="rect">
              <a:avLst/>
            </a:prstGeom>
            <a:solidFill>
              <a:srgbClr val="FFFF00"/>
            </a:solidFill>
            <a:ln w="12700" cap="flat" cmpd="sng" algn="ctr">
              <a:solidFill>
                <a:sysClr val="windowText" lastClr="000000"/>
              </a:solidFill>
              <a:prstDash val="solid"/>
            </a:ln>
            <a:effectLst/>
          </p:spPr>
          <p:txBody>
            <a:bodyPr rtlCol="0" anchor="ctr"/>
            <a:lstStyle/>
            <a:p>
              <a:pPr algn="ctr">
                <a:defRPr/>
              </a:pPr>
              <a:endParaRPr lang="en-US" sz="1067" kern="0" dirty="0">
                <a:solidFill>
                  <a:prstClr val="black"/>
                </a:solidFill>
              </a:endParaRPr>
            </a:p>
          </p:txBody>
        </p:sp>
        <p:sp>
          <p:nvSpPr>
            <p:cNvPr id="22" name="Rectangle 21"/>
            <p:cNvSpPr/>
            <p:nvPr/>
          </p:nvSpPr>
          <p:spPr>
            <a:xfrm>
              <a:off x="1207246" y="2164012"/>
              <a:ext cx="105747" cy="143426"/>
            </a:xfrm>
            <a:prstGeom prst="rect">
              <a:avLst/>
            </a:prstGeom>
            <a:solidFill>
              <a:srgbClr val="FFC000"/>
            </a:solid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sp>
          <p:nvSpPr>
            <p:cNvPr id="23" name="TextBox 22"/>
            <p:cNvSpPr txBox="1"/>
            <p:nvPr/>
          </p:nvSpPr>
          <p:spPr>
            <a:xfrm>
              <a:off x="1133117" y="2388439"/>
              <a:ext cx="556883" cy="369260"/>
            </a:xfrm>
            <a:prstGeom prst="rect">
              <a:avLst/>
            </a:prstGeom>
            <a:noFill/>
          </p:spPr>
          <p:txBody>
            <a:bodyPr wrap="none" lIns="0" tIns="0" rIns="0" bIns="0" rtlCol="0">
              <a:spAutoFit/>
            </a:bodyPr>
            <a:lstStyle/>
            <a:p>
              <a:r>
                <a:rPr lang="en-US" sz="2133" dirty="0">
                  <a:solidFill>
                    <a:prstClr val="black"/>
                  </a:solidFill>
                  <a:cs typeface="Neo Sans Intel"/>
                </a:rPr>
                <a:t>Wake-up</a:t>
              </a:r>
              <a:br>
                <a:rPr lang="en-US" sz="2133" dirty="0">
                  <a:solidFill>
                    <a:prstClr val="black"/>
                  </a:solidFill>
                  <a:cs typeface="Neo Sans Intel"/>
                </a:rPr>
              </a:br>
              <a:r>
                <a:rPr lang="en-US" sz="2133" dirty="0">
                  <a:solidFill>
                    <a:prstClr val="black"/>
                  </a:solidFill>
                  <a:cs typeface="Neo Sans Intel"/>
                </a:rPr>
                <a:t>Packet</a:t>
              </a:r>
            </a:p>
          </p:txBody>
        </p:sp>
      </p:grpSp>
      <p:grpSp>
        <p:nvGrpSpPr>
          <p:cNvPr id="24" name="Group 23"/>
          <p:cNvGrpSpPr/>
          <p:nvPr/>
        </p:nvGrpSpPr>
        <p:grpSpPr>
          <a:xfrm>
            <a:off x="4000951" y="2227756"/>
            <a:ext cx="812800" cy="950144"/>
            <a:chOff x="1188215" y="1784238"/>
            <a:chExt cx="457200" cy="534456"/>
          </a:xfrm>
        </p:grpSpPr>
        <p:sp>
          <p:nvSpPr>
            <p:cNvPr id="25" name="Rectangle 24"/>
            <p:cNvSpPr/>
            <p:nvPr/>
          </p:nvSpPr>
          <p:spPr>
            <a:xfrm>
              <a:off x="1188215" y="2172133"/>
              <a:ext cx="457200" cy="146561"/>
            </a:xfrm>
            <a:prstGeom prst="rect">
              <a:avLst/>
            </a:prstGeom>
            <a:solidFill>
              <a:srgbClr val="FFC000"/>
            </a:solid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sp>
          <p:nvSpPr>
            <p:cNvPr id="26" name="TextBox 25"/>
            <p:cNvSpPr txBox="1"/>
            <p:nvPr/>
          </p:nvSpPr>
          <p:spPr>
            <a:xfrm>
              <a:off x="1193338" y="1784238"/>
              <a:ext cx="407491" cy="369260"/>
            </a:xfrm>
            <a:prstGeom prst="rect">
              <a:avLst/>
            </a:prstGeom>
            <a:noFill/>
          </p:spPr>
          <p:txBody>
            <a:bodyPr wrap="none" lIns="0" tIns="0" rIns="0" bIns="0" rtlCol="0">
              <a:spAutoFit/>
            </a:bodyPr>
            <a:lstStyle/>
            <a:p>
              <a:r>
                <a:rPr lang="en-US" sz="2133" dirty="0">
                  <a:solidFill>
                    <a:prstClr val="black"/>
                  </a:solidFill>
                  <a:cs typeface="Neo Sans Intel"/>
                </a:rPr>
                <a:t>Data </a:t>
              </a:r>
            </a:p>
            <a:p>
              <a:r>
                <a:rPr lang="en-US" sz="2133" dirty="0">
                  <a:solidFill>
                    <a:prstClr val="black"/>
                  </a:solidFill>
                  <a:cs typeface="Neo Sans Intel"/>
                </a:rPr>
                <a:t>Packet</a:t>
              </a:r>
            </a:p>
          </p:txBody>
        </p:sp>
      </p:grpSp>
      <p:grpSp>
        <p:nvGrpSpPr>
          <p:cNvPr id="27" name="Group 26"/>
          <p:cNvGrpSpPr/>
          <p:nvPr/>
        </p:nvGrpSpPr>
        <p:grpSpPr>
          <a:xfrm>
            <a:off x="9495536" y="4278436"/>
            <a:ext cx="1492926" cy="301878"/>
            <a:chOff x="3220510" y="2432329"/>
            <a:chExt cx="839771" cy="169806"/>
          </a:xfrm>
        </p:grpSpPr>
        <p:cxnSp>
          <p:nvCxnSpPr>
            <p:cNvPr id="28" name="Straight Arrow Connector 27"/>
            <p:cNvCxnSpPr/>
            <p:nvPr/>
          </p:nvCxnSpPr>
          <p:spPr>
            <a:xfrm flipV="1">
              <a:off x="3220510" y="2432329"/>
              <a:ext cx="0" cy="164629"/>
            </a:xfrm>
            <a:prstGeom prst="straightConnector1">
              <a:avLst/>
            </a:prstGeom>
            <a:noFill/>
            <a:ln w="12000" cap="flat" cmpd="sng" algn="ctr">
              <a:solidFill>
                <a:srgbClr val="FF0000"/>
              </a:solidFill>
              <a:prstDash val="solid"/>
              <a:headEnd type="none" w="med" len="med"/>
              <a:tailEnd type="triangle" w="med" len="med"/>
            </a:ln>
            <a:effectLst/>
          </p:spPr>
        </p:cxnSp>
        <p:sp>
          <p:nvSpPr>
            <p:cNvPr id="29" name="TextBox 28"/>
            <p:cNvSpPr txBox="1"/>
            <p:nvPr/>
          </p:nvSpPr>
          <p:spPr>
            <a:xfrm>
              <a:off x="3268165" y="2448307"/>
              <a:ext cx="792116" cy="153828"/>
            </a:xfrm>
            <a:prstGeom prst="rect">
              <a:avLst/>
            </a:prstGeom>
            <a:noFill/>
          </p:spPr>
          <p:txBody>
            <a:bodyPr wrap="none" lIns="0" tIns="0" rIns="0" bIns="0" rtlCol="0">
              <a:spAutoFit/>
            </a:bodyPr>
            <a:lstStyle/>
            <a:p>
              <a:r>
                <a:rPr lang="en-US" sz="1777" dirty="0">
                  <a:solidFill>
                    <a:srgbClr val="FF0000"/>
                  </a:solidFill>
                  <a:cs typeface="Neo Sans Intel"/>
                </a:rPr>
                <a:t>Wake-up signal</a:t>
              </a:r>
            </a:p>
          </p:txBody>
        </p:sp>
      </p:grpSp>
      <p:sp>
        <p:nvSpPr>
          <p:cNvPr id="30" name="TextBox 29"/>
          <p:cNvSpPr txBox="1"/>
          <p:nvPr/>
        </p:nvSpPr>
        <p:spPr>
          <a:xfrm>
            <a:off x="1054956" y="2515452"/>
            <a:ext cx="1496564" cy="420564"/>
          </a:xfrm>
          <a:prstGeom prst="rect">
            <a:avLst/>
          </a:prstGeom>
          <a:noFill/>
        </p:spPr>
        <p:txBody>
          <a:bodyPr wrap="none" rtlCol="0">
            <a:spAutoFit/>
          </a:bodyPr>
          <a:lstStyle/>
          <a:p>
            <a:r>
              <a:rPr lang="en-US" sz="2133" b="1" dirty="0">
                <a:solidFill>
                  <a:prstClr val="black"/>
                </a:solidFill>
              </a:rPr>
              <a:t>Transmitter</a:t>
            </a:r>
          </a:p>
        </p:txBody>
      </p:sp>
      <p:sp>
        <p:nvSpPr>
          <p:cNvPr id="31" name="Rectangle 30"/>
          <p:cNvSpPr/>
          <p:nvPr/>
        </p:nvSpPr>
        <p:spPr>
          <a:xfrm>
            <a:off x="1559252" y="3713122"/>
            <a:ext cx="1358625" cy="938567"/>
          </a:xfrm>
          <a:prstGeom prst="rect">
            <a:avLst/>
          </a:prstGeom>
          <a:solidFill>
            <a:srgbClr val="004280">
              <a:lumMod val="20000"/>
              <a:lumOff val="80000"/>
            </a:srgbClr>
          </a:solidFill>
          <a:ln w="12700" cap="flat" cmpd="sng" algn="ctr">
            <a:solidFill>
              <a:sysClr val="windowText" lastClr="000000"/>
            </a:solidFill>
            <a:prstDash val="solid"/>
          </a:ln>
          <a:effectLst/>
        </p:spPr>
        <p:txBody>
          <a:bodyPr rtlCol="0" anchor="ctr"/>
          <a:lstStyle/>
          <a:p>
            <a:pPr algn="r">
              <a:defRPr/>
            </a:pPr>
            <a:r>
              <a:rPr lang="en-US" sz="2133" b="1" kern="0" dirty="0">
                <a:solidFill>
                  <a:prstClr val="black"/>
                </a:solidFill>
              </a:rPr>
              <a:t>+</a:t>
            </a:r>
            <a:endParaRPr lang="en-US" sz="2133" b="1" kern="0" baseline="30000" dirty="0">
              <a:solidFill>
                <a:prstClr val="black"/>
              </a:solidFill>
            </a:endParaRPr>
          </a:p>
        </p:txBody>
      </p:sp>
      <p:cxnSp>
        <p:nvCxnSpPr>
          <p:cNvPr id="32" name="Straight Connector 31"/>
          <p:cNvCxnSpPr/>
          <p:nvPr/>
        </p:nvCxnSpPr>
        <p:spPr>
          <a:xfrm flipH="1" flipV="1">
            <a:off x="2913918" y="4224239"/>
            <a:ext cx="634377" cy="1360"/>
          </a:xfrm>
          <a:prstGeom prst="line">
            <a:avLst/>
          </a:prstGeom>
          <a:noFill/>
          <a:ln w="12700" cap="flat" cmpd="sng" algn="ctr">
            <a:solidFill>
              <a:sysClr val="windowText" lastClr="000000"/>
            </a:solidFill>
            <a:prstDash val="solid"/>
          </a:ln>
          <a:effectLst/>
        </p:spPr>
      </p:cxnSp>
      <p:cxnSp>
        <p:nvCxnSpPr>
          <p:cNvPr id="33" name="Straight Connector 32"/>
          <p:cNvCxnSpPr/>
          <p:nvPr/>
        </p:nvCxnSpPr>
        <p:spPr>
          <a:xfrm>
            <a:off x="3548293" y="3735015"/>
            <a:ext cx="1" cy="489223"/>
          </a:xfrm>
          <a:prstGeom prst="line">
            <a:avLst/>
          </a:prstGeom>
          <a:noFill/>
          <a:ln w="12700" cap="flat" cmpd="sng" algn="ctr">
            <a:solidFill>
              <a:sysClr val="windowText" lastClr="000000"/>
            </a:solidFill>
            <a:prstDash val="solid"/>
          </a:ln>
          <a:effectLst/>
        </p:spPr>
      </p:cxnSp>
      <p:sp>
        <p:nvSpPr>
          <p:cNvPr id="34" name="Isosceles Triangle 33"/>
          <p:cNvSpPr/>
          <p:nvPr/>
        </p:nvSpPr>
        <p:spPr>
          <a:xfrm flipV="1">
            <a:off x="3412827" y="3630373"/>
            <a:ext cx="270933" cy="112273"/>
          </a:xfrm>
          <a:prstGeom prst="triangle">
            <a:avLst/>
          </a:prstGeom>
          <a:no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cxnSp>
        <p:nvCxnSpPr>
          <p:cNvPr id="36" name="Straight Connector 35"/>
          <p:cNvCxnSpPr/>
          <p:nvPr/>
        </p:nvCxnSpPr>
        <p:spPr>
          <a:xfrm>
            <a:off x="8183160" y="3713124"/>
            <a:ext cx="1" cy="1171337"/>
          </a:xfrm>
          <a:prstGeom prst="line">
            <a:avLst/>
          </a:prstGeom>
          <a:noFill/>
          <a:ln w="12700" cap="flat" cmpd="sng" algn="ctr">
            <a:solidFill>
              <a:sysClr val="windowText" lastClr="000000"/>
            </a:solidFill>
            <a:prstDash val="solid"/>
          </a:ln>
          <a:effectLst/>
        </p:spPr>
      </p:cxnSp>
      <p:cxnSp>
        <p:nvCxnSpPr>
          <p:cNvPr id="37" name="Straight Connector 36"/>
          <p:cNvCxnSpPr/>
          <p:nvPr/>
        </p:nvCxnSpPr>
        <p:spPr>
          <a:xfrm flipH="1" flipV="1">
            <a:off x="4000949" y="2227025"/>
            <a:ext cx="3835079" cy="8489"/>
          </a:xfrm>
          <a:prstGeom prst="line">
            <a:avLst/>
          </a:prstGeom>
          <a:noFill/>
          <a:ln w="19050" cap="flat" cmpd="sng" algn="ctr">
            <a:solidFill>
              <a:srgbClr val="FF0000"/>
            </a:solidFill>
            <a:prstDash val="solid"/>
            <a:headEnd type="triangle" w="med" len="med"/>
            <a:tailEnd type="triangle" w="med" len="med"/>
          </a:ln>
          <a:effectLst/>
        </p:spPr>
      </p:cxnSp>
      <p:sp>
        <p:nvSpPr>
          <p:cNvPr id="38" name="TextBox 37"/>
          <p:cNvSpPr txBox="1"/>
          <p:nvPr/>
        </p:nvSpPr>
        <p:spPr>
          <a:xfrm>
            <a:off x="9129623" y="2504633"/>
            <a:ext cx="1154355" cy="420564"/>
          </a:xfrm>
          <a:prstGeom prst="rect">
            <a:avLst/>
          </a:prstGeom>
          <a:noFill/>
        </p:spPr>
        <p:txBody>
          <a:bodyPr wrap="none" rtlCol="0">
            <a:spAutoFit/>
          </a:bodyPr>
          <a:lstStyle/>
          <a:p>
            <a:r>
              <a:rPr lang="en-US" sz="2133" b="1" dirty="0">
                <a:solidFill>
                  <a:prstClr val="black"/>
                </a:solidFill>
              </a:rPr>
              <a:t>Receiver</a:t>
            </a:r>
          </a:p>
        </p:txBody>
      </p:sp>
      <p:sp>
        <p:nvSpPr>
          <p:cNvPr id="39" name="TextBox 38"/>
          <p:cNvSpPr txBox="1"/>
          <p:nvPr/>
        </p:nvSpPr>
        <p:spPr>
          <a:xfrm>
            <a:off x="4620778" y="1762121"/>
            <a:ext cx="2359749" cy="420564"/>
          </a:xfrm>
          <a:prstGeom prst="rect">
            <a:avLst/>
          </a:prstGeom>
          <a:noFill/>
        </p:spPr>
        <p:txBody>
          <a:bodyPr wrap="none" rtlCol="0">
            <a:spAutoFit/>
          </a:bodyPr>
          <a:lstStyle/>
          <a:p>
            <a:r>
              <a:rPr lang="en-US" sz="2133" b="1" dirty="0">
                <a:solidFill>
                  <a:prstClr val="black"/>
                </a:solidFill>
              </a:rPr>
              <a:t>Transmission range</a:t>
            </a:r>
          </a:p>
        </p:txBody>
      </p:sp>
      <p:sp>
        <p:nvSpPr>
          <p:cNvPr id="40" name="TextBox 39"/>
          <p:cNvSpPr txBox="1"/>
          <p:nvPr/>
        </p:nvSpPr>
        <p:spPr>
          <a:xfrm>
            <a:off x="4848760" y="2166895"/>
            <a:ext cx="2133918" cy="420564"/>
          </a:xfrm>
          <a:prstGeom prst="rect">
            <a:avLst/>
          </a:prstGeom>
          <a:noFill/>
        </p:spPr>
        <p:txBody>
          <a:bodyPr wrap="none" rtlCol="0">
            <a:spAutoFit/>
          </a:bodyPr>
          <a:lstStyle/>
          <a:p>
            <a:r>
              <a:rPr lang="en-US" sz="2133" b="1" dirty="0">
                <a:solidFill>
                  <a:prstClr val="black"/>
                </a:solidFill>
              </a:rPr>
              <a:t>802.11 = LP-WUR</a:t>
            </a:r>
          </a:p>
        </p:txBody>
      </p:sp>
      <p:sp>
        <p:nvSpPr>
          <p:cNvPr id="41" name="Rectangle 40"/>
          <p:cNvSpPr/>
          <p:nvPr/>
        </p:nvSpPr>
        <p:spPr>
          <a:xfrm>
            <a:off x="10268030" y="3604621"/>
            <a:ext cx="772597" cy="427088"/>
          </a:xfrm>
          <a:prstGeom prst="rect">
            <a:avLst/>
          </a:prstGeom>
          <a:solidFill>
            <a:srgbClr val="004280">
              <a:lumMod val="20000"/>
              <a:lumOff val="80000"/>
            </a:srgbClr>
          </a:solidFill>
          <a:ln w="9525" cap="flat" cmpd="sng" algn="ctr">
            <a:solidFill>
              <a:sysClr val="windowText" lastClr="000000"/>
            </a:solidFill>
            <a:prstDash val="solid"/>
          </a:ln>
          <a:effectLst/>
        </p:spPr>
        <p:txBody>
          <a:bodyPr rtlCol="0" anchor="ctr"/>
          <a:lstStyle/>
          <a:p>
            <a:pPr algn="ctr">
              <a:defRPr/>
            </a:pPr>
            <a:r>
              <a:rPr lang="en-US" sz="1777" b="1" kern="0" dirty="0">
                <a:solidFill>
                  <a:prstClr val="black"/>
                </a:solidFill>
              </a:rPr>
              <a:t>ON</a:t>
            </a:r>
          </a:p>
        </p:txBody>
      </p:sp>
      <p:sp>
        <p:nvSpPr>
          <p:cNvPr id="42" name="Rectangle 41"/>
          <p:cNvSpPr/>
          <p:nvPr/>
        </p:nvSpPr>
        <p:spPr>
          <a:xfrm>
            <a:off x="10271790" y="3602536"/>
            <a:ext cx="772597" cy="431253"/>
          </a:xfrm>
          <a:prstGeom prst="rect">
            <a:avLst/>
          </a:prstGeom>
          <a:solidFill>
            <a:sysClr val="windowText" lastClr="000000">
              <a:lumMod val="50000"/>
              <a:lumOff val="50000"/>
            </a:sysClr>
          </a:solidFill>
          <a:ln w="9525" cap="flat" cmpd="sng" algn="ctr">
            <a:solidFill>
              <a:sysClr val="windowText" lastClr="000000"/>
            </a:solidFill>
            <a:prstDash val="solid"/>
          </a:ln>
          <a:effectLst/>
        </p:spPr>
        <p:txBody>
          <a:bodyPr rtlCol="0" anchor="ctr"/>
          <a:lstStyle/>
          <a:p>
            <a:pPr algn="ctr">
              <a:defRPr/>
            </a:pPr>
            <a:r>
              <a:rPr lang="en-US" sz="1777" b="1" kern="0" dirty="0">
                <a:solidFill>
                  <a:prstClr val="black"/>
                </a:solidFill>
              </a:rPr>
              <a:t>OFF</a:t>
            </a:r>
          </a:p>
        </p:txBody>
      </p:sp>
      <p:sp>
        <p:nvSpPr>
          <p:cNvPr id="43" name="Rectangle 42"/>
          <p:cNvSpPr/>
          <p:nvPr/>
        </p:nvSpPr>
        <p:spPr>
          <a:xfrm>
            <a:off x="10268030" y="3590676"/>
            <a:ext cx="772597" cy="427088"/>
          </a:xfrm>
          <a:prstGeom prst="rect">
            <a:avLst/>
          </a:prstGeom>
          <a:solidFill>
            <a:srgbClr val="004280">
              <a:lumMod val="20000"/>
              <a:lumOff val="80000"/>
            </a:srgbClr>
          </a:solidFill>
          <a:ln w="9525" cap="flat" cmpd="sng" algn="ctr">
            <a:solidFill>
              <a:sysClr val="windowText" lastClr="000000"/>
            </a:solidFill>
            <a:prstDash val="solid"/>
          </a:ln>
          <a:effectLst/>
        </p:spPr>
        <p:txBody>
          <a:bodyPr rtlCol="0" anchor="ctr"/>
          <a:lstStyle/>
          <a:p>
            <a:pPr algn="ctr">
              <a:defRPr/>
            </a:pPr>
            <a:r>
              <a:rPr lang="en-US" sz="1777" b="1" kern="0" dirty="0">
                <a:solidFill>
                  <a:prstClr val="black"/>
                </a:solidFill>
              </a:rPr>
              <a:t>ON</a:t>
            </a:r>
          </a:p>
        </p:txBody>
      </p:sp>
      <p:sp>
        <p:nvSpPr>
          <p:cNvPr id="44" name="Rectangle 43"/>
          <p:cNvSpPr/>
          <p:nvPr/>
        </p:nvSpPr>
        <p:spPr>
          <a:xfrm>
            <a:off x="10267730" y="3590678"/>
            <a:ext cx="772597" cy="448501"/>
          </a:xfrm>
          <a:prstGeom prst="rect">
            <a:avLst/>
          </a:prstGeom>
          <a:solidFill>
            <a:srgbClr val="B1BABF"/>
          </a:solidFill>
          <a:ln w="9525" cap="flat" cmpd="sng" algn="ctr">
            <a:solidFill>
              <a:sysClr val="windowText" lastClr="000000"/>
            </a:solidFill>
            <a:prstDash val="solid"/>
          </a:ln>
          <a:effectLst/>
        </p:spPr>
        <p:txBody>
          <a:bodyPr rtlCol="0" anchor="ctr"/>
          <a:lstStyle/>
          <a:p>
            <a:pPr algn="ctr">
              <a:defRPr/>
            </a:pPr>
            <a:r>
              <a:rPr lang="en-US" sz="1777" b="1" kern="0" dirty="0">
                <a:solidFill>
                  <a:prstClr val="black"/>
                </a:solidFill>
              </a:rPr>
              <a:t>OFF</a:t>
            </a:r>
          </a:p>
        </p:txBody>
      </p:sp>
      <p:grpSp>
        <p:nvGrpSpPr>
          <p:cNvPr id="45" name="Group 44"/>
          <p:cNvGrpSpPr/>
          <p:nvPr/>
        </p:nvGrpSpPr>
        <p:grpSpPr>
          <a:xfrm>
            <a:off x="5936979" y="4599681"/>
            <a:ext cx="990015" cy="1055446"/>
            <a:chOff x="1133117" y="2164011"/>
            <a:chExt cx="556883" cy="593688"/>
          </a:xfrm>
        </p:grpSpPr>
        <p:sp>
          <p:nvSpPr>
            <p:cNvPr id="46" name="Rectangle 45"/>
            <p:cNvSpPr/>
            <p:nvPr/>
          </p:nvSpPr>
          <p:spPr>
            <a:xfrm>
              <a:off x="1217275" y="2164011"/>
              <a:ext cx="348040" cy="152303"/>
            </a:xfrm>
            <a:prstGeom prst="rect">
              <a:avLst/>
            </a:prstGeom>
            <a:solidFill>
              <a:srgbClr val="FFFF00"/>
            </a:solidFill>
            <a:ln w="12700" cap="flat" cmpd="sng" algn="ctr">
              <a:solidFill>
                <a:sysClr val="windowText" lastClr="000000"/>
              </a:solidFill>
              <a:prstDash val="solid"/>
            </a:ln>
            <a:effectLst/>
          </p:spPr>
          <p:txBody>
            <a:bodyPr rtlCol="0" anchor="ctr"/>
            <a:lstStyle/>
            <a:p>
              <a:pPr algn="ctr">
                <a:defRPr/>
              </a:pPr>
              <a:endParaRPr lang="en-US" sz="1067" kern="0" dirty="0">
                <a:solidFill>
                  <a:prstClr val="black"/>
                </a:solidFill>
              </a:endParaRPr>
            </a:p>
          </p:txBody>
        </p:sp>
        <p:sp>
          <p:nvSpPr>
            <p:cNvPr id="47" name="Rectangle 46"/>
            <p:cNvSpPr/>
            <p:nvPr/>
          </p:nvSpPr>
          <p:spPr>
            <a:xfrm>
              <a:off x="1207246" y="2164011"/>
              <a:ext cx="116827" cy="152303"/>
            </a:xfrm>
            <a:prstGeom prst="rect">
              <a:avLst/>
            </a:prstGeom>
            <a:solidFill>
              <a:srgbClr val="FFC000"/>
            </a:solid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sp>
          <p:nvSpPr>
            <p:cNvPr id="48" name="TextBox 47"/>
            <p:cNvSpPr txBox="1"/>
            <p:nvPr/>
          </p:nvSpPr>
          <p:spPr>
            <a:xfrm>
              <a:off x="1133117" y="2388439"/>
              <a:ext cx="556883" cy="369260"/>
            </a:xfrm>
            <a:prstGeom prst="rect">
              <a:avLst/>
            </a:prstGeom>
            <a:noFill/>
          </p:spPr>
          <p:txBody>
            <a:bodyPr wrap="none" lIns="0" tIns="0" rIns="0" bIns="0" rtlCol="0">
              <a:spAutoFit/>
            </a:bodyPr>
            <a:lstStyle/>
            <a:p>
              <a:r>
                <a:rPr lang="en-US" sz="2133" dirty="0">
                  <a:solidFill>
                    <a:prstClr val="black"/>
                  </a:solidFill>
                  <a:cs typeface="Neo Sans Intel"/>
                </a:rPr>
                <a:t>Wake-up</a:t>
              </a:r>
              <a:br>
                <a:rPr lang="en-US" sz="2133" dirty="0">
                  <a:solidFill>
                    <a:prstClr val="black"/>
                  </a:solidFill>
                  <a:cs typeface="Neo Sans Intel"/>
                </a:rPr>
              </a:br>
              <a:r>
                <a:rPr lang="en-US" sz="2133" dirty="0">
                  <a:solidFill>
                    <a:prstClr val="black"/>
                  </a:solidFill>
                  <a:cs typeface="Neo Sans Intel"/>
                </a:rPr>
                <a:t>Packet</a:t>
              </a:r>
            </a:p>
          </p:txBody>
        </p:sp>
      </p:grpSp>
      <p:grpSp>
        <p:nvGrpSpPr>
          <p:cNvPr id="49" name="Group 48"/>
          <p:cNvGrpSpPr/>
          <p:nvPr/>
        </p:nvGrpSpPr>
        <p:grpSpPr>
          <a:xfrm>
            <a:off x="1727346" y="1731834"/>
            <a:ext cx="792953" cy="869447"/>
            <a:chOff x="2407112" y="1879697"/>
            <a:chExt cx="446036" cy="489064"/>
          </a:xfrm>
        </p:grpSpPr>
        <p:cxnSp>
          <p:nvCxnSpPr>
            <p:cNvPr id="50" name="Straight Connector 49"/>
            <p:cNvCxnSpPr/>
            <p:nvPr/>
          </p:nvCxnSpPr>
          <p:spPr bwMode="auto">
            <a:xfrm>
              <a:off x="2581787" y="1879697"/>
              <a:ext cx="0" cy="166815"/>
            </a:xfrm>
            <a:prstGeom prst="line">
              <a:avLst/>
            </a:prstGeom>
            <a:noFill/>
            <a:ln w="28575" cap="flat" cmpd="sng" algn="ctr">
              <a:solidFill>
                <a:sysClr val="windowText" lastClr="000000"/>
              </a:solidFill>
              <a:prstDash val="solid"/>
              <a:round/>
              <a:headEnd type="none" w="med" len="med"/>
              <a:tailEnd type="none" w="med" len="med"/>
            </a:ln>
            <a:effectLst/>
          </p:spPr>
        </p:cxnSp>
        <p:cxnSp>
          <p:nvCxnSpPr>
            <p:cNvPr id="51" name="Straight Connector 50"/>
            <p:cNvCxnSpPr/>
            <p:nvPr/>
          </p:nvCxnSpPr>
          <p:spPr bwMode="auto">
            <a:xfrm>
              <a:off x="2778412" y="1990308"/>
              <a:ext cx="0" cy="166815"/>
            </a:xfrm>
            <a:prstGeom prst="line">
              <a:avLst/>
            </a:prstGeom>
            <a:noFill/>
            <a:ln w="28575" cap="flat" cmpd="sng" algn="ctr">
              <a:solidFill>
                <a:sysClr val="windowText" lastClr="000000"/>
              </a:solidFill>
              <a:prstDash val="solid"/>
              <a:round/>
              <a:headEnd type="none" w="med" len="med"/>
              <a:tailEnd type="none" w="med" len="med"/>
            </a:ln>
            <a:effectLst/>
          </p:spPr>
        </p:cxnSp>
        <p:pic>
          <p:nvPicPr>
            <p:cNvPr id="52" name="Picture 51"/>
            <p:cNvPicPr>
              <a:picLocks noChangeAspect="1"/>
            </p:cNvPicPr>
            <p:nvPr/>
          </p:nvPicPr>
          <p:blipFill>
            <a:blip r:embed="rId2"/>
            <a:stretch>
              <a:fillRect/>
            </a:stretch>
          </p:blipFill>
          <p:spPr>
            <a:xfrm>
              <a:off x="2407112" y="1990308"/>
              <a:ext cx="446036" cy="378453"/>
            </a:xfrm>
            <a:prstGeom prst="rect">
              <a:avLst/>
            </a:prstGeom>
          </p:spPr>
        </p:pic>
      </p:grpSp>
      <p:pic>
        <p:nvPicPr>
          <p:cNvPr id="53" name="Picture 52" descr="Aava_Smartphone_alph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5157" y="1777874"/>
            <a:ext cx="480656" cy="778041"/>
          </a:xfrm>
          <a:prstGeom prst="rect">
            <a:avLst/>
          </a:prstGeom>
          <a:effectLst/>
        </p:spPr>
      </p:pic>
      <p:pic>
        <p:nvPicPr>
          <p:cNvPr id="54" name="Picture 53"/>
          <p:cNvPicPr>
            <a:picLocks noChangeAspect="1"/>
          </p:cNvPicPr>
          <p:nvPr/>
        </p:nvPicPr>
        <p:blipFill>
          <a:blip r:embed="rId4"/>
          <a:stretch>
            <a:fillRect/>
          </a:stretch>
        </p:blipFill>
        <p:spPr>
          <a:xfrm>
            <a:off x="10000756" y="2029854"/>
            <a:ext cx="675329" cy="402828"/>
          </a:xfrm>
          <a:prstGeom prst="rect">
            <a:avLst/>
          </a:prstGeom>
        </p:spPr>
      </p:pic>
      <p:sp>
        <p:nvSpPr>
          <p:cNvPr id="55" name="TextBox 54"/>
          <p:cNvSpPr txBox="1"/>
          <p:nvPr/>
        </p:nvSpPr>
        <p:spPr>
          <a:xfrm>
            <a:off x="9430226" y="1985922"/>
            <a:ext cx="405880" cy="393313"/>
          </a:xfrm>
          <a:prstGeom prst="rect">
            <a:avLst/>
          </a:prstGeom>
          <a:noFill/>
        </p:spPr>
        <p:txBody>
          <a:bodyPr wrap="none" rtlCol="0">
            <a:spAutoFit/>
          </a:bodyPr>
          <a:lstStyle/>
          <a:p>
            <a:r>
              <a:rPr lang="en-US" sz="1956" dirty="0">
                <a:solidFill>
                  <a:prstClr val="black"/>
                </a:solidFill>
              </a:rPr>
              <a:t>or</a:t>
            </a:r>
          </a:p>
        </p:txBody>
      </p:sp>
      <p:sp>
        <p:nvSpPr>
          <p:cNvPr id="56" name="Rectangle 55"/>
          <p:cNvSpPr/>
          <p:nvPr/>
        </p:nvSpPr>
        <p:spPr>
          <a:xfrm>
            <a:off x="1681411" y="3942457"/>
            <a:ext cx="947695" cy="420564"/>
          </a:xfrm>
          <a:prstGeom prst="rect">
            <a:avLst/>
          </a:prstGeom>
        </p:spPr>
        <p:txBody>
          <a:bodyPr wrap="none">
            <a:spAutoFit/>
          </a:bodyPr>
          <a:lstStyle/>
          <a:p>
            <a:pPr algn="ctr">
              <a:defRPr/>
            </a:pPr>
            <a:r>
              <a:rPr lang="en-US" sz="2133" b="1" kern="0" dirty="0">
                <a:solidFill>
                  <a:prstClr val="black"/>
                </a:solidFill>
              </a:rPr>
              <a:t>802.11</a:t>
            </a:r>
            <a:endParaRPr lang="en-US" sz="2133" b="1" kern="0" baseline="30000" dirty="0">
              <a:solidFill>
                <a:prstClr val="black"/>
              </a:solidFill>
            </a:endParaRPr>
          </a:p>
        </p:txBody>
      </p:sp>
      <p:sp>
        <p:nvSpPr>
          <p:cNvPr id="57" name="Slide Number Placeholder 3">
            <a:extLst>
              <a:ext uri="{FF2B5EF4-FFF2-40B4-BE49-F238E27FC236}">
                <a16:creationId xmlns:a16="http://schemas.microsoft.com/office/drawing/2014/main" id="{3B04A832-7625-4C05-8414-09B59624753C}"/>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z="1600" smtClean="0">
                <a:solidFill>
                  <a:prstClr val="black">
                    <a:tint val="75000"/>
                  </a:prstClr>
                </a:solidFill>
              </a:rPr>
              <a:pPr>
                <a:defRPr/>
              </a:pPr>
              <a:t>37</a:t>
            </a:fld>
            <a:endParaRPr lang="en-US" dirty="0">
              <a:solidFill>
                <a:prstClr val="black">
                  <a:tint val="75000"/>
                </a:prstClr>
              </a:solidFill>
            </a:endParaRPr>
          </a:p>
        </p:txBody>
      </p:sp>
      <p:sp>
        <p:nvSpPr>
          <p:cNvPr id="2" name="Date Placeholder 4">
            <a:extLst>
              <a:ext uri="{FF2B5EF4-FFF2-40B4-BE49-F238E27FC236}">
                <a16:creationId xmlns:a16="http://schemas.microsoft.com/office/drawing/2014/main" id="{1B204FF8-CC13-6728-FE0A-F7258BFC1736}"/>
              </a:ext>
            </a:extLst>
          </p:cNvPr>
          <p:cNvSpPr txBox="1">
            <a:spLocks/>
          </p:cNvSpPr>
          <p:nvPr/>
        </p:nvSpPr>
        <p:spPr>
          <a:xfrm>
            <a:off x="5598213" y="6426104"/>
            <a:ext cx="1488387"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3128369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72222E-6 -2.34568E-6 L 0.22673 0.14167 " pathEditMode="relative" rAng="0" ptsTypes="AA">
                                      <p:cBhvr>
                                        <p:cTn id="39" dur="2000" fill="hold"/>
                                        <p:tgtEl>
                                          <p:spTgt spid="20"/>
                                        </p:tgtEl>
                                        <p:attrNameLst>
                                          <p:attrName>ppt_x</p:attrName>
                                          <p:attrName>ppt_y</p:attrName>
                                        </p:attrNameLst>
                                      </p:cBhvr>
                                      <p:rCtr x="11337" y="7068"/>
                                    </p:animMotion>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5.55112E-17 -2.46914E-7 L 0.19809 0.06883 " pathEditMode="relative" rAng="0" ptsTypes="AA">
                                      <p:cBhvr>
                                        <p:cTn id="55" dur="2000" fill="hold"/>
                                        <p:tgtEl>
                                          <p:spTgt spid="24"/>
                                        </p:tgtEl>
                                        <p:attrNameLst>
                                          <p:attrName>ppt_x</p:attrName>
                                          <p:attrName>ppt_y</p:attrName>
                                        </p:attrNameLst>
                                      </p:cBhvr>
                                      <p:rCtr x="9896" y="3426"/>
                                    </p:animMotion>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24"/>
                                        </p:tgtEl>
                                        <p:attrNameLst>
                                          <p:attrName>style.visibility</p:attrName>
                                        </p:attrNameLst>
                                      </p:cBhvr>
                                      <p:to>
                                        <p:strVal val="hidden"/>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5"/>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9" grpId="0" animBg="1"/>
      <p:bldP spid="39" grpId="0"/>
      <p:bldP spid="40" grpId="0"/>
      <p:bldP spid="42" grpId="0" animBg="1"/>
      <p:bldP spid="43" grpId="0" animBg="1"/>
      <p:bldP spid="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p:cNvSpPr>
            <a:spLocks noChangeArrowheads="1"/>
          </p:cNvSpPr>
          <p:nvPr/>
        </p:nvSpPr>
        <p:spPr bwMode="auto">
          <a:xfrm>
            <a:off x="968042" y="2444758"/>
            <a:ext cx="4330698" cy="3250846"/>
          </a:xfrm>
          <a:prstGeom prst="roundRect">
            <a:avLst>
              <a:gd name="adj" fmla="val 6965"/>
            </a:avLst>
          </a:prstGeom>
          <a:solidFill>
            <a:srgbClr val="0070C0"/>
          </a:solidFill>
          <a:ln w="12700">
            <a:solidFill>
              <a:srgbClr val="00B050"/>
            </a:solidFill>
            <a:round/>
            <a:headEnd/>
            <a:tailEnd/>
          </a:ln>
        </p:spPr>
        <p:txBody>
          <a:bodyPr wrap="none" lIns="56160" tIns="35662" rIns="56160" bIns="35662"/>
          <a:lstStyle>
            <a:lvl1pPr eaLnBrk="0" hangingPunct="0">
              <a:defRPr sz="2000">
                <a:solidFill>
                  <a:schemeClr val="tx1"/>
                </a:solidFill>
                <a:latin typeface="Arial" charset="0"/>
                <a:ea typeface="ＭＳ Ｐゴシック" charset="-128"/>
              </a:defRPr>
            </a:lvl1pPr>
            <a:lvl2pPr marL="265113" indent="-265113"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415925" marR="0" lvl="0" indent="-242888"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ＭＳ Ｐゴシック" charset="-128"/>
                <a:cs typeface="+mn-cs"/>
              </a:rPr>
              <a:t>Use Cases:</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Arial" charset="0"/>
                <a:ea typeface="ＭＳ Ｐゴシック" charset="-128"/>
                <a:cs typeface="+mn-cs"/>
              </a:rPr>
              <a:t>Industrial wireless applications</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Arial" charset="0"/>
                <a:ea typeface="ＭＳ Ｐゴシック" charset="-128"/>
                <a:cs typeface="+mn-cs"/>
              </a:rPr>
              <a:t>Medical environments</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Arial" charset="0"/>
                <a:ea typeface="ＭＳ Ｐゴシック" charset="-128"/>
                <a:cs typeface="+mn-cs"/>
              </a:rPr>
              <a:t>Enterprise</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Arial" charset="0"/>
                <a:ea typeface="ＭＳ Ｐゴシック" charset="-128"/>
                <a:cs typeface="+mn-cs"/>
              </a:rPr>
              <a:t>Home</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charset="0"/>
                <a:ea typeface="ＭＳ Ｐゴシック" charset="-128"/>
                <a:cs typeface="+mn-cs"/>
              </a:rPr>
              <a:t>Backhaul</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charset="0"/>
                <a:ea typeface="ＭＳ Ｐゴシック" charset="-128"/>
                <a:cs typeface="+mn-cs"/>
              </a:rPr>
              <a:t>Vehicle to Vehicle Communication</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charset="0"/>
                <a:ea typeface="ＭＳ Ｐゴシック" charset="-128"/>
                <a:cs typeface="+mn-cs"/>
              </a:rPr>
              <a:t>Underwater Communication</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charset="0"/>
                <a:ea typeface="ＭＳ Ｐゴシック" charset="-128"/>
                <a:cs typeface="+mn-cs"/>
              </a:rPr>
              <a:t>Gas Pipeline Communication</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Arial" charset="0"/>
              <a:ea typeface="ＭＳ Ｐゴシック" charset="-128"/>
              <a:cs typeface="+mn-cs"/>
            </a:endParaRPr>
          </a:p>
        </p:txBody>
      </p:sp>
      <p:sp>
        <p:nvSpPr>
          <p:cNvPr id="6" name="Rounded Rectangle 5"/>
          <p:cNvSpPr>
            <a:spLocks noChangeArrowheads="1"/>
          </p:cNvSpPr>
          <p:nvPr/>
        </p:nvSpPr>
        <p:spPr bwMode="auto">
          <a:xfrm>
            <a:off x="6893261" y="2412849"/>
            <a:ext cx="4002504" cy="3246006"/>
          </a:xfrm>
          <a:prstGeom prst="roundRect">
            <a:avLst>
              <a:gd name="adj" fmla="val 6965"/>
            </a:avLst>
          </a:prstGeom>
          <a:solidFill>
            <a:srgbClr val="0070C0"/>
          </a:solidFill>
          <a:ln w="12700">
            <a:solidFill>
              <a:schemeClr val="bg1"/>
            </a:solidFill>
            <a:round/>
            <a:headEnd/>
            <a:tailEnd/>
          </a:ln>
        </p:spPr>
        <p:txBody>
          <a:bodyPr wrap="none" lIns="56160" tIns="35662" rIns="56160" bIns="35662"/>
          <a:lstStyle>
            <a:lvl1pPr eaLnBrk="0" hangingPunct="0">
              <a:defRPr sz="2000">
                <a:solidFill>
                  <a:schemeClr val="tx1"/>
                </a:solidFill>
                <a:latin typeface="Arial" charset="0"/>
                <a:ea typeface="ＭＳ Ｐゴシック" charset="-128"/>
              </a:defRPr>
            </a:lvl1pPr>
            <a:lvl2pPr marL="265113" indent="-265113"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488950" marR="0" lvl="0" indent="-315913" algn="l" defTabSz="457200" rtl="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charset="0"/>
                <a:ea typeface="ＭＳ Ｐゴシック" charset="-128"/>
                <a:cs typeface="+mn-cs"/>
              </a:rPr>
              <a:t>Key additions :</a:t>
            </a:r>
          </a:p>
          <a:p>
            <a:pPr marL="358775" marR="0" lvl="1" indent="-185738" algn="l" defTabSz="26035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Uplink and downlink operations in </a:t>
            </a:r>
            <a:b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b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800 nm to 1000 nm band </a:t>
            </a:r>
          </a:p>
          <a:p>
            <a:pPr marL="358775" marR="0" lvl="1" indent="-185738" algn="l" defTabSz="26035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Minimum single-link throughput </a:t>
            </a:r>
            <a:b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b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of 10 Mb/s </a:t>
            </a:r>
          </a:p>
          <a:p>
            <a:pPr marL="358775" marR="0" lvl="1" indent="-185738" algn="l" defTabSz="26035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Interoperability among solid state </a:t>
            </a:r>
            <a:b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b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light sources with different </a:t>
            </a:r>
            <a:b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b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modulation bandwidths.</a:t>
            </a:r>
          </a:p>
        </p:txBody>
      </p:sp>
      <p:sp>
        <p:nvSpPr>
          <p:cNvPr id="3" name="Title 2"/>
          <p:cNvSpPr>
            <a:spLocks noGrp="1"/>
          </p:cNvSpPr>
          <p:nvPr>
            <p:ph type="title"/>
          </p:nvPr>
        </p:nvSpPr>
        <p:spPr>
          <a:xfrm>
            <a:off x="629754" y="589236"/>
            <a:ext cx="10828865" cy="1085371"/>
          </a:xfrm>
        </p:spPr>
        <p:txBody>
          <a:bodyPr>
            <a:normAutofit fontScale="90000"/>
          </a:bodyPr>
          <a:lstStyle/>
          <a:p>
            <a:r>
              <a:rPr lang="en-GB" sz="3100" b="1" dirty="0"/>
              <a:t>802.11bb </a:t>
            </a:r>
            <a:r>
              <a:rPr lang="en-GB" sz="3100" dirty="0"/>
              <a:t>Light Communications</a:t>
            </a:r>
            <a:br>
              <a:rPr lang="en-GB" dirty="0"/>
            </a:br>
            <a:br>
              <a:rPr lang="en-US" dirty="0"/>
            </a:br>
            <a:endParaRPr lang="en-GB" dirty="0"/>
          </a:p>
        </p:txBody>
      </p:sp>
      <p:sp>
        <p:nvSpPr>
          <p:cNvPr id="2" name="TextBox 1"/>
          <p:cNvSpPr txBox="1"/>
          <p:nvPr/>
        </p:nvSpPr>
        <p:spPr>
          <a:xfrm>
            <a:off x="448735" y="1530358"/>
            <a:ext cx="7857065" cy="914400"/>
          </a:xfrm>
          <a:prstGeom prst="rect">
            <a:avLst/>
          </a:prstGeom>
          <a:noFill/>
        </p:spPr>
        <p:txBody>
          <a:bodyPr wrap="none" lIns="0" tIns="0" rIns="0" bIns="0" rtlCol="0">
            <a:noAutofit/>
          </a:bodyPr>
          <a:lstStyle/>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etric Regular"/>
                <a:ea typeface="+mn-ea"/>
                <a:cs typeface="+mn-cs"/>
              </a:rPr>
              <a:t>Light Communications (LC)</a:t>
            </a:r>
          </a:p>
          <a:p>
            <a:pPr marL="80010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Metric Regular"/>
                <a:ea typeface="+mn-ea"/>
                <a:cs typeface="+mn-cs"/>
              </a:rPr>
              <a:t>Ability to re-use existing HT, VHT and HE PHY/MAC</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Metric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etric Regular"/>
              <a:ea typeface="+mn-ea"/>
              <a:cs typeface="+mn-cs"/>
            </a:endParaRPr>
          </a:p>
        </p:txBody>
      </p:sp>
      <p:sp>
        <p:nvSpPr>
          <p:cNvPr id="8" name="Slide Number Placeholder 3">
            <a:extLst>
              <a:ext uri="{FF2B5EF4-FFF2-40B4-BE49-F238E27FC236}">
                <a16:creationId xmlns:a16="http://schemas.microsoft.com/office/drawing/2014/main" id="{5B005F36-8527-4B92-A57D-4DA20168B571}"/>
              </a:ext>
            </a:extLst>
          </p:cNvPr>
          <p:cNvSpPr txBox="1">
            <a:spLocks/>
          </p:cNvSpPr>
          <p:nvPr/>
        </p:nvSpPr>
        <p:spPr>
          <a:xfrm>
            <a:off x="11277600" y="6397253"/>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F2884EB-C6E3-684C-A39B-0E652C4E0E60}" type="slidenum">
              <a:rPr kumimoji="0" lang="en-US" sz="1600" b="0" i="0" u="none" strike="noStrike" kern="1200" cap="none" spc="0" normalizeH="0" baseline="0" noProof="0" smtClean="0">
                <a:ln>
                  <a:noFill/>
                </a:ln>
                <a:solidFill>
                  <a:prstClr val="black">
                    <a:tint val="75000"/>
                  </a:prstClr>
                </a:solidFill>
                <a:effectLst/>
                <a:uLnTx/>
                <a:uFillTx/>
                <a:latin typeface="Metric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prstClr val="black">
                  <a:tint val="75000"/>
                </a:prstClr>
              </a:solidFill>
              <a:effectLst/>
              <a:uLnTx/>
              <a:uFillTx/>
              <a:latin typeface="Metric Regular"/>
              <a:ea typeface="+mn-ea"/>
              <a:cs typeface="+mn-cs"/>
            </a:endParaRPr>
          </a:p>
        </p:txBody>
      </p:sp>
      <p:sp>
        <p:nvSpPr>
          <p:cNvPr id="9" name="Date Placeholder 4">
            <a:extLst>
              <a:ext uri="{FF2B5EF4-FFF2-40B4-BE49-F238E27FC236}">
                <a16:creationId xmlns:a16="http://schemas.microsoft.com/office/drawing/2014/main" id="{9C0BA5AA-9DA4-A12D-50F5-EBB038999E58}"/>
              </a:ext>
            </a:extLst>
          </p:cNvPr>
          <p:cNvSpPr txBox="1">
            <a:spLocks/>
          </p:cNvSpPr>
          <p:nvPr/>
        </p:nvSpPr>
        <p:spPr>
          <a:xfrm>
            <a:off x="5598213" y="6426104"/>
            <a:ext cx="1295048" cy="2032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367473606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17" y="698955"/>
            <a:ext cx="11582400" cy="537777"/>
          </a:xfrm>
        </p:spPr>
        <p:txBody>
          <a:bodyPr>
            <a:normAutofit/>
          </a:bodyPr>
          <a:lstStyle/>
          <a:p>
            <a:pPr algn="ctr"/>
            <a:r>
              <a:rPr lang="en-US" dirty="0"/>
              <a:t>802.11bb transports defined 5/6GHz MAC/PHY across the light channel</a:t>
            </a:r>
          </a:p>
        </p:txBody>
      </p:sp>
      <p:sp>
        <p:nvSpPr>
          <p:cNvPr id="7" name="Rectangle 3">
            <a:extLst>
              <a:ext uri="{FF2B5EF4-FFF2-40B4-BE49-F238E27FC236}">
                <a16:creationId xmlns:a16="http://schemas.microsoft.com/office/drawing/2014/main" id="{0C914AC7-828A-45C2-8C54-7C2F8F1ED955}"/>
              </a:ext>
            </a:extLst>
          </p:cNvPr>
          <p:cNvSpPr txBox="1">
            <a:spLocks noChangeArrowheads="1"/>
          </p:cNvSpPr>
          <p:nvPr/>
        </p:nvSpPr>
        <p:spPr bwMode="auto">
          <a:xfrm>
            <a:off x="762000" y="1236732"/>
            <a:ext cx="10439400" cy="493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lang="en-US" altLang="en-US" b="0" kern="0" dirty="0">
                <a:solidFill>
                  <a:prstClr val="black"/>
                </a:solidFill>
                <a:latin typeface="Metric Regular"/>
              </a:rPr>
              <a:t>5/6 </a:t>
            </a:r>
            <a:r>
              <a:rPr lang="en-US" altLang="en-US" b="0" kern="0" dirty="0" err="1">
                <a:solidFill>
                  <a:prstClr val="black"/>
                </a:solidFill>
                <a:latin typeface="Metric Regular"/>
              </a:rPr>
              <a:t>GHx</a:t>
            </a:r>
            <a:r>
              <a:rPr lang="en-US" altLang="en-US" b="0" kern="0" dirty="0">
                <a:solidFill>
                  <a:prstClr val="black"/>
                </a:solidFill>
                <a:latin typeface="Metric Regular"/>
              </a:rPr>
              <a:t> </a:t>
            </a:r>
            <a:r>
              <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rPr>
              <a:t>802.11 MAC and PHY are used</a:t>
            </a:r>
            <a:r>
              <a:rPr kumimoji="0" lang="en-US" altLang="en-US" sz="2400" b="0" i="0" u="none" strike="noStrike" kern="0" cap="none" spc="0" normalizeH="0" noProof="0" dirty="0">
                <a:ln>
                  <a:noFill/>
                </a:ln>
                <a:solidFill>
                  <a:prstClr val="black"/>
                </a:solidFill>
                <a:effectLst/>
                <a:uLnTx/>
                <a:uFillTx/>
                <a:latin typeface="Metric Regular"/>
                <a:ea typeface="MS PGothic" pitchFamily="34" charset="-128"/>
              </a:rPr>
              <a:t> as defined today</a:t>
            </a: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800" b="0" i="0" u="none" strike="noStrike" kern="0" cap="none" spc="0" normalizeH="0" baseline="0" noProof="0" dirty="0">
              <a:ln>
                <a:noFill/>
              </a:ln>
              <a:solidFill>
                <a:prstClr val="black"/>
              </a:solidFill>
              <a:effectLst/>
              <a:uLnTx/>
              <a:uFillTx/>
              <a:latin typeface="Metric Regular"/>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16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800" b="0" i="0" u="none" strike="noStrike" kern="0" cap="none" spc="0" normalizeH="0" baseline="0" noProof="0" dirty="0">
              <a:ln>
                <a:noFill/>
              </a:ln>
              <a:solidFill>
                <a:prstClr val="black"/>
              </a:solidFill>
              <a:effectLst/>
              <a:uLnTx/>
              <a:uFillTx/>
              <a:latin typeface="Metric Regular"/>
              <a:ea typeface="MS PGothic" pitchFamily="34" charset="-128"/>
            </a:endParaRPr>
          </a:p>
          <a:p>
            <a:pPr marL="0" lvl="0" indent="0">
              <a:buNone/>
              <a:defRPr/>
            </a:pPr>
            <a:endParaRPr lang="en-US" sz="1800" dirty="0"/>
          </a:p>
          <a:p>
            <a:pPr marL="0" lvl="0" indent="0">
              <a:buNone/>
              <a:defRPr/>
            </a:pPr>
            <a:r>
              <a:rPr lang="en-US" sz="1800" b="0" dirty="0"/>
              <a:t>A Physical Layer Protocol Data Unit (PPDU) is converted to light using intensity modulation. At the receiver, the optical signal is converted to an electrical signal. LC systems transmit on wavelengths within the 800nm to 1000 nm band.</a:t>
            </a:r>
            <a:endParaRPr kumimoji="0" lang="en-US" altLang="en-US" sz="1800" b="0" i="0" u="none" strike="noStrike" kern="0" cap="none" spc="0" normalizeH="0" baseline="0" noProof="0" dirty="0">
              <a:ln>
                <a:noFill/>
              </a:ln>
              <a:solidFill>
                <a:prstClr val="black"/>
              </a:solidFill>
              <a:effectLst/>
              <a:uLnTx/>
              <a:uFillTx/>
              <a:latin typeface="Metric Regular"/>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p:txBody>
      </p:sp>
      <p:grpSp>
        <p:nvGrpSpPr>
          <p:cNvPr id="12" name="Gruppieren 27">
            <a:extLst>
              <a:ext uri="{FF2B5EF4-FFF2-40B4-BE49-F238E27FC236}">
                <a16:creationId xmlns:a16="http://schemas.microsoft.com/office/drawing/2014/main" id="{9CE2149B-4AA8-424A-A55B-3401CD99B59B}"/>
              </a:ext>
            </a:extLst>
          </p:cNvPr>
          <p:cNvGrpSpPr/>
          <p:nvPr/>
        </p:nvGrpSpPr>
        <p:grpSpPr>
          <a:xfrm>
            <a:off x="2561891" y="1943100"/>
            <a:ext cx="5930798" cy="2247900"/>
            <a:chOff x="3009329" y="2400300"/>
            <a:chExt cx="5930798" cy="2247900"/>
          </a:xfrm>
        </p:grpSpPr>
        <p:sp>
          <p:nvSpPr>
            <p:cNvPr id="14" name="Rechteck 2">
              <a:extLst>
                <a:ext uri="{FF2B5EF4-FFF2-40B4-BE49-F238E27FC236}">
                  <a16:creationId xmlns:a16="http://schemas.microsoft.com/office/drawing/2014/main" id="{B0276FC8-FD59-4147-AAA8-8E1E19AD7E09}"/>
                </a:ext>
              </a:extLst>
            </p:cNvPr>
            <p:cNvSpPr/>
            <p:nvPr/>
          </p:nvSpPr>
          <p:spPr bwMode="auto">
            <a:xfrm>
              <a:off x="3962400" y="2400300"/>
              <a:ext cx="1295400" cy="8382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 name="Textfeld 3">
              <a:extLst>
                <a:ext uri="{FF2B5EF4-FFF2-40B4-BE49-F238E27FC236}">
                  <a16:creationId xmlns:a16="http://schemas.microsoft.com/office/drawing/2014/main" id="{5F70EB0D-76F9-4365-9D6F-1B38D91FE64C}"/>
                </a:ext>
              </a:extLst>
            </p:cNvPr>
            <p:cNvSpPr txBox="1"/>
            <p:nvPr/>
          </p:nvSpPr>
          <p:spPr>
            <a:xfrm>
              <a:off x="4185454" y="2465457"/>
              <a:ext cx="95571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Metric Regular"/>
                  <a:ea typeface="+mn-ea"/>
                  <a:cs typeface="+mn-cs"/>
                </a:rPr>
                <a:t>802.11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Metric Regular"/>
                  <a:ea typeface="+mn-ea"/>
                  <a:cs typeface="+mn-cs"/>
                </a:rPr>
                <a:t>MAC</a:t>
              </a:r>
            </a:p>
          </p:txBody>
        </p:sp>
        <p:sp>
          <p:nvSpPr>
            <p:cNvPr id="16" name="Rechteck 9">
              <a:extLst>
                <a:ext uri="{FF2B5EF4-FFF2-40B4-BE49-F238E27FC236}">
                  <a16:creationId xmlns:a16="http://schemas.microsoft.com/office/drawing/2014/main" id="{24003CC2-8E90-4D2D-AF8D-B19796F0FA3F}"/>
                </a:ext>
              </a:extLst>
            </p:cNvPr>
            <p:cNvSpPr/>
            <p:nvPr/>
          </p:nvSpPr>
          <p:spPr bwMode="auto">
            <a:xfrm>
              <a:off x="3009329" y="3810000"/>
              <a:ext cx="1516031" cy="8382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7" name="Textfeld 10">
              <a:extLst>
                <a:ext uri="{FF2B5EF4-FFF2-40B4-BE49-F238E27FC236}">
                  <a16:creationId xmlns:a16="http://schemas.microsoft.com/office/drawing/2014/main" id="{A95C4223-4163-4F21-B875-7913E522BB23}"/>
                </a:ext>
              </a:extLst>
            </p:cNvPr>
            <p:cNvSpPr txBox="1"/>
            <p:nvPr/>
          </p:nvSpPr>
          <p:spPr>
            <a:xfrm>
              <a:off x="3138871" y="3902214"/>
              <a:ext cx="125694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err="1">
                  <a:ln>
                    <a:noFill/>
                  </a:ln>
                  <a:solidFill>
                    <a:prstClr val="black"/>
                  </a:solidFill>
                  <a:effectLst/>
                  <a:uLnTx/>
                  <a:uFillTx/>
                  <a:latin typeface="Metric Regular"/>
                  <a:ea typeface="+mn-ea"/>
                  <a:cs typeface="+mn-cs"/>
                </a:rPr>
                <a:t>Existing</a:t>
              </a:r>
              <a:r>
                <a:rPr kumimoji="0" lang="de-DE" sz="2000" b="0" i="0" u="none" strike="noStrike" kern="1200" cap="none" spc="0" normalizeH="0" baseline="0" noProof="0" dirty="0">
                  <a:ln>
                    <a:noFill/>
                  </a:ln>
                  <a:solidFill>
                    <a:prstClr val="black"/>
                  </a:solidFill>
                  <a:effectLst/>
                  <a:uLnTx/>
                  <a:uFillTx/>
                  <a:latin typeface="Metric Regular"/>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Metric Regular"/>
                  <a:ea typeface="+mn-ea"/>
                  <a:cs typeface="+mn-cs"/>
                </a:rPr>
                <a:t>PHY </a:t>
              </a:r>
              <a:r>
                <a:rPr kumimoji="0" lang="de-DE" sz="2000" b="0" i="0" u="none" strike="noStrike" kern="1200" cap="none" spc="0" normalizeH="0" baseline="0" noProof="0" dirty="0" err="1">
                  <a:ln>
                    <a:noFill/>
                  </a:ln>
                  <a:solidFill>
                    <a:prstClr val="black"/>
                  </a:solidFill>
                  <a:effectLst/>
                  <a:uLnTx/>
                  <a:uFillTx/>
                  <a:latin typeface="Metric Regular"/>
                  <a:ea typeface="+mn-ea"/>
                  <a:cs typeface="+mn-cs"/>
                </a:rPr>
                <a:t>for</a:t>
              </a:r>
              <a:r>
                <a:rPr kumimoji="0" lang="de-DE" sz="2000" b="0" i="0" u="none" strike="noStrike" kern="1200" cap="none" spc="0" normalizeH="0" baseline="0" noProof="0" dirty="0">
                  <a:ln>
                    <a:noFill/>
                  </a:ln>
                  <a:solidFill>
                    <a:prstClr val="black"/>
                  </a:solidFill>
                  <a:effectLst/>
                  <a:uLnTx/>
                  <a:uFillTx/>
                  <a:latin typeface="Metric Regular"/>
                  <a:ea typeface="+mn-ea"/>
                  <a:cs typeface="+mn-cs"/>
                </a:rPr>
                <a:t> LC</a:t>
              </a:r>
            </a:p>
          </p:txBody>
        </p:sp>
        <p:sp>
          <p:nvSpPr>
            <p:cNvPr id="19" name="Textfeld 12">
              <a:extLst>
                <a:ext uri="{FF2B5EF4-FFF2-40B4-BE49-F238E27FC236}">
                  <a16:creationId xmlns:a16="http://schemas.microsoft.com/office/drawing/2014/main" id="{2F800C49-7174-429C-9954-A5B44DDEAD1C}"/>
                </a:ext>
              </a:extLst>
            </p:cNvPr>
            <p:cNvSpPr txBox="1"/>
            <p:nvPr/>
          </p:nvSpPr>
          <p:spPr>
            <a:xfrm>
              <a:off x="5019438" y="3875157"/>
              <a:ext cx="94128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Metric Regular"/>
                  <a:ea typeface="+mn-ea"/>
                  <a:cs typeface="+mn-cs"/>
                </a:rPr>
                <a:t>LC</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solidFill>
                    <a:prstClr val="black"/>
                  </a:solidFill>
                  <a:latin typeface="Metric Regular"/>
                </a:rPr>
                <a:t>TX/RX</a:t>
              </a:r>
              <a:endParaRPr kumimoji="0" lang="de-DE" sz="2000" b="0" i="0" u="none" strike="noStrike" kern="1200" cap="none" spc="0" normalizeH="0" baseline="0" noProof="0" dirty="0">
                <a:ln>
                  <a:noFill/>
                </a:ln>
                <a:solidFill>
                  <a:prstClr val="black"/>
                </a:solidFill>
                <a:effectLst/>
                <a:uLnTx/>
                <a:uFillTx/>
                <a:latin typeface="Metric Regular"/>
                <a:ea typeface="+mn-ea"/>
                <a:cs typeface="+mn-cs"/>
              </a:endParaRPr>
            </a:p>
          </p:txBody>
        </p:sp>
        <p:cxnSp>
          <p:nvCxnSpPr>
            <p:cNvPr id="20" name="Gerader Verbinder 5">
              <a:extLst>
                <a:ext uri="{FF2B5EF4-FFF2-40B4-BE49-F238E27FC236}">
                  <a16:creationId xmlns:a16="http://schemas.microsoft.com/office/drawing/2014/main" id="{40E8AC8E-156B-4ED7-8309-5C623DFF49D4}"/>
                </a:ext>
              </a:extLst>
            </p:cNvPr>
            <p:cNvCxnSpPr>
              <a:stCxn id="14" idx="2"/>
              <a:endCxn id="14" idx="2"/>
            </p:cNvCxnSpPr>
            <p:nvPr/>
          </p:nvCxnSpPr>
          <p:spPr bwMode="auto">
            <a:xfrm>
              <a:off x="4610100" y="32385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4" name="Gerader Verbinder 29">
              <a:extLst>
                <a:ext uri="{FF2B5EF4-FFF2-40B4-BE49-F238E27FC236}">
                  <a16:creationId xmlns:a16="http://schemas.microsoft.com/office/drawing/2014/main" id="{E0854F6C-A33E-4132-9D8D-FD60CDE7A25B}"/>
                </a:ext>
              </a:extLst>
            </p:cNvPr>
            <p:cNvCxnSpPr/>
            <p:nvPr/>
          </p:nvCxnSpPr>
          <p:spPr bwMode="auto">
            <a:xfrm>
              <a:off x="4257438" y="3276600"/>
              <a:ext cx="0"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0" name="Rechteck 9">
              <a:extLst>
                <a:ext uri="{FF2B5EF4-FFF2-40B4-BE49-F238E27FC236}">
                  <a16:creationId xmlns:a16="http://schemas.microsoft.com/office/drawing/2014/main" id="{24003CC2-8E90-4D2D-AF8D-B19796F0FA3F}"/>
                </a:ext>
              </a:extLst>
            </p:cNvPr>
            <p:cNvSpPr/>
            <p:nvPr/>
          </p:nvSpPr>
          <p:spPr bwMode="auto">
            <a:xfrm>
              <a:off x="4790838" y="3808141"/>
              <a:ext cx="1516031" cy="8382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cxnSp>
          <p:nvCxnSpPr>
            <p:cNvPr id="42" name="Gerader Verbinder 29">
              <a:extLst>
                <a:ext uri="{FF2B5EF4-FFF2-40B4-BE49-F238E27FC236}">
                  <a16:creationId xmlns:a16="http://schemas.microsoft.com/office/drawing/2014/main" id="{E0854F6C-A33E-4132-9D8D-FD60CDE7A25B}"/>
                </a:ext>
              </a:extLst>
            </p:cNvPr>
            <p:cNvCxnSpPr/>
            <p:nvPr/>
          </p:nvCxnSpPr>
          <p:spPr bwMode="auto">
            <a:xfrm>
              <a:off x="8940127" y="3276600"/>
              <a:ext cx="0"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7" name="Gruppieren 27">
            <a:extLst>
              <a:ext uri="{FF2B5EF4-FFF2-40B4-BE49-F238E27FC236}">
                <a16:creationId xmlns:a16="http://schemas.microsoft.com/office/drawing/2014/main" id="{9CE2149B-4AA8-424A-A55B-3401CD99B59B}"/>
              </a:ext>
            </a:extLst>
          </p:cNvPr>
          <p:cNvGrpSpPr/>
          <p:nvPr/>
        </p:nvGrpSpPr>
        <p:grpSpPr>
          <a:xfrm>
            <a:off x="4074312" y="1981200"/>
            <a:ext cx="6011492" cy="2207941"/>
            <a:chOff x="384687" y="2400300"/>
            <a:chExt cx="6233446" cy="2247900"/>
          </a:xfrm>
        </p:grpSpPr>
        <p:sp>
          <p:nvSpPr>
            <p:cNvPr id="28" name="Rechteck 2">
              <a:extLst>
                <a:ext uri="{FF2B5EF4-FFF2-40B4-BE49-F238E27FC236}">
                  <a16:creationId xmlns:a16="http://schemas.microsoft.com/office/drawing/2014/main" id="{B0276FC8-FD59-4147-AAA8-8E1E19AD7E09}"/>
                </a:ext>
              </a:extLst>
            </p:cNvPr>
            <p:cNvSpPr/>
            <p:nvPr/>
          </p:nvSpPr>
          <p:spPr bwMode="auto">
            <a:xfrm>
              <a:off x="3962400" y="2400300"/>
              <a:ext cx="1295400" cy="8382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9" name="Textfeld 3">
              <a:extLst>
                <a:ext uri="{FF2B5EF4-FFF2-40B4-BE49-F238E27FC236}">
                  <a16:creationId xmlns:a16="http://schemas.microsoft.com/office/drawing/2014/main" id="{5F70EB0D-76F9-4365-9D6F-1B38D91FE64C}"/>
                </a:ext>
              </a:extLst>
            </p:cNvPr>
            <p:cNvSpPr txBox="1"/>
            <p:nvPr/>
          </p:nvSpPr>
          <p:spPr>
            <a:xfrm>
              <a:off x="4185454" y="2465457"/>
              <a:ext cx="95571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Metric Regular"/>
                  <a:ea typeface="+mn-ea"/>
                  <a:cs typeface="+mn-cs"/>
                </a:rPr>
                <a:t>802.11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Metric Regular"/>
                  <a:ea typeface="+mn-ea"/>
                  <a:cs typeface="+mn-cs"/>
                </a:rPr>
                <a:t>MAC</a:t>
              </a:r>
            </a:p>
          </p:txBody>
        </p:sp>
        <p:sp>
          <p:nvSpPr>
            <p:cNvPr id="30" name="Rechteck 9">
              <a:extLst>
                <a:ext uri="{FF2B5EF4-FFF2-40B4-BE49-F238E27FC236}">
                  <a16:creationId xmlns:a16="http://schemas.microsoft.com/office/drawing/2014/main" id="{24003CC2-8E90-4D2D-AF8D-B19796F0FA3F}"/>
                </a:ext>
              </a:extLst>
            </p:cNvPr>
            <p:cNvSpPr/>
            <p:nvPr/>
          </p:nvSpPr>
          <p:spPr bwMode="auto">
            <a:xfrm>
              <a:off x="3009329" y="3810000"/>
              <a:ext cx="1516031" cy="8382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1" name="Textfeld 10">
              <a:extLst>
                <a:ext uri="{FF2B5EF4-FFF2-40B4-BE49-F238E27FC236}">
                  <a16:creationId xmlns:a16="http://schemas.microsoft.com/office/drawing/2014/main" id="{A95C4223-4163-4F21-B875-7913E522BB23}"/>
                </a:ext>
              </a:extLst>
            </p:cNvPr>
            <p:cNvSpPr txBox="1"/>
            <p:nvPr/>
          </p:nvSpPr>
          <p:spPr>
            <a:xfrm>
              <a:off x="3296700" y="3902214"/>
              <a:ext cx="94128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Metric Regular"/>
                  <a:ea typeface="+mn-ea"/>
                  <a:cs typeface="+mn-cs"/>
                </a:rPr>
                <a:t>LC</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noProof="0" dirty="0">
                  <a:solidFill>
                    <a:prstClr val="black"/>
                  </a:solidFill>
                  <a:latin typeface="Metric Regular"/>
                </a:rPr>
                <a:t>TX/RX</a:t>
              </a:r>
              <a:endParaRPr kumimoji="0" lang="de-DE" sz="2000" b="0" i="0" u="none" strike="noStrike" kern="1200" cap="none" spc="0" normalizeH="0" baseline="0" noProof="0" dirty="0">
                <a:ln>
                  <a:noFill/>
                </a:ln>
                <a:solidFill>
                  <a:prstClr val="black"/>
                </a:solidFill>
                <a:effectLst/>
                <a:uLnTx/>
                <a:uFillTx/>
                <a:latin typeface="Metric Regular"/>
                <a:ea typeface="+mn-ea"/>
                <a:cs typeface="+mn-cs"/>
              </a:endParaRPr>
            </a:p>
          </p:txBody>
        </p:sp>
        <p:sp>
          <p:nvSpPr>
            <p:cNvPr id="32" name="Rechteck 11">
              <a:extLst>
                <a:ext uri="{FF2B5EF4-FFF2-40B4-BE49-F238E27FC236}">
                  <a16:creationId xmlns:a16="http://schemas.microsoft.com/office/drawing/2014/main" id="{1319CCB9-475B-4364-89BF-92E813D98867}"/>
                </a:ext>
              </a:extLst>
            </p:cNvPr>
            <p:cNvSpPr/>
            <p:nvPr/>
          </p:nvSpPr>
          <p:spPr bwMode="auto">
            <a:xfrm>
              <a:off x="4781364" y="3810000"/>
              <a:ext cx="1836769" cy="8382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lvl="0" algn="ctr">
                <a:defRPr/>
              </a:pPr>
              <a:r>
                <a:rPr lang="de-DE" sz="2000" dirty="0">
                  <a:solidFill>
                    <a:prstClr val="black"/>
                  </a:solidFill>
                </a:rPr>
                <a:t>Existing </a:t>
              </a:r>
            </a:p>
            <a:p>
              <a:pPr lvl="0" algn="ctr">
                <a:defRPr/>
              </a:pPr>
              <a:r>
                <a:rPr lang="de-DE" sz="2000" dirty="0">
                  <a:solidFill>
                    <a:prstClr val="black"/>
                  </a:solidFill>
                </a:rPr>
                <a:t>PHY for LC</a:t>
              </a:r>
            </a:p>
          </p:txBody>
        </p:sp>
        <p:sp>
          <p:nvSpPr>
            <p:cNvPr id="33" name="Textfeld 12">
              <a:extLst>
                <a:ext uri="{FF2B5EF4-FFF2-40B4-BE49-F238E27FC236}">
                  <a16:creationId xmlns:a16="http://schemas.microsoft.com/office/drawing/2014/main" id="{2F800C49-7174-429C-9954-A5B44DDEAD1C}"/>
                </a:ext>
              </a:extLst>
            </p:cNvPr>
            <p:cNvSpPr txBox="1"/>
            <p:nvPr/>
          </p:nvSpPr>
          <p:spPr>
            <a:xfrm>
              <a:off x="5674339" y="3875157"/>
              <a:ext cx="18473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black"/>
                </a:solidFill>
                <a:effectLst/>
                <a:uLnTx/>
                <a:uFillTx/>
                <a:latin typeface="Metric Regular"/>
                <a:ea typeface="+mn-ea"/>
                <a:cs typeface="+mn-cs"/>
              </a:endParaRPr>
            </a:p>
          </p:txBody>
        </p:sp>
        <p:cxnSp>
          <p:nvCxnSpPr>
            <p:cNvPr id="34" name="Gerader Verbinder 5">
              <a:extLst>
                <a:ext uri="{FF2B5EF4-FFF2-40B4-BE49-F238E27FC236}">
                  <a16:creationId xmlns:a16="http://schemas.microsoft.com/office/drawing/2014/main" id="{40E8AC8E-156B-4ED7-8309-5C623DFF49D4}"/>
                </a:ext>
              </a:extLst>
            </p:cNvPr>
            <p:cNvCxnSpPr>
              <a:stCxn id="28" idx="2"/>
              <a:endCxn id="28" idx="2"/>
            </p:cNvCxnSpPr>
            <p:nvPr/>
          </p:nvCxnSpPr>
          <p:spPr bwMode="auto">
            <a:xfrm>
              <a:off x="4610100" y="32385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8" name="Gerader Verbinder 29">
              <a:extLst>
                <a:ext uri="{FF2B5EF4-FFF2-40B4-BE49-F238E27FC236}">
                  <a16:creationId xmlns:a16="http://schemas.microsoft.com/office/drawing/2014/main" id="{E0854F6C-A33E-4132-9D8D-FD60CDE7A25B}"/>
                </a:ext>
              </a:extLst>
            </p:cNvPr>
            <p:cNvCxnSpPr/>
            <p:nvPr/>
          </p:nvCxnSpPr>
          <p:spPr bwMode="auto">
            <a:xfrm>
              <a:off x="384687" y="4250518"/>
              <a:ext cx="279023"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3" name="Gerader Verbinder 29">
              <a:extLst>
                <a:ext uri="{FF2B5EF4-FFF2-40B4-BE49-F238E27FC236}">
                  <a16:creationId xmlns:a16="http://schemas.microsoft.com/office/drawing/2014/main" id="{E0854F6C-A33E-4132-9D8D-FD60CDE7A25B}"/>
                </a:ext>
              </a:extLst>
            </p:cNvPr>
            <p:cNvCxnSpPr/>
            <p:nvPr/>
          </p:nvCxnSpPr>
          <p:spPr bwMode="auto">
            <a:xfrm>
              <a:off x="4533329" y="4229100"/>
              <a:ext cx="279023"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6" name="Left-Right Arrow 5"/>
          <p:cNvSpPr/>
          <p:nvPr/>
        </p:nvSpPr>
        <p:spPr bwMode="ltGray">
          <a:xfrm>
            <a:off x="5867115" y="3644769"/>
            <a:ext cx="730699" cy="373298"/>
          </a:xfrm>
          <a:prstGeom prst="leftRightArrow">
            <a:avLst/>
          </a:prstGeom>
          <a:solidFill>
            <a:srgbClr val="99CC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p>
        </p:txBody>
      </p:sp>
      <p:sp>
        <p:nvSpPr>
          <p:cNvPr id="4" name="Slide Number Placeholder 3"/>
          <p:cNvSpPr>
            <a:spLocks noGrp="1"/>
          </p:cNvSpPr>
          <p:nvPr>
            <p:ph type="sldNum" sz="quarter" idx="12"/>
          </p:nvPr>
        </p:nvSpPr>
        <p:spPr/>
        <p:txBody>
          <a:bodyPr/>
          <a:lstStyle/>
          <a:p>
            <a:fld id="{B016F8AB-BCEA-4347-8BA6-BE776009BC89}" type="slidenum">
              <a:rPr lang="en-GB" smtClean="0"/>
              <a:pPr/>
              <a:t>39</a:t>
            </a:fld>
            <a:endParaRPr lang="en-GB"/>
          </a:p>
        </p:txBody>
      </p:sp>
      <p:sp>
        <p:nvSpPr>
          <p:cNvPr id="5" name="Date Placeholder 4">
            <a:extLst>
              <a:ext uri="{FF2B5EF4-FFF2-40B4-BE49-F238E27FC236}">
                <a16:creationId xmlns:a16="http://schemas.microsoft.com/office/drawing/2014/main" id="{0BD79B50-0A13-67B6-E827-3C5C96643EA3}"/>
              </a:ext>
            </a:extLst>
          </p:cNvPr>
          <p:cNvSpPr txBox="1">
            <a:spLocks/>
          </p:cNvSpPr>
          <p:nvPr/>
        </p:nvSpPr>
        <p:spPr>
          <a:xfrm>
            <a:off x="5598213" y="6426104"/>
            <a:ext cx="1284424" cy="1710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9962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a:t>Type of Groups in 802.11</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99368314"/>
              </p:ext>
            </p:extLst>
          </p:nvPr>
        </p:nvGraphicFramePr>
        <p:xfrm>
          <a:off x="1981200" y="1524000"/>
          <a:ext cx="7391400" cy="397549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566057">
                <a:tc>
                  <a:txBody>
                    <a:bodyPr/>
                    <a:lstStyle/>
                    <a:p>
                      <a:pPr algn="ctr"/>
                      <a:r>
                        <a:rPr lang="en-GB" sz="3200" dirty="0"/>
                        <a:t>Type of Group</a:t>
                      </a:r>
                    </a:p>
                  </a:txBody>
                  <a:tcPr marT="45736" marB="45736"/>
                </a:tc>
                <a:tc>
                  <a:txBody>
                    <a:bodyPr/>
                    <a:lstStyle/>
                    <a:p>
                      <a:pPr algn="ctr"/>
                      <a:r>
                        <a:rPr lang="en-GB" sz="3200" dirty="0"/>
                        <a:t>Description</a:t>
                      </a:r>
                    </a:p>
                  </a:txBody>
                  <a:tcPr marT="45736" marB="45736"/>
                </a:tc>
                <a:extLst>
                  <a:ext uri="{0D108BD9-81ED-4DB2-BD59-A6C34878D82A}">
                    <a16:rowId xmlns:a16="http://schemas.microsoft.com/office/drawing/2014/main" val="10000"/>
                  </a:ext>
                </a:extLst>
              </a:tr>
              <a:tr h="566057">
                <a:tc>
                  <a:txBody>
                    <a:bodyPr/>
                    <a:lstStyle/>
                    <a:p>
                      <a:pPr algn="ctr"/>
                      <a:r>
                        <a:rPr lang="en-GB" sz="2800" dirty="0"/>
                        <a:t>WG</a:t>
                      </a:r>
                    </a:p>
                  </a:txBody>
                  <a:tcPr marT="45736" marB="45736"/>
                </a:tc>
                <a:tc>
                  <a:txBody>
                    <a:bodyPr/>
                    <a:lstStyle/>
                    <a:p>
                      <a:pPr algn="ctr"/>
                      <a:r>
                        <a:rPr lang="en-GB" sz="2800" dirty="0"/>
                        <a:t>Working Group</a:t>
                      </a:r>
                    </a:p>
                  </a:txBody>
                  <a:tcPr marT="45736" marB="45736"/>
                </a:tc>
                <a:extLst>
                  <a:ext uri="{0D108BD9-81ED-4DB2-BD59-A6C34878D82A}">
                    <a16:rowId xmlns:a16="http://schemas.microsoft.com/office/drawing/2014/main" val="10001"/>
                  </a:ext>
                </a:extLst>
              </a:tr>
              <a:tr h="566057">
                <a:tc>
                  <a:txBody>
                    <a:bodyPr/>
                    <a:lstStyle/>
                    <a:p>
                      <a:pPr algn="ctr"/>
                      <a:r>
                        <a:rPr lang="en-GB" sz="2800" dirty="0"/>
                        <a:t>SC</a:t>
                      </a:r>
                    </a:p>
                  </a:txBody>
                  <a:tcPr marT="45736" marB="45736"/>
                </a:tc>
                <a:tc>
                  <a:txBody>
                    <a:bodyPr/>
                    <a:lstStyle/>
                    <a:p>
                      <a:pPr algn="ctr"/>
                      <a:r>
                        <a:rPr lang="en-GB" sz="2800" dirty="0"/>
                        <a:t>Standing Committee</a:t>
                      </a:r>
                    </a:p>
                  </a:txBody>
                  <a:tcPr marT="45736" marB="45736"/>
                </a:tc>
                <a:extLst>
                  <a:ext uri="{0D108BD9-81ED-4DB2-BD59-A6C34878D82A}">
                    <a16:rowId xmlns:a16="http://schemas.microsoft.com/office/drawing/2014/main" val="10002"/>
                  </a:ext>
                </a:extLst>
              </a:tr>
              <a:tr h="566057">
                <a:tc>
                  <a:txBody>
                    <a:bodyPr/>
                    <a:lstStyle/>
                    <a:p>
                      <a:pPr algn="ctr"/>
                      <a:r>
                        <a:rPr lang="en-GB" sz="2800" dirty="0"/>
                        <a:t>TG</a:t>
                      </a:r>
                    </a:p>
                  </a:txBody>
                  <a:tcPr marT="45736" marB="45736"/>
                </a:tc>
                <a:tc>
                  <a:txBody>
                    <a:bodyPr/>
                    <a:lstStyle/>
                    <a:p>
                      <a:pPr algn="ctr"/>
                      <a:r>
                        <a:rPr lang="en-GB" sz="2800" dirty="0"/>
                        <a:t>Task Group</a:t>
                      </a:r>
                    </a:p>
                  </a:txBody>
                  <a:tcPr marT="45736" marB="45736"/>
                </a:tc>
                <a:extLst>
                  <a:ext uri="{0D108BD9-81ED-4DB2-BD59-A6C34878D82A}">
                    <a16:rowId xmlns:a16="http://schemas.microsoft.com/office/drawing/2014/main" val="10003"/>
                  </a:ext>
                </a:extLst>
              </a:tr>
              <a:tr h="566057">
                <a:tc>
                  <a:txBody>
                    <a:bodyPr/>
                    <a:lstStyle/>
                    <a:p>
                      <a:pPr algn="ctr"/>
                      <a:r>
                        <a:rPr lang="en-GB" sz="2800" dirty="0"/>
                        <a:t>SG</a:t>
                      </a:r>
                    </a:p>
                  </a:txBody>
                  <a:tcPr marT="45736" marB="45736"/>
                </a:tc>
                <a:tc>
                  <a:txBody>
                    <a:bodyPr/>
                    <a:lstStyle/>
                    <a:p>
                      <a:pPr algn="ctr"/>
                      <a:r>
                        <a:rPr lang="en-GB" sz="2800" dirty="0"/>
                        <a:t>Study Group</a:t>
                      </a:r>
                    </a:p>
                  </a:txBody>
                  <a:tcPr marT="45736" marB="45736"/>
                </a:tc>
                <a:extLst>
                  <a:ext uri="{0D108BD9-81ED-4DB2-BD59-A6C34878D82A}">
                    <a16:rowId xmlns:a16="http://schemas.microsoft.com/office/drawing/2014/main" val="10004"/>
                  </a:ext>
                </a:extLst>
              </a:tr>
              <a:tr h="566057">
                <a:tc>
                  <a:txBody>
                    <a:bodyPr/>
                    <a:lstStyle/>
                    <a:p>
                      <a:pPr algn="ctr"/>
                      <a:r>
                        <a:rPr lang="en-GB" sz="2800" dirty="0"/>
                        <a:t>TIG</a:t>
                      </a:r>
                    </a:p>
                  </a:txBody>
                  <a:tcPr marT="45736" marB="45736"/>
                </a:tc>
                <a:tc>
                  <a:txBody>
                    <a:bodyPr/>
                    <a:lstStyle/>
                    <a:p>
                      <a:pPr algn="ctr"/>
                      <a:r>
                        <a:rPr lang="en-GB" sz="2800" dirty="0"/>
                        <a:t>Topic Interest Group</a:t>
                      </a:r>
                    </a:p>
                  </a:txBody>
                  <a:tcPr marT="45736" marB="45736"/>
                </a:tc>
                <a:extLst>
                  <a:ext uri="{0D108BD9-81ED-4DB2-BD59-A6C34878D82A}">
                    <a16:rowId xmlns:a16="http://schemas.microsoft.com/office/drawing/2014/main" val="10005"/>
                  </a:ext>
                </a:extLst>
              </a:tr>
              <a:tr h="566057">
                <a:tc>
                  <a:txBody>
                    <a:bodyPr/>
                    <a:lstStyle/>
                    <a:p>
                      <a:pPr algn="ctr"/>
                      <a:r>
                        <a:rPr lang="en-US" sz="2800" dirty="0"/>
                        <a:t>AHG</a:t>
                      </a:r>
                      <a:endParaRPr lang="en-GB" sz="2800" dirty="0"/>
                    </a:p>
                  </a:txBody>
                  <a:tcPr marT="45736" marB="45736"/>
                </a:tc>
                <a:tc>
                  <a:txBody>
                    <a:bodyPr/>
                    <a:lstStyle/>
                    <a:p>
                      <a:pPr algn="ctr"/>
                      <a:r>
                        <a:rPr lang="en-US" sz="2800" dirty="0"/>
                        <a:t>Ad Hoc Group</a:t>
                      </a:r>
                      <a:endParaRPr lang="en-GB" sz="2800" dirty="0"/>
                    </a:p>
                  </a:txBody>
                  <a:tcPr marT="45736" marB="45736"/>
                </a:tc>
                <a:extLst>
                  <a:ext uri="{0D108BD9-81ED-4DB2-BD59-A6C34878D82A}">
                    <a16:rowId xmlns:a16="http://schemas.microsoft.com/office/drawing/2014/main" val="10006"/>
                  </a:ext>
                </a:extLst>
              </a:tr>
            </a:tbl>
          </a:graphicData>
        </a:graphic>
      </p:graphicFrame>
      <p:sp>
        <p:nvSpPr>
          <p:cNvPr id="2" name="Date Placeholder 4">
            <a:extLst>
              <a:ext uri="{FF2B5EF4-FFF2-40B4-BE49-F238E27FC236}">
                <a16:creationId xmlns:a16="http://schemas.microsoft.com/office/drawing/2014/main" id="{EDFCA28B-7274-A096-8197-2375CB6D19E8}"/>
              </a:ext>
            </a:extLst>
          </p:cNvPr>
          <p:cNvSpPr txBox="1">
            <a:spLocks/>
          </p:cNvSpPr>
          <p:nvPr/>
        </p:nvSpPr>
        <p:spPr>
          <a:xfrm>
            <a:off x="5598213" y="6426104"/>
            <a:ext cx="1259787"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dirty="0">
                <a:solidFill>
                  <a:schemeClr val="accent4"/>
                </a:solidFill>
              </a:rPr>
              <a:t>January  2025</a:t>
            </a:r>
            <a:endParaRPr lang="en-US" sz="1400" b="1" dirty="0">
              <a:solidFill>
                <a:schemeClr val="accent4"/>
              </a:solidFill>
            </a:endParaRPr>
          </a:p>
        </p:txBody>
      </p:sp>
      <p:sp>
        <p:nvSpPr>
          <p:cNvPr id="4" name="Slide Number Placeholder 3">
            <a:extLst>
              <a:ext uri="{FF2B5EF4-FFF2-40B4-BE49-F238E27FC236}">
                <a16:creationId xmlns:a16="http://schemas.microsoft.com/office/drawing/2014/main" id="{9394FDC1-7762-2E9E-3B3B-B03972F39FB3}"/>
              </a:ext>
            </a:extLst>
          </p:cNvPr>
          <p:cNvSpPr txBox="1">
            <a:spLocks/>
          </p:cNvSpPr>
          <p:nvPr/>
        </p:nvSpPr>
        <p:spPr>
          <a:xfrm>
            <a:off x="111252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F2884EB-C6E3-684C-A39B-0E652C4E0E60}" type="slidenum">
              <a:rPr lang="en-US" sz="1600" smtClean="0">
                <a:solidFill>
                  <a:prstClr val="black">
                    <a:tint val="75000"/>
                  </a:prstClr>
                </a:solidFill>
              </a:rPr>
              <a:pPr algn="r">
                <a:defRPr/>
              </a:pPr>
              <a:t>4</a:t>
            </a:fld>
            <a:endParaRPr lang="en-US" sz="1600" dirty="0">
              <a:solidFill>
                <a:prstClr val="black">
                  <a:tint val="75000"/>
                </a:prstClr>
              </a:solidFill>
            </a:endParaRPr>
          </a:p>
        </p:txBody>
      </p:sp>
    </p:spTree>
    <p:extLst>
      <p:ext uri="{BB962C8B-B14F-4D97-AF65-F5344CB8AC3E}">
        <p14:creationId xmlns:p14="http://schemas.microsoft.com/office/powerpoint/2010/main" val="421619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7586"/>
            <a:ext cx="11582400" cy="537777"/>
          </a:xfrm>
        </p:spPr>
        <p:txBody>
          <a:bodyPr>
            <a:normAutofit/>
          </a:bodyPr>
          <a:lstStyle/>
          <a:p>
            <a:pPr algn="ctr"/>
            <a:r>
              <a:rPr lang="en-US" dirty="0"/>
              <a:t>802.11bb uses light spectrum and existing WLAN capabilities</a:t>
            </a:r>
          </a:p>
        </p:txBody>
      </p:sp>
      <p:sp>
        <p:nvSpPr>
          <p:cNvPr id="11" name="Rectangle 3">
            <a:extLst>
              <a:ext uri="{FF2B5EF4-FFF2-40B4-BE49-F238E27FC236}">
                <a16:creationId xmlns:a16="http://schemas.microsoft.com/office/drawing/2014/main" id="{839BA0B1-BE6E-496E-9147-71477D79B2BA}"/>
              </a:ext>
            </a:extLst>
          </p:cNvPr>
          <p:cNvSpPr txBox="1">
            <a:spLocks noChangeArrowheads="1"/>
          </p:cNvSpPr>
          <p:nvPr/>
        </p:nvSpPr>
        <p:spPr bwMode="auto">
          <a:xfrm>
            <a:off x="624754" y="1589809"/>
            <a:ext cx="10729046"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RF frontend up-converts </a:t>
            </a:r>
            <a:b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b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baseband signals onto e.g. </a:t>
            </a:r>
            <a:b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br>
            <a:r>
              <a:rPr kumimoji="0" lang="en-US" altLang="en-US" sz="2400" b="0" i="1"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f</a:t>
            </a:r>
            <a:r>
              <a:rPr kumimoji="0" lang="en-US" altLang="en-US" sz="2400" b="0" i="1" u="none" strike="noStrike" kern="0" cap="none" spc="0" normalizeH="0" baseline="-25000" noProof="0" dirty="0">
                <a:ln>
                  <a:noFill/>
                </a:ln>
                <a:solidFill>
                  <a:srgbClr val="000000"/>
                </a:solidFill>
                <a:effectLst/>
                <a:uLnTx/>
                <a:uFillTx/>
                <a:latin typeface="Metric Regular"/>
                <a:ea typeface="MS PGothic" panose="020B0600070205080204" pitchFamily="34" charset="-128"/>
                <a:cs typeface="+mn-cs"/>
              </a:rPr>
              <a:t>c</a:t>
            </a: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 5 GHz.</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LC frontend up-converts </a:t>
            </a:r>
            <a:b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b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baseband onto low IF e.g.</a:t>
            </a:r>
            <a:b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b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 </a:t>
            </a:r>
            <a:r>
              <a:rPr kumimoji="0" lang="en-US" altLang="en-US" sz="2400" b="0" i="1"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f</a:t>
            </a:r>
            <a:r>
              <a:rPr kumimoji="0" lang="en-US" altLang="en-US" sz="2400" b="0" i="1" u="none" strike="noStrike" kern="0" cap="none" spc="0" normalizeH="0" baseline="-25000" noProof="0" dirty="0">
                <a:ln>
                  <a:noFill/>
                </a:ln>
                <a:solidFill>
                  <a:srgbClr val="000000"/>
                </a:solidFill>
                <a:effectLst/>
                <a:uLnTx/>
                <a:uFillTx/>
                <a:latin typeface="Metric Regular"/>
                <a:ea typeface="MS PGothic" panose="020B0600070205080204" pitchFamily="34" charset="-128"/>
                <a:cs typeface="+mn-cs"/>
              </a:rPr>
              <a:t>c</a:t>
            </a: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 BW/2 </a:t>
            </a:r>
            <a:r>
              <a:rPr kumimoji="0" lang="en-US" altLang="en-US" sz="2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 </a:t>
            </a:r>
            <a:r>
              <a:rPr kumimoji="0" lang="el-GR" altLang="en-US" sz="2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Δ</a:t>
            </a:r>
            <a:r>
              <a:rPr kumimoji="0" lang="en-US" altLang="en-US" sz="2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a:t>
            </a:r>
          </a:p>
          <a:p>
            <a:pPr marL="1085850" marR="0" lvl="1" indent="-342900" algn="l" defTabSz="914400" rtl="0" eaLnBrk="1" fontAlgn="auto" latinLnBrk="0" hangingPunct="1">
              <a:lnSpc>
                <a:spcPct val="100000"/>
              </a:lnSpc>
              <a:spcBef>
                <a:spcPct val="20000"/>
              </a:spcBef>
              <a:spcAft>
                <a:spcPts val="0"/>
              </a:spcAft>
              <a:buClrTx/>
              <a:buSzTx/>
              <a:buFontTx/>
              <a:buChar char="–"/>
              <a:tabLst/>
              <a:defRPr/>
            </a:pPr>
            <a:r>
              <a:rPr kumimoji="0" lang="el-GR" altLang="en-US" sz="20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Δ</a:t>
            </a:r>
            <a:r>
              <a:rPr kumimoji="0" lang="en-GB" altLang="en-US" sz="20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 is specified in the existing draft of </a:t>
            </a:r>
            <a:r>
              <a:rPr kumimoji="0" lang="en-GB" altLang="en-US" sz="2000" b="0" i="0" u="none" strike="noStrike" kern="0" cap="none" spc="0" normalizeH="0" baseline="0" noProof="0" dirty="0" err="1">
                <a:ln>
                  <a:noFill/>
                </a:ln>
                <a:solidFill>
                  <a:prstClr val="black"/>
                </a:solidFill>
                <a:effectLst/>
                <a:uLnTx/>
                <a:uFillTx/>
                <a:latin typeface="Metric Regular"/>
                <a:ea typeface="MS PGothic" panose="020B0600070205080204" pitchFamily="34" charset="-128"/>
                <a:cs typeface="+mn-cs"/>
              </a:rPr>
              <a:t>TGbb</a:t>
            </a:r>
            <a:r>
              <a:rPr kumimoji="0" lang="en-GB" altLang="en-US" sz="20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 for various channel bandwidths.</a:t>
            </a:r>
            <a:endParaRPr kumimoji="0" lang="en-US" altLang="en-US" sz="2000" b="0" i="0" u="none" strike="noStrike" kern="0" cap="none" spc="0" normalizeH="0" baseline="-25000" noProof="0" dirty="0">
              <a:ln>
                <a:noFill/>
              </a:ln>
              <a:solidFill>
                <a:prstClr val="black"/>
              </a:solidFill>
              <a:effectLst/>
              <a:uLnTx/>
              <a:uFillTx/>
              <a:latin typeface="Metric Regular"/>
              <a:ea typeface="MS PGothic" panose="020B0600070205080204"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In this manner, LC re-uses the existing HT, VHT and HE PHY/MAC specifications.</a:t>
            </a:r>
          </a:p>
        </p:txBody>
      </p:sp>
      <p:pic>
        <p:nvPicPr>
          <p:cNvPr id="13" name="Grafik 2">
            <a:extLst>
              <a:ext uri="{FF2B5EF4-FFF2-40B4-BE49-F238E27FC236}">
                <a16:creationId xmlns:a16="http://schemas.microsoft.com/office/drawing/2014/main" id="{3C732802-6A46-4E87-86EA-7C200A4C0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3000"/>
            <a:ext cx="4343400" cy="3869261"/>
          </a:xfrm>
          <a:prstGeom prst="rect">
            <a:avLst/>
          </a:prstGeom>
        </p:spPr>
      </p:pic>
      <p:sp>
        <p:nvSpPr>
          <p:cNvPr id="4" name="Rectangle 3">
            <a:extLst>
              <a:ext uri="{FF2B5EF4-FFF2-40B4-BE49-F238E27FC236}">
                <a16:creationId xmlns:a16="http://schemas.microsoft.com/office/drawing/2014/main" id="{4934B14B-27A3-A161-3AF5-E1093C2AB825}"/>
              </a:ext>
            </a:extLst>
          </p:cNvPr>
          <p:cNvSpPr/>
          <p:nvPr/>
        </p:nvSpPr>
        <p:spPr bwMode="ltGray">
          <a:xfrm>
            <a:off x="8358909" y="2837872"/>
            <a:ext cx="609600" cy="1524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etric Regular"/>
                <a:ea typeface="+mn-ea"/>
                <a:cs typeface="+mn-cs"/>
              </a:rPr>
              <a:t>5 GHz</a:t>
            </a:r>
          </a:p>
        </p:txBody>
      </p:sp>
      <p:sp>
        <p:nvSpPr>
          <p:cNvPr id="7" name="Rectangle 6">
            <a:extLst>
              <a:ext uri="{FF2B5EF4-FFF2-40B4-BE49-F238E27FC236}">
                <a16:creationId xmlns:a16="http://schemas.microsoft.com/office/drawing/2014/main" id="{D207AB65-7E37-70B4-BBFD-60A24C36033B}"/>
              </a:ext>
            </a:extLst>
          </p:cNvPr>
          <p:cNvSpPr/>
          <p:nvPr/>
        </p:nvSpPr>
        <p:spPr bwMode="ltGray">
          <a:xfrm>
            <a:off x="7543800" y="4724400"/>
            <a:ext cx="1295400" cy="28786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etric Regular"/>
                <a:ea typeface="+mn-ea"/>
                <a:cs typeface="+mn-cs"/>
              </a:rPr>
              <a:t>BW/2 + </a:t>
            </a:r>
            <a:r>
              <a:rPr kumimoji="0" lang="el-GR" sz="1400" b="0" i="0" u="none" strike="noStrike" kern="1200" cap="none" spc="0" normalizeH="0" baseline="0" noProof="0" dirty="0">
                <a:ln>
                  <a:noFill/>
                </a:ln>
                <a:solidFill>
                  <a:prstClr val="black"/>
                </a:solidFill>
                <a:effectLst/>
                <a:uLnTx/>
                <a:uFillTx/>
                <a:latin typeface="Metric Regular"/>
                <a:ea typeface="+mn-ea"/>
                <a:cs typeface="+mn-cs"/>
              </a:rPr>
              <a:t>Δ</a:t>
            </a:r>
            <a:r>
              <a:rPr kumimoji="0" lang="en-GB" sz="1400" b="0" i="0" u="none" strike="noStrike" kern="1200" cap="none" spc="0" normalizeH="0" baseline="0" noProof="0" dirty="0">
                <a:ln>
                  <a:noFill/>
                </a:ln>
                <a:solidFill>
                  <a:prstClr val="black"/>
                </a:solidFill>
                <a:effectLst/>
                <a:uLnTx/>
                <a:uFillTx/>
                <a:latin typeface="Metric Regular"/>
                <a:ea typeface="+mn-ea"/>
                <a:cs typeface="+mn-cs"/>
              </a:rPr>
              <a:t> MHz</a:t>
            </a:r>
          </a:p>
        </p:txBody>
      </p:sp>
      <p:sp>
        <p:nvSpPr>
          <p:cNvPr id="8" name="Rectangle 7">
            <a:extLst>
              <a:ext uri="{FF2B5EF4-FFF2-40B4-BE49-F238E27FC236}">
                <a16:creationId xmlns:a16="http://schemas.microsoft.com/office/drawing/2014/main" id="{AEB8DB3F-9FA0-8435-03DE-4413A74C2AC8}"/>
              </a:ext>
            </a:extLst>
          </p:cNvPr>
          <p:cNvSpPr/>
          <p:nvPr/>
        </p:nvSpPr>
        <p:spPr bwMode="ltGray">
          <a:xfrm>
            <a:off x="6970394" y="3865244"/>
            <a:ext cx="76201" cy="6972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etric Regular"/>
              <a:ea typeface="+mn-ea"/>
              <a:cs typeface="+mn-cs"/>
            </a:endParaRPr>
          </a:p>
        </p:txBody>
      </p:sp>
      <p:cxnSp>
        <p:nvCxnSpPr>
          <p:cNvPr id="6" name="Straight Connector 5">
            <a:extLst>
              <a:ext uri="{FF2B5EF4-FFF2-40B4-BE49-F238E27FC236}">
                <a16:creationId xmlns:a16="http://schemas.microsoft.com/office/drawing/2014/main" id="{C902BAE1-80F1-CC3E-877D-27E5D6F24C1E}"/>
              </a:ext>
            </a:extLst>
          </p:cNvPr>
          <p:cNvCxnSpPr>
            <a:cxnSpLocks/>
          </p:cNvCxnSpPr>
          <p:nvPr/>
        </p:nvCxnSpPr>
        <p:spPr>
          <a:xfrm>
            <a:off x="7038976" y="3867149"/>
            <a:ext cx="0" cy="6972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016F8AB-BCEA-4347-8BA6-BE776009BC89}" type="slidenum">
              <a:rPr lang="en-GB" smtClean="0"/>
              <a:pPr/>
              <a:t>40</a:t>
            </a:fld>
            <a:endParaRPr lang="en-GB"/>
          </a:p>
        </p:txBody>
      </p:sp>
      <p:sp>
        <p:nvSpPr>
          <p:cNvPr id="9" name="Date Placeholder 4">
            <a:extLst>
              <a:ext uri="{FF2B5EF4-FFF2-40B4-BE49-F238E27FC236}">
                <a16:creationId xmlns:a16="http://schemas.microsoft.com/office/drawing/2014/main" id="{DF588C54-9C46-E2C9-4990-7F9D4398F403}"/>
              </a:ext>
            </a:extLst>
          </p:cNvPr>
          <p:cNvSpPr txBox="1">
            <a:spLocks/>
          </p:cNvSpPr>
          <p:nvPr/>
        </p:nvSpPr>
        <p:spPr>
          <a:xfrm>
            <a:off x="5598213" y="6426103"/>
            <a:ext cx="1259787"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107715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17" y="698955"/>
            <a:ext cx="11582400" cy="537777"/>
          </a:xfrm>
        </p:spPr>
        <p:txBody>
          <a:bodyPr>
            <a:normAutofit/>
          </a:bodyPr>
          <a:lstStyle/>
          <a:p>
            <a:pPr algn="ctr"/>
            <a:r>
              <a:rPr lang="en-US" dirty="0"/>
              <a:t>802.11bb uses light spectrum and existing 802.11 technical capabilities</a:t>
            </a:r>
          </a:p>
        </p:txBody>
      </p:sp>
      <p:sp>
        <p:nvSpPr>
          <p:cNvPr id="7" name="Rectangle 3">
            <a:extLst>
              <a:ext uri="{FF2B5EF4-FFF2-40B4-BE49-F238E27FC236}">
                <a16:creationId xmlns:a16="http://schemas.microsoft.com/office/drawing/2014/main" id="{0C914AC7-828A-45C2-8C54-7C2F8F1ED955}"/>
              </a:ext>
            </a:extLst>
          </p:cNvPr>
          <p:cNvSpPr txBox="1">
            <a:spLocks noChangeArrowheads="1"/>
          </p:cNvSpPr>
          <p:nvPr/>
        </p:nvSpPr>
        <p:spPr bwMode="auto">
          <a:xfrm>
            <a:off x="533400" y="1543050"/>
            <a:ext cx="10439400" cy="488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rPr>
              <a:t>Example implementation of </a:t>
            </a:r>
            <a:r>
              <a:rPr lang="en-US" altLang="en-US" b="0" kern="0" dirty="0">
                <a:solidFill>
                  <a:prstClr val="black"/>
                </a:solidFill>
                <a:latin typeface="Metric Regular"/>
              </a:rPr>
              <a:t>P802.11</a:t>
            </a:r>
            <a:r>
              <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rPr>
              <a:t>bb using up- and down-conversion of existing 5 GHz or 6 GHz chipsets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800" b="0" i="0" u="none" strike="noStrike" kern="0" cap="none" spc="0" normalizeH="0" baseline="0" noProof="0" dirty="0">
              <a:ln>
                <a:noFill/>
              </a:ln>
              <a:solidFill>
                <a:prstClr val="black"/>
              </a:solidFill>
              <a:effectLst/>
              <a:uLnTx/>
              <a:uFillTx/>
              <a:latin typeface="Metric Regular"/>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16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800" b="0" i="0" u="none" strike="noStrike" kern="0" cap="none" spc="0" normalizeH="0" baseline="0" noProof="0" dirty="0">
              <a:ln>
                <a:noFill/>
              </a:ln>
              <a:solidFill>
                <a:prstClr val="black"/>
              </a:solidFill>
              <a:effectLst/>
              <a:uLnTx/>
              <a:uFillTx/>
              <a:latin typeface="Metric Regular"/>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prstClr val="black"/>
                </a:solidFill>
                <a:effectLst/>
                <a:uLnTx/>
                <a:uFillTx/>
                <a:latin typeface="Metric Regular"/>
                <a:ea typeface="MS PGothic" pitchFamily="34" charset="-128"/>
              </a:rPr>
              <a:t>Interfacing the LC PHY to light emitter and receiver.</a:t>
            </a: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p:txBody>
      </p:sp>
      <p:sp>
        <p:nvSpPr>
          <p:cNvPr id="26" name="Nach oben gekrümmter Pfeil 21503">
            <a:extLst>
              <a:ext uri="{FF2B5EF4-FFF2-40B4-BE49-F238E27FC236}">
                <a16:creationId xmlns:a16="http://schemas.microsoft.com/office/drawing/2014/main" id="{741A2BAC-4B79-4928-B592-372BEACE36C4}"/>
              </a:ext>
            </a:extLst>
          </p:cNvPr>
          <p:cNvSpPr/>
          <p:nvPr/>
        </p:nvSpPr>
        <p:spPr bwMode="auto">
          <a:xfrm>
            <a:off x="5031539" y="3218657"/>
            <a:ext cx="1010511" cy="230186"/>
          </a:xfrm>
          <a:prstGeom prst="curvedUp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8A202C72-FD08-DCEF-C735-BB017F71BB27}"/>
              </a:ext>
            </a:extLst>
          </p:cNvPr>
          <p:cNvPicPr>
            <a:picLocks noChangeAspect="1"/>
          </p:cNvPicPr>
          <p:nvPr/>
        </p:nvPicPr>
        <p:blipFill>
          <a:blip r:embed="rId2"/>
          <a:stretch>
            <a:fillRect/>
          </a:stretch>
        </p:blipFill>
        <p:spPr>
          <a:xfrm>
            <a:off x="1905000" y="2309756"/>
            <a:ext cx="7696200" cy="3349642"/>
          </a:xfrm>
          <a:prstGeom prst="rect">
            <a:avLst/>
          </a:prstGeom>
        </p:spPr>
      </p:pic>
      <p:sp>
        <p:nvSpPr>
          <p:cNvPr id="4" name="Slide Number Placeholder 3"/>
          <p:cNvSpPr>
            <a:spLocks noGrp="1"/>
          </p:cNvSpPr>
          <p:nvPr>
            <p:ph type="sldNum" sz="quarter" idx="12"/>
          </p:nvPr>
        </p:nvSpPr>
        <p:spPr/>
        <p:txBody>
          <a:bodyPr/>
          <a:lstStyle/>
          <a:p>
            <a:fld id="{B016F8AB-BCEA-4347-8BA6-BE776009BC89}" type="slidenum">
              <a:rPr lang="en-GB" smtClean="0"/>
              <a:pPr/>
              <a:t>41</a:t>
            </a:fld>
            <a:endParaRPr lang="en-GB"/>
          </a:p>
        </p:txBody>
      </p:sp>
      <p:sp>
        <p:nvSpPr>
          <p:cNvPr id="6" name="Date Placeholder 4">
            <a:extLst>
              <a:ext uri="{FF2B5EF4-FFF2-40B4-BE49-F238E27FC236}">
                <a16:creationId xmlns:a16="http://schemas.microsoft.com/office/drawing/2014/main" id="{CE0B503D-738E-B1E6-E86E-2878F33F5931}"/>
              </a:ext>
            </a:extLst>
          </p:cNvPr>
          <p:cNvSpPr txBox="1">
            <a:spLocks/>
          </p:cNvSpPr>
          <p:nvPr/>
        </p:nvSpPr>
        <p:spPr>
          <a:xfrm>
            <a:off x="5598213" y="6426104"/>
            <a:ext cx="1412187" cy="23214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299692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09600" y="550429"/>
            <a:ext cx="9802528" cy="45753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802.11bb usage model 1: Industrial wireless</a:t>
            </a:r>
            <a:endParaRPr lang="en-GB" dirty="0"/>
          </a:p>
        </p:txBody>
      </p:sp>
      <p:sp>
        <p:nvSpPr>
          <p:cNvPr id="8" name="Rectangle 3"/>
          <p:cNvSpPr txBox="1">
            <a:spLocks noChangeArrowheads="1"/>
          </p:cNvSpPr>
          <p:nvPr/>
        </p:nvSpPr>
        <p:spPr bwMode="auto">
          <a:xfrm>
            <a:off x="1628092" y="1151134"/>
            <a:ext cx="424847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altLang="zh-CN" sz="1400" b="1" i="0" u="sng"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Pre-Conditions</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Devices may experience unstable radio frequency (RF) connection due to Electro-Magnetic Interference (EMI) in factories. LC is deployed to provide reliable wireless connectivity for industrial wireless networks.</a:t>
            </a:r>
          </a:p>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altLang="zh-CN" sz="1400" b="1" i="0" u="sng"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Environment </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All communications are within a large metal building, industrial or automated work cell. The area of these environments range from tens to thousands of square meters, equipped with industrial robot and other equipment. The environment has high levels of EMI. Lighting level of 150 lux is recommended (1500 lux for dedicated work). </a:t>
            </a:r>
          </a:p>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altLang="zh-CN" sz="1400" b="1" i="0" u="sng"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Applications</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Ultra-high-definition (UHD) video streaming for surveillance or production monitoring (quality control) applications, for video collaboration for team, customer, and supplier meetings. Lightly compressed Video: ~ 1Gbps, delay &lt; 5 </a:t>
            </a:r>
            <a:r>
              <a:rPr kumimoji="0" lang="en-US" altLang="zh-CN" sz="1400" b="0" i="0" u="none" strike="noStrike" kern="0" cap="none" spc="0" normalizeH="0" baseline="0" noProof="0" dirty="0" err="1">
                <a:ln>
                  <a:noFill/>
                </a:ln>
                <a:solidFill>
                  <a:prstClr val="black"/>
                </a:solidFill>
                <a:effectLst/>
                <a:uLnTx/>
                <a:uFillTx/>
                <a:latin typeface="Metric Regular"/>
                <a:ea typeface="黑体" panose="02010609060101010101" pitchFamily="49" charset="-122"/>
                <a:cs typeface="+mn-cs"/>
              </a:rPr>
              <a:t>ms</a:t>
            </a: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 1x10</a:t>
            </a:r>
            <a:r>
              <a:rPr kumimoji="0" lang="en-US" altLang="zh-CN" sz="1400" b="0" i="0" u="none" strike="noStrike" kern="0" cap="none" spc="0" normalizeH="0" baseline="30000" noProof="0" dirty="0">
                <a:ln>
                  <a:noFill/>
                </a:ln>
                <a:solidFill>
                  <a:prstClr val="black"/>
                </a:solidFill>
                <a:effectLst/>
                <a:uLnTx/>
                <a:uFillTx/>
                <a:latin typeface="Metric Regular"/>
                <a:ea typeface="黑体" panose="02010609060101010101" pitchFamily="49" charset="-122"/>
                <a:cs typeface="+mn-cs"/>
              </a:rPr>
              <a:t>-8</a:t>
            </a: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 PER, 99.9% reliability. Fully connected factory—for real-time communications, application execution, and remote </a:t>
            </a:r>
            <a:r>
              <a:rPr kumimoji="0" lang="en-US" altLang="zh-CN" sz="1400" b="0" i="0" u="none" strike="noStrike" kern="0" cap="none" spc="0" normalizeH="0" baseline="0" noProof="0" dirty="0" err="1">
                <a:ln>
                  <a:noFill/>
                </a:ln>
                <a:solidFill>
                  <a:prstClr val="black"/>
                </a:solidFill>
                <a:effectLst/>
                <a:uLnTx/>
                <a:uFillTx/>
                <a:latin typeface="Metric Regular"/>
                <a:ea typeface="黑体" panose="02010609060101010101" pitchFamily="49" charset="-122"/>
                <a:cs typeface="+mn-cs"/>
              </a:rPr>
              <a:t>access.Distance</a:t>
            </a: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 between LC APs ranges from 2~20 meters.</a:t>
            </a:r>
            <a:endParaRPr kumimoji="0" lang="en-US" altLang="zh-CN" sz="12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endParaRP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endPar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endParaRPr>
          </a:p>
        </p:txBody>
      </p:sp>
      <p:sp>
        <p:nvSpPr>
          <p:cNvPr id="9" name="Rectangle 3"/>
          <p:cNvSpPr txBox="1">
            <a:spLocks noChangeArrowheads="1"/>
          </p:cNvSpPr>
          <p:nvPr/>
        </p:nvSpPr>
        <p:spPr bwMode="auto">
          <a:xfrm>
            <a:off x="6298119" y="1177395"/>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1400" b="1" i="0" u="sng"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Traffic Conditions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Both uplink and downlink traffic is using 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High levels of OBSS interference between LC access points (APs) expected due to very high density deployment.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Potential non-LC interference from surrounding environments such as artificial-light.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Multiple LC modules are deployed on the robot/equipment and on the ceiling/walls to provide multiple light links for a robust connectivity in case </a:t>
            </a:r>
            <a:r>
              <a:rPr kumimoji="0" lang="en-GB"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a single line-of</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-sight (LOS) </a:t>
            </a:r>
            <a:r>
              <a:rPr kumimoji="0" lang="en-GB"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link is blocked</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1400" b="1" i="0" u="sng"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Use Case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An i</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ndustrial robot is powered on and ready for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Operating instructions are transmitted to the robot via 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The robot is working (e.g., movement) according to the instructions and provides real-time feedback information and/or video monitoring data for quality control to control center also via LC. Upon command, the robot finishes the task and is ready for the next one.</a:t>
            </a:r>
            <a:endParaRPr kumimoji="0" lang="en-US" altLang="zh-CN" sz="16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endParaRPr>
          </a:p>
        </p:txBody>
      </p:sp>
      <p:sp>
        <p:nvSpPr>
          <p:cNvPr id="3" name="Slide Number Placeholder 2"/>
          <p:cNvSpPr>
            <a:spLocks noGrp="1"/>
          </p:cNvSpPr>
          <p:nvPr>
            <p:ph type="sldNum" sz="quarter" idx="12"/>
          </p:nvPr>
        </p:nvSpPr>
        <p:spPr/>
        <p:txBody>
          <a:bodyPr/>
          <a:lstStyle/>
          <a:p>
            <a:fld id="{B016F8AB-BCEA-4347-8BA6-BE776009BC89}" type="slidenum">
              <a:rPr lang="en-GB" smtClean="0"/>
              <a:pPr/>
              <a:t>42</a:t>
            </a:fld>
            <a:endParaRPr lang="en-GB"/>
          </a:p>
        </p:txBody>
      </p:sp>
      <p:sp>
        <p:nvSpPr>
          <p:cNvPr id="4" name="Date Placeholder 4">
            <a:extLst>
              <a:ext uri="{FF2B5EF4-FFF2-40B4-BE49-F238E27FC236}">
                <a16:creationId xmlns:a16="http://schemas.microsoft.com/office/drawing/2014/main" id="{BCDBAF59-00C9-77F1-7AC3-FF3BB9CA8B29}"/>
              </a:ext>
            </a:extLst>
          </p:cNvPr>
          <p:cNvSpPr txBox="1">
            <a:spLocks/>
          </p:cNvSpPr>
          <p:nvPr/>
        </p:nvSpPr>
        <p:spPr>
          <a:xfrm>
            <a:off x="5598213" y="6426103"/>
            <a:ext cx="1488387"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7966125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22276" y="594352"/>
            <a:ext cx="11943032" cy="633095"/>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802.11bb usage model 2: </a:t>
            </a:r>
            <a:r>
              <a:rPr lang="en-US" altLang="zh-CN" dirty="0"/>
              <a:t>Wireless access in medical environments</a:t>
            </a:r>
            <a:endParaRPr lang="en-GB" dirty="0"/>
          </a:p>
        </p:txBody>
      </p:sp>
      <p:sp>
        <p:nvSpPr>
          <p:cNvPr id="16" name="Rectangle 3"/>
          <p:cNvSpPr txBox="1">
            <a:spLocks noChangeArrowheads="1"/>
          </p:cNvSpPr>
          <p:nvPr/>
        </p:nvSpPr>
        <p:spPr bwMode="auto">
          <a:xfrm>
            <a:off x="1502626" y="1196753"/>
            <a:ext cx="4436886"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altLang="zh-CN" sz="1400" b="1" i="0" u="sng"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Pre-Conditions</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IEC 60601-1-2 standard recommends the minimum separation distance between medical electrical (ME) equipment and RF wireless communications equipment (e.g., wireless local area network (WLAN)) be 30 cm to avoid  performance degradation of the ME equipment. LC is deployed to ensure the performance of all ME equipment.</a:t>
            </a:r>
          </a:p>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altLang="zh-CN" sz="1400" b="1" i="0" u="sng"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Environment</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The size of a operating theater and MRI room ranges from 30~60 m</a:t>
            </a:r>
            <a:r>
              <a:rPr kumimoji="0" lang="en-US" altLang="zh-CN" sz="1400" b="0" i="0" u="none" strike="noStrike" kern="0" cap="none" spc="0" normalizeH="0" baseline="30000" noProof="0" dirty="0">
                <a:ln>
                  <a:noFill/>
                </a:ln>
                <a:solidFill>
                  <a:prstClr val="black"/>
                </a:solidFill>
                <a:effectLst/>
                <a:uLnTx/>
                <a:uFillTx/>
                <a:latin typeface="Metric Regular"/>
                <a:ea typeface="黑体" panose="02010609060101010101" pitchFamily="49" charset="-122"/>
                <a:cs typeface="+mn-cs"/>
              </a:rPr>
              <a:t>2</a:t>
            </a: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 Multiple LC-APs are deployed on the ceiling to provide specialized illumination. The central </a:t>
            </a:r>
            <a:r>
              <a:rPr kumimoji="0" lang="en-US" altLang="zh-CN" sz="1400" b="0" i="0" u="none" strike="sngStrike" kern="0" cap="none" spc="0" normalizeH="0" baseline="0" noProof="0" dirty="0">
                <a:ln>
                  <a:noFill/>
                </a:ln>
                <a:solidFill>
                  <a:prstClr val="black"/>
                </a:solidFill>
                <a:effectLst/>
                <a:uLnTx/>
                <a:uFillTx/>
                <a:latin typeface="Metric Regular"/>
                <a:ea typeface="黑体" panose="02010609060101010101" pitchFamily="49" charset="-122"/>
                <a:cs typeface="+mn-cs"/>
              </a:rPr>
              <a:t>il</a:t>
            </a: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luminance of the operating light: 160k and 40k lux. The size of a four beds ward is about 60 m</a:t>
            </a:r>
            <a:r>
              <a:rPr kumimoji="0" lang="en-US" altLang="zh-CN" sz="1400" b="0" i="0" u="none" strike="noStrike" kern="0" cap="none" spc="0" normalizeH="0" baseline="30000" noProof="0" dirty="0">
                <a:ln>
                  <a:noFill/>
                </a:ln>
                <a:solidFill>
                  <a:prstClr val="black"/>
                </a:solidFill>
                <a:effectLst/>
                <a:uLnTx/>
                <a:uFillTx/>
                <a:latin typeface="Metric Regular"/>
                <a:ea typeface="黑体" panose="02010609060101010101" pitchFamily="49" charset="-122"/>
                <a:cs typeface="+mn-cs"/>
              </a:rPr>
              <a:t>2</a:t>
            </a: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 light level: 300 lux on the bed and &gt;100 lux between the beds and in the central area.</a:t>
            </a:r>
          </a:p>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altLang="zh-CN" sz="1400" b="1" i="0" u="sng"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Applications</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LC-WLAN is used to allow wireless data exchange in medical environments with ME equipment or system.</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Medical multimedia and diagnostic information can be transmitted to provide telemedicine services; ME  equipment can also be wirelessly controlled via LC.</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Provide Intranet/ Internet access, audio or video call for doctors, nurses and patients using LC-based devices.</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endPar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endParaRPr>
          </a:p>
        </p:txBody>
      </p:sp>
      <p:sp>
        <p:nvSpPr>
          <p:cNvPr id="17" name="Rectangle 3"/>
          <p:cNvSpPr txBox="1">
            <a:spLocks noChangeArrowheads="1"/>
          </p:cNvSpPr>
          <p:nvPr/>
        </p:nvSpPr>
        <p:spPr bwMode="auto">
          <a:xfrm>
            <a:off x="6231708" y="127061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1400" b="1" i="0" u="sng"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Traffic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No interference caused by RF radiation.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Both uplink and downlink traffic is </a:t>
            </a:r>
            <a:r>
              <a:rPr kumimoji="0" lang="en-US" altLang="zh-CN" sz="1400" b="0" i="0" u="none" strike="sngStrike" kern="1200" cap="none" spc="0" normalizeH="0" baseline="0" noProof="0" dirty="0">
                <a:ln>
                  <a:noFill/>
                </a:ln>
                <a:solidFill>
                  <a:prstClr val="black"/>
                </a:solidFill>
                <a:effectLst/>
                <a:uLnTx/>
                <a:uFillTx/>
                <a:latin typeface="Metric Regular"/>
                <a:ea typeface="MS PGothic" panose="020B0600070205080204" pitchFamily="34" charset="-128"/>
                <a:cs typeface="+mn-cs"/>
              </a:rPr>
              <a:t>are </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using LC.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High Quality of Service (</a:t>
            </a:r>
            <a:r>
              <a:rPr kumimoji="0" lang="en-US" altLang="zh-CN" sz="1400" b="0" i="0" u="none" strike="noStrike" kern="1200" cap="none" spc="0" normalizeH="0" baseline="0" noProof="0" dirty="0" err="1">
                <a:ln>
                  <a:noFill/>
                </a:ln>
                <a:solidFill>
                  <a:prstClr val="black"/>
                </a:solidFill>
                <a:effectLst/>
                <a:uLnTx/>
                <a:uFillTx/>
                <a:latin typeface="Metric Regular"/>
                <a:ea typeface="MS PGothic" panose="020B0600070205080204" pitchFamily="34" charset="-128"/>
                <a:cs typeface="+mn-cs"/>
              </a:rPr>
              <a:t>QoS</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 and high reliability are required.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Potential non-LC interference from surrounding environments such as artificial-light.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1600" b="1" i="0" u="sng"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Use Case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Doctors enter an operating theater, turn on the LC enabled LED lights and ME equipment. Doctors can </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interact with the remote doctors and share information using LC. ME e</a:t>
            </a:r>
            <a:r>
              <a:rPr kumimoji="0" lang="en-US" altLang="zh-CN" sz="1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quipment connectivity is also supported by LC. Doctors finish the treatment, then turn off the lights and medical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A patient is monitored by ME </a:t>
            </a:r>
            <a:r>
              <a:rPr kumimoji="0" lang="en-US" altLang="zh-CN" sz="1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equipment</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 which communicate with the nurses/doctors in control room via LC.</a:t>
            </a:r>
          </a:p>
        </p:txBody>
      </p:sp>
      <p:grpSp>
        <p:nvGrpSpPr>
          <p:cNvPr id="18" name="Group 17"/>
          <p:cNvGrpSpPr/>
          <p:nvPr/>
        </p:nvGrpSpPr>
        <p:grpSpPr>
          <a:xfrm>
            <a:off x="6830365" y="4850726"/>
            <a:ext cx="1331913" cy="1098555"/>
            <a:chOff x="2339975" y="4138613"/>
            <a:chExt cx="1331913" cy="1098555"/>
          </a:xfrm>
        </p:grpSpPr>
        <p:pic>
          <p:nvPicPr>
            <p:cNvPr id="1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3619"/>
            <a:stretch/>
          </p:blipFill>
          <p:spPr bwMode="auto">
            <a:xfrm>
              <a:off x="2339975" y="4149725"/>
              <a:ext cx="1260475" cy="108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leichschenkliges Dreieck 35"/>
            <p:cNvSpPr/>
            <p:nvPr/>
          </p:nvSpPr>
          <p:spPr bwMode="auto">
            <a:xfrm rot="19873528">
              <a:off x="2389972" y="4211698"/>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p:spPr>
          <p:txBody>
            <a:bodyPr lIns="0" tIns="0" rIns="0" bIns="0"/>
            <a:lstStyle/>
            <a:p>
              <a:pPr marL="0" marR="0" lvl="0" indent="0" algn="l" defTabSz="914400" rtl="0" eaLnBrk="1" fontAlgn="auto" latinLnBrk="0" hangingPunct="1">
                <a:lnSpc>
                  <a:spcPct val="100000"/>
                </a:lnSpc>
                <a:spcBef>
                  <a:spcPts val="0"/>
                </a:spcBef>
                <a:spcAft>
                  <a:spcPct val="40000"/>
                </a:spcAft>
                <a:buClrTx/>
                <a:buSzTx/>
                <a:buFont typeface="Wingdings" pitchFamily="2" charset="2"/>
                <a:buNone/>
                <a:tabLst/>
                <a:defRPr/>
              </a:pPr>
              <a:endParaRPr kumimoji="0" lang="de-DE" sz="1800" b="0" i="0" u="none" strike="noStrike" kern="1200" cap="none" spc="0" normalizeH="0" baseline="0" noProof="0">
                <a:ln>
                  <a:solidFill>
                    <a:sysClr val="windowText" lastClr="000000"/>
                  </a:solidFill>
                </a:ln>
                <a:solidFill>
                  <a:prstClr val="black">
                    <a:lumMod val="50000"/>
                    <a:lumOff val="50000"/>
                  </a:prstClr>
                </a:solidFill>
                <a:effectLst/>
                <a:uLnTx/>
                <a:uFillTx/>
                <a:latin typeface="Frutiger LT Com 55 Roman" pitchFamily="34" charset="0"/>
                <a:ea typeface="+mn-ea"/>
                <a:cs typeface="+mn-cs"/>
              </a:endParaRPr>
            </a:p>
          </p:txBody>
        </p:sp>
        <p:sp>
          <p:nvSpPr>
            <p:cNvPr id="21" name="Gleichschenkliges Dreieck 36"/>
            <p:cNvSpPr/>
            <p:nvPr/>
          </p:nvSpPr>
          <p:spPr bwMode="auto">
            <a:xfrm rot="343919">
              <a:off x="2605794" y="4204415"/>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p:spPr>
          <p:txBody>
            <a:bodyPr lIns="0" tIns="0" rIns="0" bIns="0"/>
            <a:lstStyle/>
            <a:p>
              <a:pPr marL="0" marR="0" lvl="0" indent="0" algn="l" defTabSz="914400" rtl="0" eaLnBrk="1" fontAlgn="auto" latinLnBrk="0" hangingPunct="1">
                <a:lnSpc>
                  <a:spcPct val="100000"/>
                </a:lnSpc>
                <a:spcBef>
                  <a:spcPts val="0"/>
                </a:spcBef>
                <a:spcAft>
                  <a:spcPct val="40000"/>
                </a:spcAft>
                <a:buClrTx/>
                <a:buSzTx/>
                <a:buFont typeface="Wingdings" pitchFamily="2" charset="2"/>
                <a:buNone/>
                <a:tabLst/>
                <a:defRPr/>
              </a:pPr>
              <a:endParaRPr kumimoji="0" lang="de-DE" sz="1800" b="0" i="0" u="none" strike="noStrike" kern="1200" cap="none" spc="0" normalizeH="0" baseline="0" noProof="0">
                <a:ln>
                  <a:solidFill>
                    <a:sysClr val="windowText" lastClr="000000"/>
                  </a:solidFill>
                </a:ln>
                <a:solidFill>
                  <a:prstClr val="black">
                    <a:lumMod val="50000"/>
                    <a:lumOff val="50000"/>
                  </a:prstClr>
                </a:solidFill>
                <a:effectLst/>
                <a:uLnTx/>
                <a:uFillTx/>
                <a:latin typeface="Frutiger LT Com 55 Roman" pitchFamily="34" charset="0"/>
                <a:ea typeface="+mn-ea"/>
                <a:cs typeface="+mn-cs"/>
              </a:endParaRPr>
            </a:p>
          </p:txBody>
        </p:sp>
        <p:sp>
          <p:nvSpPr>
            <p:cNvPr id="22" name="Textfeld 39"/>
            <p:cNvSpPr txBox="1">
              <a:spLocks noChangeArrowheads="1"/>
            </p:cNvSpPr>
            <p:nvPr/>
          </p:nvSpPr>
          <p:spPr bwMode="auto">
            <a:xfrm>
              <a:off x="3419475" y="4138613"/>
              <a:ext cx="25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500" b="0" i="0" u="none" strike="noStrike" kern="1200" cap="none" spc="0" normalizeH="0" baseline="0" noProof="0" dirty="0">
                  <a:ln>
                    <a:noFill/>
                  </a:ln>
                  <a:solidFill>
                    <a:prstClr val="white"/>
                  </a:solidFill>
                  <a:effectLst/>
                  <a:uLnTx/>
                  <a:uFillTx/>
                  <a:latin typeface="Times New Roman" panose="02020603050405020304" pitchFamily="18" charset="0"/>
                  <a:ea typeface="MS PGothic" panose="020B0600070205080204" pitchFamily="34" charset="-128"/>
                  <a:cs typeface="+mn-cs"/>
                </a:rPr>
                <a:t>© vm</a:t>
              </a:r>
            </a:p>
          </p:txBody>
        </p:sp>
      </p:grpSp>
      <p:sp>
        <p:nvSpPr>
          <p:cNvPr id="23" name="テキスト ボックス 49"/>
          <p:cNvSpPr>
            <a:spLocks noChangeArrowheads="1"/>
          </p:cNvSpPr>
          <p:nvPr/>
        </p:nvSpPr>
        <p:spPr bwMode="auto">
          <a:xfrm>
            <a:off x="6574160" y="6002854"/>
            <a:ext cx="1752600" cy="306467"/>
          </a:xfrm>
          <a:prstGeom prst="roundRect">
            <a:avLst>
              <a:gd name="adj" fmla="val 16667"/>
            </a:avLst>
          </a:prstGeom>
          <a:solidFill>
            <a:schemeClr val="bg1">
              <a:lumMod val="85000"/>
            </a:schemeClr>
          </a:solidFill>
          <a:ln>
            <a:noFill/>
          </a:ln>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Operating theater </a:t>
            </a:r>
            <a:endParaRPr kumimoji="1" lang="ja-JP"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grpSp>
        <p:nvGrpSpPr>
          <p:cNvPr id="24" name="Group 23"/>
          <p:cNvGrpSpPr/>
          <p:nvPr/>
        </p:nvGrpSpPr>
        <p:grpSpPr>
          <a:xfrm>
            <a:off x="8735405" y="4850726"/>
            <a:ext cx="1655393" cy="1103493"/>
            <a:chOff x="6927061" y="4941168"/>
            <a:chExt cx="1655393" cy="1103493"/>
          </a:xfrm>
        </p:grpSpPr>
        <p:pic>
          <p:nvPicPr>
            <p:cNvPr id="25" name="Content Placeholder 7">
              <a:extLst>
                <a:ext uri="{FF2B5EF4-FFF2-40B4-BE49-F238E27FC236}">
                  <a16:creationId xmlns:a16="http://schemas.microsoft.com/office/drawing/2014/main" id="{3B9E7C52-999F-41C5-948D-3674E8DE1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927061" y="4941168"/>
              <a:ext cx="1655393" cy="1103493"/>
            </a:xfrm>
            <a:prstGeom prst="rect">
              <a:avLst/>
            </a:prstGeom>
            <a:noFill/>
            <a:ln>
              <a:noFill/>
            </a:ln>
          </p:spPr>
        </p:pic>
        <p:sp>
          <p:nvSpPr>
            <p:cNvPr id="26" name="Gleichschenkliges Dreieck 35"/>
            <p:cNvSpPr/>
            <p:nvPr/>
          </p:nvSpPr>
          <p:spPr bwMode="auto">
            <a:xfrm rot="821442">
              <a:off x="7142499" y="5025630"/>
              <a:ext cx="253407" cy="77139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p:spPr>
          <p:txBody>
            <a:bodyPr lIns="0" tIns="0" rIns="0" bIns="0"/>
            <a:lstStyle/>
            <a:p>
              <a:pPr marL="0" marR="0" lvl="0" indent="0" algn="l" defTabSz="914400" rtl="0" eaLnBrk="1" fontAlgn="auto" latinLnBrk="0" hangingPunct="1">
                <a:lnSpc>
                  <a:spcPct val="100000"/>
                </a:lnSpc>
                <a:spcBef>
                  <a:spcPts val="0"/>
                </a:spcBef>
                <a:spcAft>
                  <a:spcPct val="40000"/>
                </a:spcAft>
                <a:buClrTx/>
                <a:buSzTx/>
                <a:buFont typeface="Wingdings" pitchFamily="2" charset="2"/>
                <a:buNone/>
                <a:tabLst/>
                <a:defRPr/>
              </a:pPr>
              <a:endParaRPr kumimoji="0" lang="de-DE" sz="1800" b="0" i="0" u="none" strike="noStrike" kern="1200" cap="none" spc="0" normalizeH="0" baseline="0" noProof="0">
                <a:ln>
                  <a:solidFill>
                    <a:sysClr val="windowText" lastClr="000000"/>
                  </a:solidFill>
                </a:ln>
                <a:solidFill>
                  <a:prstClr val="black">
                    <a:lumMod val="50000"/>
                    <a:lumOff val="50000"/>
                  </a:prstClr>
                </a:solidFill>
                <a:effectLst/>
                <a:uLnTx/>
                <a:uFillTx/>
                <a:latin typeface="Frutiger LT Com 55 Roman" pitchFamily="34" charset="0"/>
                <a:ea typeface="+mn-ea"/>
                <a:cs typeface="+mn-cs"/>
              </a:endParaRPr>
            </a:p>
          </p:txBody>
        </p:sp>
        <p:sp>
          <p:nvSpPr>
            <p:cNvPr id="27" name="Gleichschenkliges Dreieck 35"/>
            <p:cNvSpPr/>
            <p:nvPr/>
          </p:nvSpPr>
          <p:spPr bwMode="auto">
            <a:xfrm rot="20620266">
              <a:off x="8243527" y="5039177"/>
              <a:ext cx="253407" cy="718059"/>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p:spPr>
          <p:txBody>
            <a:bodyPr lIns="0" tIns="0" rIns="0" bIns="0"/>
            <a:lstStyle/>
            <a:p>
              <a:pPr marL="0" marR="0" lvl="0" indent="0" algn="l" defTabSz="914400" rtl="0" eaLnBrk="1" fontAlgn="auto" latinLnBrk="0" hangingPunct="1">
                <a:lnSpc>
                  <a:spcPct val="100000"/>
                </a:lnSpc>
                <a:spcBef>
                  <a:spcPts val="0"/>
                </a:spcBef>
                <a:spcAft>
                  <a:spcPct val="40000"/>
                </a:spcAft>
                <a:buClrTx/>
                <a:buSzTx/>
                <a:buFont typeface="Wingdings" pitchFamily="2" charset="2"/>
                <a:buNone/>
                <a:tabLst/>
                <a:defRPr/>
              </a:pPr>
              <a:endParaRPr kumimoji="0" lang="de-DE" sz="1800" b="0" i="0" u="none" strike="noStrike" kern="1200" cap="none" spc="0" normalizeH="0" baseline="0" noProof="0">
                <a:ln>
                  <a:solidFill>
                    <a:sysClr val="windowText" lastClr="000000"/>
                  </a:solidFill>
                </a:ln>
                <a:solidFill>
                  <a:prstClr val="black">
                    <a:lumMod val="50000"/>
                    <a:lumOff val="50000"/>
                  </a:prstClr>
                </a:solidFill>
                <a:effectLst/>
                <a:uLnTx/>
                <a:uFillTx/>
                <a:latin typeface="Frutiger LT Com 55 Roman" pitchFamily="34" charset="0"/>
                <a:ea typeface="+mn-ea"/>
                <a:cs typeface="+mn-cs"/>
              </a:endParaRPr>
            </a:p>
          </p:txBody>
        </p:sp>
      </p:grpSp>
      <p:sp>
        <p:nvSpPr>
          <p:cNvPr id="28" name="テキスト ボックス 49"/>
          <p:cNvSpPr>
            <a:spLocks noChangeArrowheads="1"/>
          </p:cNvSpPr>
          <p:nvPr/>
        </p:nvSpPr>
        <p:spPr bwMode="auto">
          <a:xfrm>
            <a:off x="8686800" y="6002854"/>
            <a:ext cx="1752600" cy="306467"/>
          </a:xfrm>
          <a:prstGeom prst="roundRect">
            <a:avLst>
              <a:gd name="adj" fmla="val 16667"/>
            </a:avLst>
          </a:prstGeom>
          <a:solidFill>
            <a:schemeClr val="bg1">
              <a:lumMod val="85000"/>
            </a:schemeClr>
          </a:solidFill>
          <a:ln>
            <a:noFill/>
          </a:ln>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Hospital ward</a:t>
            </a:r>
            <a:endParaRPr kumimoji="1" lang="ja-JP"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30" name="Slide Number Placeholder 3">
            <a:extLst>
              <a:ext uri="{FF2B5EF4-FFF2-40B4-BE49-F238E27FC236}">
                <a16:creationId xmlns:a16="http://schemas.microsoft.com/office/drawing/2014/main" id="{FCE310E4-2813-477A-AC31-E52C2406B618}"/>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Metric Regular"/>
              <a:ea typeface="+mn-ea"/>
              <a:cs typeface="+mn-cs"/>
            </a:endParaRPr>
          </a:p>
        </p:txBody>
      </p:sp>
      <p:sp>
        <p:nvSpPr>
          <p:cNvPr id="3" name="Slide Number Placeholder 2"/>
          <p:cNvSpPr>
            <a:spLocks noGrp="1"/>
          </p:cNvSpPr>
          <p:nvPr>
            <p:ph type="sldNum" sz="quarter" idx="12"/>
          </p:nvPr>
        </p:nvSpPr>
        <p:spPr/>
        <p:txBody>
          <a:bodyPr/>
          <a:lstStyle/>
          <a:p>
            <a:fld id="{B016F8AB-BCEA-4347-8BA6-BE776009BC89}" type="slidenum">
              <a:rPr lang="en-GB" smtClean="0"/>
              <a:pPr/>
              <a:t>43</a:t>
            </a:fld>
            <a:endParaRPr lang="en-GB"/>
          </a:p>
        </p:txBody>
      </p:sp>
      <p:sp>
        <p:nvSpPr>
          <p:cNvPr id="4" name="Date Placeholder 4">
            <a:extLst>
              <a:ext uri="{FF2B5EF4-FFF2-40B4-BE49-F238E27FC236}">
                <a16:creationId xmlns:a16="http://schemas.microsoft.com/office/drawing/2014/main" id="{3AB98FAC-072A-9682-9E5E-96BD85B7A5E8}"/>
              </a:ext>
            </a:extLst>
          </p:cNvPr>
          <p:cNvSpPr txBox="1">
            <a:spLocks/>
          </p:cNvSpPr>
          <p:nvPr/>
        </p:nvSpPr>
        <p:spPr>
          <a:xfrm>
            <a:off x="5598213" y="6426104"/>
            <a:ext cx="1335987" cy="23214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3924591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327" y="609600"/>
            <a:ext cx="11582400" cy="374473"/>
          </a:xfrm>
        </p:spPr>
        <p:txBody>
          <a:bodyPr>
            <a:normAutofit fontScale="90000"/>
          </a:bodyPr>
          <a:lstStyle/>
          <a:p>
            <a:r>
              <a:rPr lang="en-US" b="1" dirty="0"/>
              <a:t>802.11bc</a:t>
            </a:r>
            <a:r>
              <a:rPr lang="en-US" dirty="0"/>
              <a:t> is defining Enhanced Broadcast Services</a:t>
            </a:r>
          </a:p>
        </p:txBody>
      </p:sp>
      <p:sp>
        <p:nvSpPr>
          <p:cNvPr id="3" name="Content Placeholder 2"/>
          <p:cNvSpPr>
            <a:spLocks noGrp="1"/>
          </p:cNvSpPr>
          <p:nvPr>
            <p:ph idx="1"/>
          </p:nvPr>
        </p:nvSpPr>
        <p:spPr>
          <a:xfrm>
            <a:off x="457200" y="1561066"/>
            <a:ext cx="11277600" cy="4809254"/>
          </a:xfrm>
        </p:spPr>
        <p:txBody>
          <a:bodyPr>
            <a:normAutofit/>
          </a:bodyPr>
          <a:lstStyle/>
          <a:p>
            <a:pPr>
              <a:buFont typeface="Arial" panose="020B0604020202020204" pitchFamily="34" charset="0"/>
              <a:buChar char="•"/>
            </a:pPr>
            <a:r>
              <a:rPr lang="en-GB" sz="2400" dirty="0"/>
              <a:t>Enhanced Broadcast Services (</a:t>
            </a:r>
            <a:r>
              <a:rPr lang="en-GB" sz="2400" dirty="0" err="1"/>
              <a:t>eBCS</a:t>
            </a:r>
            <a:r>
              <a:rPr lang="en-GB" sz="2400" dirty="0"/>
              <a:t>) defines broadcast service enhancements within an 802.11-based network. </a:t>
            </a:r>
          </a:p>
          <a:p>
            <a:pPr>
              <a:buFont typeface="Arial" panose="020B0604020202020204" pitchFamily="34" charset="0"/>
              <a:buChar char="•"/>
            </a:pPr>
            <a:r>
              <a:rPr lang="en-GB" sz="2400" dirty="0"/>
              <a:t>Client end devices broadcast information to an AP, e.g. in an IoT environment, to other STAs so that any of the receiving APs act as an access node to the Internet.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5" name="Slide Number Placeholder 4"/>
          <p:cNvSpPr>
            <a:spLocks noGrp="1"/>
          </p:cNvSpPr>
          <p:nvPr>
            <p:ph type="sldNum" sz="quarter" idx="12"/>
          </p:nvPr>
        </p:nvSpPr>
        <p:spPr/>
        <p:txBody>
          <a:bodyPr/>
          <a:lstStyle/>
          <a:p>
            <a:fld id="{B016F8AB-BCEA-4347-8BA6-BE776009BC89}" type="slidenum">
              <a:rPr lang="en-GB" smtClean="0"/>
              <a:pPr/>
              <a:t>44</a:t>
            </a:fld>
            <a:endParaRPr lang="en-GB"/>
          </a:p>
        </p:txBody>
      </p:sp>
      <p:sp>
        <p:nvSpPr>
          <p:cNvPr id="6" name="Date Placeholder 4">
            <a:extLst>
              <a:ext uri="{FF2B5EF4-FFF2-40B4-BE49-F238E27FC236}">
                <a16:creationId xmlns:a16="http://schemas.microsoft.com/office/drawing/2014/main" id="{92BEE9F1-CC2D-7D9F-3BBE-4C6DF2174EA5}"/>
              </a:ext>
            </a:extLst>
          </p:cNvPr>
          <p:cNvSpPr txBox="1">
            <a:spLocks/>
          </p:cNvSpPr>
          <p:nvPr/>
        </p:nvSpPr>
        <p:spPr>
          <a:xfrm>
            <a:off x="5598213" y="6426104"/>
            <a:ext cx="1259787" cy="1270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311591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013" y="494852"/>
            <a:ext cx="10058400" cy="603073"/>
          </a:xfrm>
        </p:spPr>
        <p:txBody>
          <a:bodyPr>
            <a:normAutofit/>
          </a:bodyPr>
          <a:lstStyle/>
          <a:p>
            <a:r>
              <a:rPr lang="en-US" dirty="0"/>
              <a:t>802.11bc Broadcast Downlink use case description</a:t>
            </a:r>
          </a:p>
        </p:txBody>
      </p:sp>
      <p:sp>
        <p:nvSpPr>
          <p:cNvPr id="3" name="Content Placeholder 2"/>
          <p:cNvSpPr>
            <a:spLocks noGrp="1"/>
          </p:cNvSpPr>
          <p:nvPr>
            <p:ph idx="1"/>
          </p:nvPr>
        </p:nvSpPr>
        <p:spPr>
          <a:xfrm>
            <a:off x="457200" y="1561066"/>
            <a:ext cx="3810000" cy="4809254"/>
          </a:xfrm>
        </p:spPr>
        <p:txBody>
          <a:bodyPr>
            <a:normAutofit/>
          </a:bodyPr>
          <a:lstStyle/>
          <a:p>
            <a:pPr marL="0" indent="0">
              <a:buNone/>
            </a:pPr>
            <a:r>
              <a:rPr lang="en-GB" sz="2400" b="1" dirty="0"/>
              <a:t>Broadcast Downlink</a:t>
            </a:r>
          </a:p>
          <a:p>
            <a:pPr marL="228600" lvl="1" indent="0">
              <a:buNone/>
            </a:pPr>
            <a:r>
              <a:rPr lang="en-GB" sz="2200" dirty="0"/>
              <a:t>Provides enhanced Broadcast Services (</a:t>
            </a:r>
            <a:r>
              <a:rPr lang="en-GB" sz="2200" dirty="0" err="1"/>
              <a:t>eBCS</a:t>
            </a:r>
            <a:r>
              <a:rPr lang="en-GB" sz="2200" dirty="0"/>
              <a:t>) of data (e.g. videos) to a large number of densely located STAs. </a:t>
            </a:r>
          </a:p>
          <a:p>
            <a:pPr marL="228600" lvl="1" indent="0">
              <a:buNone/>
            </a:pPr>
            <a:endParaRPr lang="en-GB" sz="2200" dirty="0"/>
          </a:p>
          <a:p>
            <a:pPr marL="228600" lvl="1" indent="0">
              <a:buNone/>
            </a:pPr>
            <a:r>
              <a:rPr lang="en-GB" sz="2200" dirty="0"/>
              <a:t>These STAs may be associated, or un-associated with the AP or may be  low-cost STAs that are receive only.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grpSp>
        <p:nvGrpSpPr>
          <p:cNvPr id="6" name="Group 5">
            <a:extLst>
              <a:ext uri="{FF2B5EF4-FFF2-40B4-BE49-F238E27FC236}">
                <a16:creationId xmlns:a16="http://schemas.microsoft.com/office/drawing/2014/main" id="{76C8E8AF-DD4C-4363-B308-B42B3D8EE049}"/>
              </a:ext>
            </a:extLst>
          </p:cNvPr>
          <p:cNvGrpSpPr/>
          <p:nvPr/>
        </p:nvGrpSpPr>
        <p:grpSpPr>
          <a:xfrm>
            <a:off x="5721263" y="1531166"/>
            <a:ext cx="4909240" cy="3959764"/>
            <a:chOff x="1171577" y="1457524"/>
            <a:chExt cx="4420367" cy="3627660"/>
          </a:xfrm>
        </p:grpSpPr>
        <p:sp>
          <p:nvSpPr>
            <p:cNvPr id="7" name="コンテンツ プレースホルダー 7">
              <a:extLst>
                <a:ext uri="{FF2B5EF4-FFF2-40B4-BE49-F238E27FC236}">
                  <a16:creationId xmlns:a16="http://schemas.microsoft.com/office/drawing/2014/main" id="{4F9F409D-D9DC-674B-9DF5-975869D57FE7}"/>
                </a:ext>
              </a:extLst>
            </p:cNvPr>
            <p:cNvSpPr txBox="1">
              <a:spLocks/>
            </p:cNvSpPr>
            <p:nvPr/>
          </p:nvSpPr>
          <p:spPr bwMode="auto">
            <a:xfrm>
              <a:off x="1171577" y="1457524"/>
              <a:ext cx="4420367" cy="3627660"/>
            </a:xfrm>
            <a:prstGeom prst="rect">
              <a:avLst/>
            </a:prstGeom>
            <a:solidFill>
              <a:srgbClr val="0070C0"/>
            </a:solid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Topology/Architecture</a:t>
              </a:r>
            </a:p>
          </p:txBody>
        </p:sp>
        <p:sp>
          <p:nvSpPr>
            <p:cNvPr id="8" name="テキスト ボックス 3">
              <a:extLst>
                <a:ext uri="{FF2B5EF4-FFF2-40B4-BE49-F238E27FC236}">
                  <a16:creationId xmlns:a16="http://schemas.microsoft.com/office/drawing/2014/main" id="{F557271D-1FAB-FE48-8FC1-1F1991C48B87}"/>
                </a:ext>
              </a:extLst>
            </p:cNvPr>
            <p:cNvSpPr txBox="1"/>
            <p:nvPr/>
          </p:nvSpPr>
          <p:spPr>
            <a:xfrm>
              <a:off x="1390817" y="2164325"/>
              <a:ext cx="114967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Contents</a:t>
              </a:r>
            </a:p>
            <a:p>
              <a:r>
                <a:rPr lang="en-US" altLang="ja-JP" dirty="0"/>
                <a:t>Server</a:t>
              </a:r>
              <a:endParaRPr kumimoji="1" lang="ja-JP" altLang="en-US" dirty="0"/>
            </a:p>
          </p:txBody>
        </p:sp>
        <p:sp>
          <p:nvSpPr>
            <p:cNvPr id="9" name="テキスト ボックス 4">
              <a:extLst>
                <a:ext uri="{FF2B5EF4-FFF2-40B4-BE49-F238E27FC236}">
                  <a16:creationId xmlns:a16="http://schemas.microsoft.com/office/drawing/2014/main" id="{064367C9-78A2-4A4A-AF98-AE17BDE5A33B}"/>
                </a:ext>
              </a:extLst>
            </p:cNvPr>
            <p:cNvSpPr txBox="1"/>
            <p:nvPr/>
          </p:nvSpPr>
          <p:spPr>
            <a:xfrm>
              <a:off x="3210031" y="3165692"/>
              <a:ext cx="48603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AP</a:t>
              </a:r>
              <a:endParaRPr kumimoji="1" lang="ja-JP" altLang="en-US" dirty="0"/>
            </a:p>
          </p:txBody>
        </p:sp>
        <p:sp>
          <p:nvSpPr>
            <p:cNvPr id="10" name="テキスト ボックス 5">
              <a:extLst>
                <a:ext uri="{FF2B5EF4-FFF2-40B4-BE49-F238E27FC236}">
                  <a16:creationId xmlns:a16="http://schemas.microsoft.com/office/drawing/2014/main" id="{6E20D7B9-5B06-1C46-A844-33DD1BB0C195}"/>
                </a:ext>
              </a:extLst>
            </p:cNvPr>
            <p:cNvSpPr txBox="1"/>
            <p:nvPr/>
          </p:nvSpPr>
          <p:spPr>
            <a:xfrm>
              <a:off x="4866072"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11" name="テキスト ボックス 6">
              <a:extLst>
                <a:ext uri="{FF2B5EF4-FFF2-40B4-BE49-F238E27FC236}">
                  <a16:creationId xmlns:a16="http://schemas.microsoft.com/office/drawing/2014/main" id="{2A0A79C8-06DE-0143-9DBE-911AE81EA526}"/>
                </a:ext>
              </a:extLst>
            </p:cNvPr>
            <p:cNvSpPr txBox="1"/>
            <p:nvPr/>
          </p:nvSpPr>
          <p:spPr>
            <a:xfrm>
              <a:off x="4031951"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12" name="テキスト ボックス 7">
              <a:extLst>
                <a:ext uri="{FF2B5EF4-FFF2-40B4-BE49-F238E27FC236}">
                  <a16:creationId xmlns:a16="http://schemas.microsoft.com/office/drawing/2014/main" id="{A63F87AB-63C0-D34F-BF67-2E3CE9EAE596}"/>
                </a:ext>
              </a:extLst>
            </p:cNvPr>
            <p:cNvSpPr txBox="1"/>
            <p:nvPr/>
          </p:nvSpPr>
          <p:spPr>
            <a:xfrm>
              <a:off x="3141102"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a:p>
          </p:txBody>
        </p:sp>
        <p:sp>
          <p:nvSpPr>
            <p:cNvPr id="13" name="テキスト ボックス 8">
              <a:extLst>
                <a:ext uri="{FF2B5EF4-FFF2-40B4-BE49-F238E27FC236}">
                  <a16:creationId xmlns:a16="http://schemas.microsoft.com/office/drawing/2014/main" id="{F8343CDA-6F66-754B-9234-97D7ECCFC5C8}"/>
                </a:ext>
              </a:extLst>
            </p:cNvPr>
            <p:cNvSpPr txBox="1"/>
            <p:nvPr/>
          </p:nvSpPr>
          <p:spPr>
            <a:xfrm>
              <a:off x="2323074"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sp>
          <p:nvSpPr>
            <p:cNvPr id="14" name="円/楕円 11">
              <a:extLst>
                <a:ext uri="{FF2B5EF4-FFF2-40B4-BE49-F238E27FC236}">
                  <a16:creationId xmlns:a16="http://schemas.microsoft.com/office/drawing/2014/main" id="{8B541896-9143-7E4F-ACF9-1D2643D083E8}"/>
                </a:ext>
              </a:extLst>
            </p:cNvPr>
            <p:cNvSpPr/>
            <p:nvPr/>
          </p:nvSpPr>
          <p:spPr>
            <a:xfrm>
              <a:off x="3679907" y="2142187"/>
              <a:ext cx="1551997" cy="69060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a:t>Network</a:t>
              </a:r>
              <a:endParaRPr kumimoji="1" lang="ja-JP" altLang="en-US" dirty="0"/>
            </a:p>
          </p:txBody>
        </p:sp>
        <p:cxnSp>
          <p:nvCxnSpPr>
            <p:cNvPr id="15" name="直線矢印コネクタ 13">
              <a:extLst>
                <a:ext uri="{FF2B5EF4-FFF2-40B4-BE49-F238E27FC236}">
                  <a16:creationId xmlns:a16="http://schemas.microsoft.com/office/drawing/2014/main" id="{351A44D6-26FA-5A4F-BF0D-E485C938DA80}"/>
                </a:ext>
              </a:extLst>
            </p:cNvPr>
            <p:cNvCxnSpPr>
              <a:cxnSpLocks/>
              <a:stCxn id="8" idx="3"/>
              <a:endCxn id="14" idx="2"/>
            </p:cNvCxnSpPr>
            <p:nvPr/>
          </p:nvCxnSpPr>
          <p:spPr>
            <a:xfrm>
              <a:off x="2540491" y="2487491"/>
              <a:ext cx="1139416" cy="1"/>
            </a:xfrm>
            <a:prstGeom prst="straightConnector1">
              <a:avLst/>
            </a:prstGeom>
            <a:ln w="38100">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6" name="稲妻 18">
              <a:extLst>
                <a:ext uri="{FF2B5EF4-FFF2-40B4-BE49-F238E27FC236}">
                  <a16:creationId xmlns:a16="http://schemas.microsoft.com/office/drawing/2014/main" id="{8422D2AD-D8C8-B847-A9AC-F878C9A76E51}"/>
                </a:ext>
              </a:extLst>
            </p:cNvPr>
            <p:cNvSpPr/>
            <p:nvPr/>
          </p:nvSpPr>
          <p:spPr>
            <a:xfrm rot="5400000">
              <a:off x="1779768" y="3241987"/>
              <a:ext cx="914400" cy="1149674"/>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稲妻 20">
              <a:extLst>
                <a:ext uri="{FF2B5EF4-FFF2-40B4-BE49-F238E27FC236}">
                  <a16:creationId xmlns:a16="http://schemas.microsoft.com/office/drawing/2014/main" id="{37D765DD-3900-BA41-91F7-26011EB5DA12}"/>
                </a:ext>
              </a:extLst>
            </p:cNvPr>
            <p:cNvSpPr/>
            <p:nvPr/>
          </p:nvSpPr>
          <p:spPr>
            <a:xfrm rot="5400000" flipV="1">
              <a:off x="4339977" y="3171431"/>
              <a:ext cx="914400" cy="1290786"/>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18" name="Connector: Elbow 40">
              <a:extLst>
                <a:ext uri="{FF2B5EF4-FFF2-40B4-BE49-F238E27FC236}">
                  <a16:creationId xmlns:a16="http://schemas.microsoft.com/office/drawing/2014/main" id="{259C3D6C-F3B2-42C3-9145-A52C5CCE8003}"/>
                </a:ext>
              </a:extLst>
            </p:cNvPr>
            <p:cNvCxnSpPr>
              <a:cxnSpLocks/>
              <a:stCxn id="14" idx="6"/>
              <a:endCxn id="9" idx="0"/>
            </p:cNvCxnSpPr>
            <p:nvPr/>
          </p:nvCxnSpPr>
          <p:spPr bwMode="auto">
            <a:xfrm flipH="1">
              <a:off x="3453046" y="2487492"/>
              <a:ext cx="1778858" cy="678200"/>
            </a:xfrm>
            <a:prstGeom prst="bentConnector4">
              <a:avLst>
                <a:gd name="adj1" fmla="val -12851"/>
                <a:gd name="adj2" fmla="val 75457"/>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sp>
          <p:nvSpPr>
            <p:cNvPr id="19" name="テキスト ボックス 8">
              <a:extLst>
                <a:ext uri="{FF2B5EF4-FFF2-40B4-BE49-F238E27FC236}">
                  <a16:creationId xmlns:a16="http://schemas.microsoft.com/office/drawing/2014/main" id="{969E3B9C-231D-4CF9-9A52-05491E889027}"/>
                </a:ext>
              </a:extLst>
            </p:cNvPr>
            <p:cNvSpPr txBox="1"/>
            <p:nvPr/>
          </p:nvSpPr>
          <p:spPr>
            <a:xfrm>
              <a:off x="1512039" y="4499828"/>
              <a:ext cx="62388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dirty="0"/>
                <a:t>STA</a:t>
              </a:r>
              <a:endParaRPr kumimoji="1" lang="ja-JP" altLang="en-US" dirty="0"/>
            </a:p>
          </p:txBody>
        </p:sp>
      </p:grpSp>
      <p:sp>
        <p:nvSpPr>
          <p:cNvPr id="5" name="Slide Number Placeholder 4"/>
          <p:cNvSpPr>
            <a:spLocks noGrp="1"/>
          </p:cNvSpPr>
          <p:nvPr>
            <p:ph type="sldNum" sz="quarter" idx="12"/>
          </p:nvPr>
        </p:nvSpPr>
        <p:spPr/>
        <p:txBody>
          <a:bodyPr/>
          <a:lstStyle/>
          <a:p>
            <a:fld id="{B016F8AB-BCEA-4347-8BA6-BE776009BC89}" type="slidenum">
              <a:rPr lang="en-GB" smtClean="0"/>
              <a:pPr/>
              <a:t>45</a:t>
            </a:fld>
            <a:endParaRPr lang="en-GB"/>
          </a:p>
        </p:txBody>
      </p:sp>
      <p:sp>
        <p:nvSpPr>
          <p:cNvPr id="20" name="Date Placeholder 4">
            <a:extLst>
              <a:ext uri="{FF2B5EF4-FFF2-40B4-BE49-F238E27FC236}">
                <a16:creationId xmlns:a16="http://schemas.microsoft.com/office/drawing/2014/main" id="{FAEB864D-E1CC-2AE9-DEF0-29DDC44F0927}"/>
              </a:ext>
            </a:extLst>
          </p:cNvPr>
          <p:cNvSpPr txBox="1">
            <a:spLocks/>
          </p:cNvSpPr>
          <p:nvPr/>
        </p:nvSpPr>
        <p:spPr>
          <a:xfrm>
            <a:off x="5598213" y="6426103"/>
            <a:ext cx="1401897"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26712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013" y="494852"/>
            <a:ext cx="10058400" cy="603073"/>
          </a:xfrm>
        </p:spPr>
        <p:txBody>
          <a:bodyPr>
            <a:normAutofit/>
          </a:bodyPr>
          <a:lstStyle/>
          <a:p>
            <a:r>
              <a:rPr lang="en-US" dirty="0"/>
              <a:t>802.11bc Broadcast Uplink use case description</a:t>
            </a:r>
          </a:p>
        </p:txBody>
      </p:sp>
      <p:sp>
        <p:nvSpPr>
          <p:cNvPr id="3" name="Content Placeholder 2"/>
          <p:cNvSpPr>
            <a:spLocks noGrp="1"/>
          </p:cNvSpPr>
          <p:nvPr>
            <p:ph idx="1"/>
          </p:nvPr>
        </p:nvSpPr>
        <p:spPr>
          <a:xfrm>
            <a:off x="457200" y="1561066"/>
            <a:ext cx="4572000" cy="4809254"/>
          </a:xfrm>
        </p:spPr>
        <p:txBody>
          <a:bodyPr>
            <a:normAutofit/>
          </a:bodyPr>
          <a:lstStyle/>
          <a:p>
            <a:pPr marL="0" indent="0">
              <a:buNone/>
            </a:pPr>
            <a:r>
              <a:rPr lang="en-GB" sz="2400" b="1" dirty="0"/>
              <a:t>Broadcast Uplink</a:t>
            </a:r>
          </a:p>
          <a:p>
            <a:pPr marL="228600" lvl="1" indent="0">
              <a:buNone/>
            </a:pPr>
            <a:r>
              <a:rPr lang="en-GB" sz="2200" dirty="0"/>
              <a:t>Pre-configured devices (e.g. IoT) automatically connect to the end server through APs with zero setup action required.</a:t>
            </a:r>
          </a:p>
          <a:p>
            <a:pPr marL="228600" lvl="1" indent="0">
              <a:buNone/>
            </a:pPr>
            <a:endParaRPr lang="en-GB" sz="2200" dirty="0"/>
          </a:p>
          <a:p>
            <a:pPr marL="228600" lvl="1" indent="0">
              <a:buNone/>
            </a:pPr>
            <a:r>
              <a:rPr lang="en-GB" sz="2200" dirty="0"/>
              <a:t>Alternatively, low power IoT devices that are in motion, report to their servers through APs without scanning and associating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grpSp>
        <p:nvGrpSpPr>
          <p:cNvPr id="5" name="Group 4">
            <a:extLst>
              <a:ext uri="{FF2B5EF4-FFF2-40B4-BE49-F238E27FC236}">
                <a16:creationId xmlns:a16="http://schemas.microsoft.com/office/drawing/2014/main" id="{286C0374-C371-48AD-82D3-E0892EE1DA0E}"/>
              </a:ext>
            </a:extLst>
          </p:cNvPr>
          <p:cNvGrpSpPr/>
          <p:nvPr/>
        </p:nvGrpSpPr>
        <p:grpSpPr>
          <a:xfrm>
            <a:off x="6096002" y="1600200"/>
            <a:ext cx="5041540" cy="3976336"/>
            <a:chOff x="1055439" y="1516260"/>
            <a:chExt cx="4710871" cy="3462191"/>
          </a:xfrm>
        </p:grpSpPr>
        <p:grpSp>
          <p:nvGrpSpPr>
            <p:cNvPr id="6" name="Group 5">
              <a:extLst>
                <a:ext uri="{FF2B5EF4-FFF2-40B4-BE49-F238E27FC236}">
                  <a16:creationId xmlns:a16="http://schemas.microsoft.com/office/drawing/2014/main" id="{D9499430-6178-49B3-B175-9CBC515DBAEA}"/>
                </a:ext>
              </a:extLst>
            </p:cNvPr>
            <p:cNvGrpSpPr/>
            <p:nvPr/>
          </p:nvGrpSpPr>
          <p:grpSpPr>
            <a:xfrm>
              <a:off x="1254831" y="1916832"/>
              <a:ext cx="4511479" cy="1561470"/>
              <a:chOff x="7070921" y="990600"/>
              <a:chExt cx="4511479" cy="1687715"/>
            </a:xfrm>
          </p:grpSpPr>
          <p:pic>
            <p:nvPicPr>
              <p:cNvPr id="37" name="Picture 36">
                <a:extLst>
                  <a:ext uri="{FF2B5EF4-FFF2-40B4-BE49-F238E27FC236}">
                    <a16:creationId xmlns:a16="http://schemas.microsoft.com/office/drawing/2014/main" id="{C737B79E-4DAB-4D4A-98FA-F867C6393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6751" y="1081087"/>
                <a:ext cx="374005" cy="533400"/>
              </a:xfrm>
              <a:prstGeom prst="rect">
                <a:avLst/>
              </a:prstGeom>
            </p:spPr>
          </p:pic>
          <p:pic>
            <p:nvPicPr>
              <p:cNvPr id="38" name="Picture 37">
                <a:extLst>
                  <a:ext uri="{FF2B5EF4-FFF2-40B4-BE49-F238E27FC236}">
                    <a16:creationId xmlns:a16="http://schemas.microsoft.com/office/drawing/2014/main" id="{57FB3178-1119-48A9-A49E-9BC3A4F60F1C}"/>
                  </a:ext>
                </a:extLst>
              </p:cNvPr>
              <p:cNvPicPr>
                <a:picLocks noChangeAspect="1"/>
              </p:cNvPicPr>
              <p:nvPr/>
            </p:nvPicPr>
            <p:blipFill>
              <a:blip r:embed="rId3"/>
              <a:stretch>
                <a:fillRect/>
              </a:stretch>
            </p:blipFill>
            <p:spPr>
              <a:xfrm>
                <a:off x="7341551" y="990600"/>
                <a:ext cx="3019425" cy="714375"/>
              </a:xfrm>
              <a:prstGeom prst="rect">
                <a:avLst/>
              </a:prstGeom>
            </p:spPr>
          </p:pic>
          <p:cxnSp>
            <p:nvCxnSpPr>
              <p:cNvPr id="39" name="Elbow Connector 6">
                <a:extLst>
                  <a:ext uri="{FF2B5EF4-FFF2-40B4-BE49-F238E27FC236}">
                    <a16:creationId xmlns:a16="http://schemas.microsoft.com/office/drawing/2014/main" id="{EDD47DC9-283F-4225-B1FC-8DFE53559F33}"/>
                  </a:ext>
                </a:extLst>
              </p:cNvPr>
              <p:cNvCxnSpPr/>
              <p:nvPr/>
            </p:nvCxnSpPr>
            <p:spPr bwMode="auto">
              <a:xfrm flipV="1">
                <a:off x="10313351" y="1347787"/>
                <a:ext cx="565795" cy="133881"/>
              </a:xfrm>
              <a:prstGeom prst="bentConnector3">
                <a:avLst/>
              </a:prstGeom>
              <a:solidFill>
                <a:schemeClr val="accent1"/>
              </a:solidFill>
              <a:ln w="12700" cap="flat" cmpd="sng" algn="ctr">
                <a:solidFill>
                  <a:schemeClr val="tx1"/>
                </a:solidFill>
                <a:prstDash val="solid"/>
                <a:round/>
                <a:headEnd type="none" w="sm" len="sm"/>
                <a:tailEnd type="none" w="sm" len="sm"/>
              </a:ln>
              <a:effectLst/>
            </p:spPr>
          </p:cxnSp>
          <p:pic>
            <p:nvPicPr>
              <p:cNvPr id="40" name="Picture 39">
                <a:extLst>
                  <a:ext uri="{FF2B5EF4-FFF2-40B4-BE49-F238E27FC236}">
                    <a16:creationId xmlns:a16="http://schemas.microsoft.com/office/drawing/2014/main" id="{F5BA58DD-2317-4E49-B59B-15995D5D4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0921" y="1233815"/>
                <a:ext cx="407694" cy="266700"/>
              </a:xfrm>
              <a:prstGeom prst="rect">
                <a:avLst/>
              </a:prstGeom>
            </p:spPr>
          </p:pic>
          <p:sp>
            <p:nvSpPr>
              <p:cNvPr id="41" name="TextBox 8">
                <a:extLst>
                  <a:ext uri="{FF2B5EF4-FFF2-40B4-BE49-F238E27FC236}">
                    <a16:creationId xmlns:a16="http://schemas.microsoft.com/office/drawing/2014/main" id="{6E082E40-F86B-42B3-ACFE-DA99F40068DD}"/>
                  </a:ext>
                </a:extLst>
              </p:cNvPr>
              <p:cNvSpPr txBox="1"/>
              <p:nvPr/>
            </p:nvSpPr>
            <p:spPr>
              <a:xfrm>
                <a:off x="9607444" y="1640580"/>
                <a:ext cx="761999"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Internet</a:t>
                </a:r>
              </a:p>
            </p:txBody>
          </p:sp>
          <p:sp>
            <p:nvSpPr>
              <p:cNvPr id="42" name="TextBox 9">
                <a:extLst>
                  <a:ext uri="{FF2B5EF4-FFF2-40B4-BE49-F238E27FC236}">
                    <a16:creationId xmlns:a16="http://schemas.microsoft.com/office/drawing/2014/main" id="{C9AC037F-827E-4FBE-A2A8-6DDA0ECC5E4D}"/>
                  </a:ext>
                </a:extLst>
              </p:cNvPr>
              <p:cNvSpPr txBox="1"/>
              <p:nvPr/>
            </p:nvSpPr>
            <p:spPr>
              <a:xfrm>
                <a:off x="10820401" y="1640580"/>
                <a:ext cx="761999"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Server</a:t>
                </a:r>
              </a:p>
            </p:txBody>
          </p:sp>
          <p:sp>
            <p:nvSpPr>
              <p:cNvPr id="43" name="TextBox 11">
                <a:extLst>
                  <a:ext uri="{FF2B5EF4-FFF2-40B4-BE49-F238E27FC236}">
                    <a16:creationId xmlns:a16="http://schemas.microsoft.com/office/drawing/2014/main" id="{A6760E7C-55CE-4B94-9E61-616F10DE43DE}"/>
                  </a:ext>
                </a:extLst>
              </p:cNvPr>
              <p:cNvSpPr txBox="1"/>
              <p:nvPr/>
            </p:nvSpPr>
            <p:spPr>
              <a:xfrm>
                <a:off x="7070921" y="1521731"/>
                <a:ext cx="655800"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STA 1</a:t>
                </a:r>
              </a:p>
            </p:txBody>
          </p:sp>
          <p:sp>
            <p:nvSpPr>
              <p:cNvPr id="44" name="TextBox 13">
                <a:extLst>
                  <a:ext uri="{FF2B5EF4-FFF2-40B4-BE49-F238E27FC236}">
                    <a16:creationId xmlns:a16="http://schemas.microsoft.com/office/drawing/2014/main" id="{86442993-5CA3-4BFC-9CCA-8BC62EC5EDC8}"/>
                  </a:ext>
                </a:extLst>
              </p:cNvPr>
              <p:cNvSpPr txBox="1"/>
              <p:nvPr/>
            </p:nvSpPr>
            <p:spPr>
              <a:xfrm>
                <a:off x="7573401" y="2416705"/>
                <a:ext cx="656199"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 STA 2</a:t>
                </a:r>
              </a:p>
            </p:txBody>
          </p:sp>
          <p:sp>
            <p:nvSpPr>
              <p:cNvPr id="45" name="Rectangle 44">
                <a:extLst>
                  <a:ext uri="{FF2B5EF4-FFF2-40B4-BE49-F238E27FC236}">
                    <a16:creationId xmlns:a16="http://schemas.microsoft.com/office/drawing/2014/main" id="{C904B42B-6FFA-4B0F-987D-C34B99DEE54F}"/>
                  </a:ext>
                </a:extLst>
              </p:cNvPr>
              <p:cNvSpPr/>
              <p:nvPr/>
            </p:nvSpPr>
            <p:spPr bwMode="auto">
              <a:xfrm>
                <a:off x="7341551" y="1290309"/>
                <a:ext cx="1040449" cy="81291"/>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46" name="Straight Arrow Connector 45">
                <a:extLst>
                  <a:ext uri="{FF2B5EF4-FFF2-40B4-BE49-F238E27FC236}">
                    <a16:creationId xmlns:a16="http://schemas.microsoft.com/office/drawing/2014/main" id="{8ABDC5A8-527B-4CA9-B6CA-EC27D5F11CBA}"/>
                  </a:ext>
                </a:extLst>
              </p:cNvPr>
              <p:cNvCxnSpPr/>
              <p:nvPr/>
            </p:nvCxnSpPr>
            <p:spPr bwMode="auto">
              <a:xfrm>
                <a:off x="7596845" y="1392981"/>
                <a:ext cx="736035" cy="21746"/>
              </a:xfrm>
              <a:prstGeom prst="straightConnector1">
                <a:avLst/>
              </a:prstGeom>
              <a:solidFill>
                <a:schemeClr val="accent1"/>
              </a:solidFill>
              <a:ln w="19050" cap="flat" cmpd="sng" algn="ctr">
                <a:solidFill>
                  <a:schemeClr val="tx1"/>
                </a:solidFill>
                <a:prstDash val="sysDot"/>
                <a:round/>
                <a:headEnd type="none" w="sm" len="sm"/>
                <a:tailEnd type="stealth"/>
              </a:ln>
              <a:effectLst/>
            </p:spPr>
          </p:cxnSp>
          <p:pic>
            <p:nvPicPr>
              <p:cNvPr id="47" name="Picture 46">
                <a:extLst>
                  <a:ext uri="{FF2B5EF4-FFF2-40B4-BE49-F238E27FC236}">
                    <a16:creationId xmlns:a16="http://schemas.microsoft.com/office/drawing/2014/main" id="{2631B8D0-C56C-448D-BFC7-EA6929693D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8072" y="2032103"/>
                <a:ext cx="407694" cy="203413"/>
              </a:xfrm>
              <a:prstGeom prst="rect">
                <a:avLst/>
              </a:prstGeom>
            </p:spPr>
          </p:pic>
          <p:cxnSp>
            <p:nvCxnSpPr>
              <p:cNvPr id="48" name="Straight Arrow Connector 47">
                <a:extLst>
                  <a:ext uri="{FF2B5EF4-FFF2-40B4-BE49-F238E27FC236}">
                    <a16:creationId xmlns:a16="http://schemas.microsoft.com/office/drawing/2014/main" id="{270B3BDD-3268-44E4-8B04-025931160642}"/>
                  </a:ext>
                </a:extLst>
              </p:cNvPr>
              <p:cNvCxnSpPr/>
              <p:nvPr/>
            </p:nvCxnSpPr>
            <p:spPr bwMode="auto">
              <a:xfrm flipV="1">
                <a:off x="7892942" y="1600200"/>
                <a:ext cx="489058" cy="518685"/>
              </a:xfrm>
              <a:prstGeom prst="straightConnector1">
                <a:avLst/>
              </a:prstGeom>
              <a:solidFill>
                <a:schemeClr val="accent1"/>
              </a:solidFill>
              <a:ln w="19050" cap="flat" cmpd="sng" algn="ctr">
                <a:solidFill>
                  <a:schemeClr val="tx1"/>
                </a:solidFill>
                <a:prstDash val="sysDot"/>
                <a:round/>
                <a:headEnd type="none" w="sm" len="sm"/>
                <a:tailEnd type="stealth"/>
              </a:ln>
              <a:effectLst/>
            </p:spPr>
          </p:cxnSp>
        </p:grpSp>
        <p:pic>
          <p:nvPicPr>
            <p:cNvPr id="7" name="Picture 6">
              <a:extLst>
                <a:ext uri="{FF2B5EF4-FFF2-40B4-BE49-F238E27FC236}">
                  <a16:creationId xmlns:a16="http://schemas.microsoft.com/office/drawing/2014/main" id="{D48D687C-5B13-4E40-BF3B-255DF4696501}"/>
                </a:ext>
              </a:extLst>
            </p:cNvPr>
            <p:cNvPicPr>
              <a:picLocks noChangeAspect="1"/>
            </p:cNvPicPr>
            <p:nvPr/>
          </p:nvPicPr>
          <p:blipFill>
            <a:blip r:embed="rId3"/>
            <a:stretch>
              <a:fillRect/>
            </a:stretch>
          </p:blipFill>
          <p:spPr>
            <a:xfrm>
              <a:off x="1990195" y="2730239"/>
              <a:ext cx="2691352" cy="413621"/>
            </a:xfrm>
            <a:prstGeom prst="rect">
              <a:avLst/>
            </a:prstGeom>
          </p:spPr>
        </p:pic>
        <p:sp>
          <p:nvSpPr>
            <p:cNvPr id="8" name="Rectangle 7">
              <a:extLst>
                <a:ext uri="{FF2B5EF4-FFF2-40B4-BE49-F238E27FC236}">
                  <a16:creationId xmlns:a16="http://schemas.microsoft.com/office/drawing/2014/main" id="{E8DA2EA1-324C-4197-851D-D540C1E9DEA1}"/>
                </a:ext>
              </a:extLst>
            </p:cNvPr>
            <p:cNvSpPr/>
            <p:nvPr/>
          </p:nvSpPr>
          <p:spPr bwMode="auto">
            <a:xfrm>
              <a:off x="2073360" y="2786621"/>
              <a:ext cx="800940" cy="2398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コンテンツ プレースホルダー 7">
              <a:extLst>
                <a:ext uri="{FF2B5EF4-FFF2-40B4-BE49-F238E27FC236}">
                  <a16:creationId xmlns:a16="http://schemas.microsoft.com/office/drawing/2014/main" id="{5E39CB42-B5E1-45EF-9498-2C476B2428CF}"/>
                </a:ext>
              </a:extLst>
            </p:cNvPr>
            <p:cNvSpPr txBox="1">
              <a:spLocks/>
            </p:cNvSpPr>
            <p:nvPr/>
          </p:nvSpPr>
          <p:spPr bwMode="auto">
            <a:xfrm>
              <a:off x="1055439" y="1516260"/>
              <a:ext cx="4536505" cy="3424908"/>
            </a:xfrm>
            <a:prstGeom prst="rect">
              <a:avLst/>
            </a:prstGeom>
            <a:noFill/>
            <a:ln w="9525">
              <a:solidFill>
                <a:schemeClr val="tx2"/>
              </a:solid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kumimoji="1" lang="en-US" altLang="ja-JP" kern="0" dirty="0"/>
                <a:t>Topology/Architecture</a:t>
              </a:r>
            </a:p>
          </p:txBody>
        </p:sp>
        <p:grpSp>
          <p:nvGrpSpPr>
            <p:cNvPr id="10" name="Group 9">
              <a:extLst>
                <a:ext uri="{FF2B5EF4-FFF2-40B4-BE49-F238E27FC236}">
                  <a16:creationId xmlns:a16="http://schemas.microsoft.com/office/drawing/2014/main" id="{14374C04-1042-4BFD-BFEF-333AC5B161BA}"/>
                </a:ext>
              </a:extLst>
            </p:cNvPr>
            <p:cNvGrpSpPr/>
            <p:nvPr/>
          </p:nvGrpSpPr>
          <p:grpSpPr>
            <a:xfrm>
              <a:off x="1387600" y="3592561"/>
              <a:ext cx="3988319" cy="1385890"/>
              <a:chOff x="7123588" y="3570085"/>
              <a:chExt cx="4474491" cy="2393607"/>
            </a:xfrm>
          </p:grpSpPr>
          <p:pic>
            <p:nvPicPr>
              <p:cNvPr id="19" name="Picture 18">
                <a:extLst>
                  <a:ext uri="{FF2B5EF4-FFF2-40B4-BE49-F238E27FC236}">
                    <a16:creationId xmlns:a16="http://schemas.microsoft.com/office/drawing/2014/main" id="{548F432F-27C3-47CC-8140-D98FDC86437F}"/>
                  </a:ext>
                </a:extLst>
              </p:cNvPr>
              <p:cNvPicPr>
                <a:picLocks noChangeAspect="1"/>
              </p:cNvPicPr>
              <p:nvPr/>
            </p:nvPicPr>
            <p:blipFill>
              <a:blip r:embed="rId3"/>
              <a:stretch>
                <a:fillRect/>
              </a:stretch>
            </p:blipFill>
            <p:spPr>
              <a:xfrm>
                <a:off x="7565418" y="4766731"/>
                <a:ext cx="3019425" cy="714375"/>
              </a:xfrm>
              <a:prstGeom prst="rect">
                <a:avLst/>
              </a:prstGeom>
            </p:spPr>
          </p:pic>
          <p:pic>
            <p:nvPicPr>
              <p:cNvPr id="20" name="Picture 19">
                <a:extLst>
                  <a:ext uri="{FF2B5EF4-FFF2-40B4-BE49-F238E27FC236}">
                    <a16:creationId xmlns:a16="http://schemas.microsoft.com/office/drawing/2014/main" id="{0749C347-F250-4094-A9D9-A48C3D67BD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2430" y="3660572"/>
                <a:ext cx="374005" cy="533400"/>
              </a:xfrm>
              <a:prstGeom prst="rect">
                <a:avLst/>
              </a:prstGeom>
            </p:spPr>
          </p:pic>
          <p:pic>
            <p:nvPicPr>
              <p:cNvPr id="21" name="Picture 20">
                <a:extLst>
                  <a:ext uri="{FF2B5EF4-FFF2-40B4-BE49-F238E27FC236}">
                    <a16:creationId xmlns:a16="http://schemas.microsoft.com/office/drawing/2014/main" id="{BA6006D2-AC73-4826-A0F8-C3617E805A84}"/>
                  </a:ext>
                </a:extLst>
              </p:cNvPr>
              <p:cNvPicPr>
                <a:picLocks noChangeAspect="1"/>
              </p:cNvPicPr>
              <p:nvPr/>
            </p:nvPicPr>
            <p:blipFill>
              <a:blip r:embed="rId3"/>
              <a:stretch>
                <a:fillRect/>
              </a:stretch>
            </p:blipFill>
            <p:spPr>
              <a:xfrm>
                <a:off x="7357230" y="3570085"/>
                <a:ext cx="3019425" cy="714375"/>
              </a:xfrm>
              <a:prstGeom prst="rect">
                <a:avLst/>
              </a:prstGeom>
            </p:spPr>
          </p:pic>
          <p:cxnSp>
            <p:nvCxnSpPr>
              <p:cNvPr id="22" name="Elbow Connector 27">
                <a:extLst>
                  <a:ext uri="{FF2B5EF4-FFF2-40B4-BE49-F238E27FC236}">
                    <a16:creationId xmlns:a16="http://schemas.microsoft.com/office/drawing/2014/main" id="{37333D92-9BB9-41B4-ACA4-CAB9062046FD}"/>
                  </a:ext>
                </a:extLst>
              </p:cNvPr>
              <p:cNvCxnSpPr/>
              <p:nvPr/>
            </p:nvCxnSpPr>
            <p:spPr bwMode="auto">
              <a:xfrm flipV="1">
                <a:off x="10329030" y="3927272"/>
                <a:ext cx="565795" cy="133881"/>
              </a:xfrm>
              <a:prstGeom prst="bentConnector3">
                <a:avLst/>
              </a:prstGeom>
              <a:solidFill>
                <a:schemeClr val="accent1"/>
              </a:solidFill>
              <a:ln w="12700" cap="flat" cmpd="sng" algn="ctr">
                <a:solidFill>
                  <a:schemeClr val="tx1"/>
                </a:solidFill>
                <a:prstDash val="solid"/>
                <a:round/>
                <a:headEnd type="none" w="sm" len="sm"/>
                <a:tailEnd type="none" w="sm" len="sm"/>
              </a:ln>
              <a:effectLst/>
            </p:spPr>
          </p:cxnSp>
          <p:pic>
            <p:nvPicPr>
              <p:cNvPr id="23" name="Picture 22">
                <a:extLst>
                  <a:ext uri="{FF2B5EF4-FFF2-40B4-BE49-F238E27FC236}">
                    <a16:creationId xmlns:a16="http://schemas.microsoft.com/office/drawing/2014/main" id="{45BFAA33-EBE9-4B13-A8F9-9555CFDD47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3588" y="3810000"/>
                <a:ext cx="407694" cy="266700"/>
              </a:xfrm>
              <a:prstGeom prst="rect">
                <a:avLst/>
              </a:prstGeom>
            </p:spPr>
          </p:pic>
          <p:sp>
            <p:nvSpPr>
              <p:cNvPr id="24" name="TextBox 29">
                <a:extLst>
                  <a:ext uri="{FF2B5EF4-FFF2-40B4-BE49-F238E27FC236}">
                    <a16:creationId xmlns:a16="http://schemas.microsoft.com/office/drawing/2014/main" id="{78EF8260-C376-4E57-8CC2-12C4084F1557}"/>
                  </a:ext>
                </a:extLst>
              </p:cNvPr>
              <p:cNvSpPr txBox="1"/>
              <p:nvPr/>
            </p:nvSpPr>
            <p:spPr>
              <a:xfrm>
                <a:off x="9623123" y="4220065"/>
                <a:ext cx="761999"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Internet</a:t>
                </a:r>
              </a:p>
            </p:txBody>
          </p:sp>
          <p:sp>
            <p:nvSpPr>
              <p:cNvPr id="25" name="TextBox 30">
                <a:extLst>
                  <a:ext uri="{FF2B5EF4-FFF2-40B4-BE49-F238E27FC236}">
                    <a16:creationId xmlns:a16="http://schemas.microsoft.com/office/drawing/2014/main" id="{DCE1BBAD-809B-47D1-A3C9-5109B76077A5}"/>
                  </a:ext>
                </a:extLst>
              </p:cNvPr>
              <p:cNvSpPr txBox="1"/>
              <p:nvPr/>
            </p:nvSpPr>
            <p:spPr>
              <a:xfrm>
                <a:off x="10836080" y="4220065"/>
                <a:ext cx="761999"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Server</a:t>
                </a:r>
              </a:p>
            </p:txBody>
          </p:sp>
          <p:sp>
            <p:nvSpPr>
              <p:cNvPr id="26" name="TextBox 31">
                <a:extLst>
                  <a:ext uri="{FF2B5EF4-FFF2-40B4-BE49-F238E27FC236}">
                    <a16:creationId xmlns:a16="http://schemas.microsoft.com/office/drawing/2014/main" id="{E5DF49E2-6FFA-4664-884B-ABF1F22C618C}"/>
                  </a:ext>
                </a:extLst>
              </p:cNvPr>
              <p:cNvSpPr txBox="1"/>
              <p:nvPr/>
            </p:nvSpPr>
            <p:spPr>
              <a:xfrm>
                <a:off x="8503879" y="4220065"/>
                <a:ext cx="694768"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AP 1</a:t>
                </a:r>
              </a:p>
            </p:txBody>
          </p:sp>
          <p:sp>
            <p:nvSpPr>
              <p:cNvPr id="27" name="TextBox 32">
                <a:extLst>
                  <a:ext uri="{FF2B5EF4-FFF2-40B4-BE49-F238E27FC236}">
                    <a16:creationId xmlns:a16="http://schemas.microsoft.com/office/drawing/2014/main" id="{158353DB-AA84-497F-B775-4D1C9AFC6C50}"/>
                  </a:ext>
                </a:extLst>
              </p:cNvPr>
              <p:cNvSpPr txBox="1"/>
              <p:nvPr/>
            </p:nvSpPr>
            <p:spPr>
              <a:xfrm>
                <a:off x="7123588" y="4097916"/>
                <a:ext cx="769354" cy="430887"/>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STA 1</a:t>
                </a:r>
              </a:p>
              <a:p>
                <a:r>
                  <a:rPr lang="en-US" sz="1100" b="1" dirty="0"/>
                  <a:t>@ </a:t>
                </a:r>
                <a:r>
                  <a:rPr lang="en-US" sz="1100" b="1" i="1" dirty="0"/>
                  <a:t>t</a:t>
                </a:r>
                <a:r>
                  <a:rPr lang="en-US" sz="1100" b="1" dirty="0"/>
                  <a:t>=T</a:t>
                </a:r>
                <a:r>
                  <a:rPr lang="en-US" sz="1100" b="1" baseline="-25000" dirty="0"/>
                  <a:t>1</a:t>
                </a:r>
              </a:p>
            </p:txBody>
          </p:sp>
          <p:sp>
            <p:nvSpPr>
              <p:cNvPr id="28" name="Rectangle 27">
                <a:extLst>
                  <a:ext uri="{FF2B5EF4-FFF2-40B4-BE49-F238E27FC236}">
                    <a16:creationId xmlns:a16="http://schemas.microsoft.com/office/drawing/2014/main" id="{BCCB5626-C754-434E-B000-569710297365}"/>
                  </a:ext>
                </a:extLst>
              </p:cNvPr>
              <p:cNvSpPr/>
              <p:nvPr/>
            </p:nvSpPr>
            <p:spPr bwMode="auto">
              <a:xfrm>
                <a:off x="7357230" y="3869794"/>
                <a:ext cx="1040449" cy="81291"/>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29" name="Straight Arrow Connector 28">
                <a:extLst>
                  <a:ext uri="{FF2B5EF4-FFF2-40B4-BE49-F238E27FC236}">
                    <a16:creationId xmlns:a16="http://schemas.microsoft.com/office/drawing/2014/main" id="{B09710C7-2A9F-474B-A56A-27F24B2D5C9E}"/>
                  </a:ext>
                </a:extLst>
              </p:cNvPr>
              <p:cNvCxnSpPr/>
              <p:nvPr/>
            </p:nvCxnSpPr>
            <p:spPr bwMode="auto">
              <a:xfrm flipV="1">
                <a:off x="7653561" y="3994213"/>
                <a:ext cx="694998" cy="51948"/>
              </a:xfrm>
              <a:prstGeom prst="straightConnector1">
                <a:avLst/>
              </a:prstGeom>
              <a:solidFill>
                <a:schemeClr val="accent1"/>
              </a:solidFill>
              <a:ln w="19050" cap="flat" cmpd="sng" algn="ctr">
                <a:solidFill>
                  <a:schemeClr val="tx1"/>
                </a:solidFill>
                <a:prstDash val="sysDot"/>
                <a:round/>
                <a:headEnd type="none" w="sm" len="sm"/>
                <a:tailEnd type="stealth"/>
              </a:ln>
              <a:effectLst/>
            </p:spPr>
          </p:cxnSp>
          <p:sp>
            <p:nvSpPr>
              <p:cNvPr id="30" name="Rectangle 29">
                <a:extLst>
                  <a:ext uri="{FF2B5EF4-FFF2-40B4-BE49-F238E27FC236}">
                    <a16:creationId xmlns:a16="http://schemas.microsoft.com/office/drawing/2014/main" id="{10D49E19-1489-4047-ACDE-1B84FDA732BA}"/>
                  </a:ext>
                </a:extLst>
              </p:cNvPr>
              <p:cNvSpPr/>
              <p:nvPr/>
            </p:nvSpPr>
            <p:spPr bwMode="auto">
              <a:xfrm>
                <a:off x="9296400" y="4766731"/>
                <a:ext cx="1598425" cy="71437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1" name="Rectangle 30">
                <a:extLst>
                  <a:ext uri="{FF2B5EF4-FFF2-40B4-BE49-F238E27FC236}">
                    <a16:creationId xmlns:a16="http://schemas.microsoft.com/office/drawing/2014/main" id="{8A286F35-D522-40B8-9F7E-4D84AE99C29B}"/>
                  </a:ext>
                </a:extLst>
              </p:cNvPr>
              <p:cNvSpPr/>
              <p:nvPr/>
            </p:nvSpPr>
            <p:spPr bwMode="auto">
              <a:xfrm>
                <a:off x="7726721" y="5058398"/>
                <a:ext cx="883879" cy="345551"/>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32" name="Straight Arrow Connector 31">
                <a:extLst>
                  <a:ext uri="{FF2B5EF4-FFF2-40B4-BE49-F238E27FC236}">
                    <a16:creationId xmlns:a16="http://schemas.microsoft.com/office/drawing/2014/main" id="{D065C737-DEC6-4CC1-B8BC-FFAE45057AF9}"/>
                  </a:ext>
                </a:extLst>
              </p:cNvPr>
              <p:cNvCxnSpPr/>
              <p:nvPr/>
            </p:nvCxnSpPr>
            <p:spPr bwMode="auto">
              <a:xfrm flipV="1">
                <a:off x="9071341" y="4208640"/>
                <a:ext cx="551782" cy="806687"/>
              </a:xfrm>
              <a:prstGeom prst="straightConnector1">
                <a:avLst/>
              </a:prstGeom>
              <a:solidFill>
                <a:schemeClr val="accent1"/>
              </a:solidFill>
              <a:ln w="19050" cap="flat" cmpd="sng" algn="ctr">
                <a:solidFill>
                  <a:schemeClr val="tx1"/>
                </a:solidFill>
                <a:prstDash val="solid"/>
                <a:round/>
                <a:headEnd type="none" w="sm" len="sm"/>
                <a:tailEnd type="stealth"/>
              </a:ln>
              <a:effectLst/>
            </p:spPr>
          </p:cxnSp>
          <p:cxnSp>
            <p:nvCxnSpPr>
              <p:cNvPr id="33" name="Straight Arrow Connector 32">
                <a:extLst>
                  <a:ext uri="{FF2B5EF4-FFF2-40B4-BE49-F238E27FC236}">
                    <a16:creationId xmlns:a16="http://schemas.microsoft.com/office/drawing/2014/main" id="{798E224D-FC32-4AB0-8698-991C46490EE3}"/>
                  </a:ext>
                </a:extLst>
              </p:cNvPr>
              <p:cNvCxnSpPr/>
              <p:nvPr/>
            </p:nvCxnSpPr>
            <p:spPr bwMode="auto">
              <a:xfrm flipV="1">
                <a:off x="7799639" y="5187250"/>
                <a:ext cx="779128" cy="55762"/>
              </a:xfrm>
              <a:prstGeom prst="straightConnector1">
                <a:avLst/>
              </a:prstGeom>
              <a:solidFill>
                <a:schemeClr val="accent1"/>
              </a:solidFill>
              <a:ln w="19050" cap="flat" cmpd="sng" algn="ctr">
                <a:solidFill>
                  <a:schemeClr val="tx1"/>
                </a:solidFill>
                <a:prstDash val="sysDot"/>
                <a:round/>
                <a:headEnd type="none" w="sm" len="sm"/>
                <a:tailEnd type="stealth"/>
              </a:ln>
              <a:effectLst/>
            </p:spPr>
          </p:cxnSp>
          <p:sp>
            <p:nvSpPr>
              <p:cNvPr id="34" name="TextBox 50">
                <a:extLst>
                  <a:ext uri="{FF2B5EF4-FFF2-40B4-BE49-F238E27FC236}">
                    <a16:creationId xmlns:a16="http://schemas.microsoft.com/office/drawing/2014/main" id="{593B490E-84C0-455F-AD1C-7EEF5D071FE4}"/>
                  </a:ext>
                </a:extLst>
              </p:cNvPr>
              <p:cNvSpPr txBox="1"/>
              <p:nvPr/>
            </p:nvSpPr>
            <p:spPr>
              <a:xfrm>
                <a:off x="8683631" y="5403949"/>
                <a:ext cx="694768" cy="2616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AP 2</a:t>
                </a:r>
              </a:p>
            </p:txBody>
          </p:sp>
          <p:pic>
            <p:nvPicPr>
              <p:cNvPr id="35" name="Picture 34">
                <a:extLst>
                  <a:ext uri="{FF2B5EF4-FFF2-40B4-BE49-F238E27FC236}">
                    <a16:creationId xmlns:a16="http://schemas.microsoft.com/office/drawing/2014/main" id="{C7B54FF4-F5A8-4506-82A8-3B31D2755A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8118" y="4931580"/>
                <a:ext cx="407694" cy="266700"/>
              </a:xfrm>
              <a:prstGeom prst="rect">
                <a:avLst/>
              </a:prstGeom>
            </p:spPr>
          </p:pic>
          <p:sp>
            <p:nvSpPr>
              <p:cNvPr id="36" name="TextBox 55">
                <a:extLst>
                  <a:ext uri="{FF2B5EF4-FFF2-40B4-BE49-F238E27FC236}">
                    <a16:creationId xmlns:a16="http://schemas.microsoft.com/office/drawing/2014/main" id="{E2AE8BEE-E0C4-4DBB-87E3-0FD003B75B7D}"/>
                  </a:ext>
                </a:extLst>
              </p:cNvPr>
              <p:cNvSpPr txBox="1"/>
              <p:nvPr/>
            </p:nvSpPr>
            <p:spPr>
              <a:xfrm>
                <a:off x="7328117" y="5219496"/>
                <a:ext cx="960252" cy="744196"/>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STA 1</a:t>
                </a:r>
              </a:p>
              <a:p>
                <a:r>
                  <a:rPr lang="en-US" sz="1100" b="1" i="1" dirty="0"/>
                  <a:t>@ t</a:t>
                </a:r>
                <a:r>
                  <a:rPr lang="en-US" sz="1100" b="1" dirty="0"/>
                  <a:t>=T</a:t>
                </a:r>
                <a:r>
                  <a:rPr lang="en-US" sz="1100" b="1" baseline="-25000" dirty="0"/>
                  <a:t>2</a:t>
                </a:r>
                <a:endParaRPr lang="en-US" sz="1100" b="1" dirty="0"/>
              </a:p>
            </p:txBody>
          </p:sp>
        </p:grpSp>
        <p:sp>
          <p:nvSpPr>
            <p:cNvPr id="11" name="TextBox 10">
              <a:extLst>
                <a:ext uri="{FF2B5EF4-FFF2-40B4-BE49-F238E27FC236}">
                  <a16:creationId xmlns:a16="http://schemas.microsoft.com/office/drawing/2014/main" id="{FDEA376A-C97D-4F7D-9DD9-C60684D11AE9}"/>
                </a:ext>
              </a:extLst>
            </p:cNvPr>
            <p:cNvSpPr txBox="1"/>
            <p:nvPr/>
          </p:nvSpPr>
          <p:spPr>
            <a:xfrm>
              <a:off x="3463109" y="3179521"/>
              <a:ext cx="1941557" cy="369332"/>
            </a:xfrm>
            <a:prstGeom prst="rect">
              <a:avLst/>
            </a:prstGeom>
            <a:noFill/>
          </p:spPr>
          <p:txBody>
            <a:bodyPr wrap="none" rtlCol="0">
              <a:spAutoFit/>
            </a:bodyPr>
            <a:lstStyle/>
            <a:p>
              <a:r>
                <a:rPr lang="en-US" sz="1800" b="1" i="1" dirty="0">
                  <a:solidFill>
                    <a:srgbClr val="0070C0"/>
                  </a:solidFill>
                </a:rPr>
                <a:t>Zero Setup Sensor</a:t>
              </a:r>
            </a:p>
          </p:txBody>
        </p:sp>
        <p:sp>
          <p:nvSpPr>
            <p:cNvPr id="12" name="TextBox 11">
              <a:extLst>
                <a:ext uri="{FF2B5EF4-FFF2-40B4-BE49-F238E27FC236}">
                  <a16:creationId xmlns:a16="http://schemas.microsoft.com/office/drawing/2014/main" id="{52983520-BC7C-4EE5-9D26-78C958BF547B}"/>
                </a:ext>
              </a:extLst>
            </p:cNvPr>
            <p:cNvSpPr txBox="1"/>
            <p:nvPr/>
          </p:nvSpPr>
          <p:spPr>
            <a:xfrm>
              <a:off x="3428981" y="4380862"/>
              <a:ext cx="2050561" cy="369332"/>
            </a:xfrm>
            <a:prstGeom prst="rect">
              <a:avLst/>
            </a:prstGeom>
            <a:noFill/>
          </p:spPr>
          <p:txBody>
            <a:bodyPr wrap="none" rtlCol="0">
              <a:spAutoFit/>
            </a:bodyPr>
            <a:lstStyle/>
            <a:p>
              <a:r>
                <a:rPr lang="en-US" sz="1800" b="1" i="1" dirty="0">
                  <a:solidFill>
                    <a:srgbClr val="0070C0"/>
                  </a:solidFill>
                </a:rPr>
                <a:t>Sensor on the move</a:t>
              </a:r>
            </a:p>
          </p:txBody>
        </p:sp>
        <p:sp>
          <p:nvSpPr>
            <p:cNvPr id="13" name="TextBox 31">
              <a:extLst>
                <a:ext uri="{FF2B5EF4-FFF2-40B4-BE49-F238E27FC236}">
                  <a16:creationId xmlns:a16="http://schemas.microsoft.com/office/drawing/2014/main" id="{C572D6B2-8CA3-4C77-90DC-0C46696F4FA3}"/>
                </a:ext>
              </a:extLst>
            </p:cNvPr>
            <p:cNvSpPr txBox="1"/>
            <p:nvPr/>
          </p:nvSpPr>
          <p:spPr>
            <a:xfrm>
              <a:off x="2674353" y="2507952"/>
              <a:ext cx="619279" cy="151471"/>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AP 1</a:t>
              </a:r>
            </a:p>
          </p:txBody>
        </p:sp>
        <p:cxnSp>
          <p:nvCxnSpPr>
            <p:cNvPr id="14" name="Straight Arrow Connector 13">
              <a:extLst>
                <a:ext uri="{FF2B5EF4-FFF2-40B4-BE49-F238E27FC236}">
                  <a16:creationId xmlns:a16="http://schemas.microsoft.com/office/drawing/2014/main" id="{35DED355-43D4-45C0-B4DC-C21205FF71AB}"/>
                </a:ext>
              </a:extLst>
            </p:cNvPr>
            <p:cNvCxnSpPr>
              <a:cxnSpLocks/>
            </p:cNvCxnSpPr>
            <p:nvPr/>
          </p:nvCxnSpPr>
          <p:spPr bwMode="auto">
            <a:xfrm flipV="1">
              <a:off x="2085410" y="3003805"/>
              <a:ext cx="635107" cy="14690"/>
            </a:xfrm>
            <a:prstGeom prst="straightConnector1">
              <a:avLst/>
            </a:prstGeom>
            <a:solidFill>
              <a:schemeClr val="accent1"/>
            </a:solidFill>
            <a:ln w="19050" cap="flat" cmpd="sng" algn="ctr">
              <a:solidFill>
                <a:schemeClr val="tx1"/>
              </a:solidFill>
              <a:prstDash val="sysDot"/>
              <a:round/>
              <a:headEnd type="none" w="sm" len="sm"/>
              <a:tailEnd type="stealth"/>
            </a:ln>
            <a:effectLst/>
          </p:spPr>
        </p:cxnSp>
        <p:sp>
          <p:nvSpPr>
            <p:cNvPr id="15" name="Rectangle 14">
              <a:extLst>
                <a:ext uri="{FF2B5EF4-FFF2-40B4-BE49-F238E27FC236}">
                  <a16:creationId xmlns:a16="http://schemas.microsoft.com/office/drawing/2014/main" id="{67C868CC-49A8-49B3-B1EC-80177BFC8483}"/>
                </a:ext>
              </a:extLst>
            </p:cNvPr>
            <p:cNvSpPr/>
            <p:nvPr/>
          </p:nvSpPr>
          <p:spPr bwMode="auto">
            <a:xfrm>
              <a:off x="3463110" y="2749326"/>
              <a:ext cx="1218438" cy="4337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50">
              <a:extLst>
                <a:ext uri="{FF2B5EF4-FFF2-40B4-BE49-F238E27FC236}">
                  <a16:creationId xmlns:a16="http://schemas.microsoft.com/office/drawing/2014/main" id="{63875522-FED5-4494-8759-FDEFB716C037}"/>
                </a:ext>
              </a:extLst>
            </p:cNvPr>
            <p:cNvSpPr txBox="1"/>
            <p:nvPr/>
          </p:nvSpPr>
          <p:spPr>
            <a:xfrm>
              <a:off x="2941532" y="3116175"/>
              <a:ext cx="619279" cy="151471"/>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1200" kern="1200">
                  <a:solidFill>
                    <a:schemeClr val="tx1"/>
                  </a:solidFill>
                  <a:latin typeface="Times New Roman" panose="02020603050405020304" pitchFamily="18" charset="0"/>
                  <a:ea typeface="宋体" panose="02010600030101010101" pitchFamily="2" charset="-122"/>
                  <a:cs typeface="+mn-cs"/>
                </a:defRPr>
              </a:lvl9pPr>
            </a:lstStyle>
            <a:p>
              <a:r>
                <a:rPr lang="en-US" sz="1100" b="1" dirty="0"/>
                <a:t>AP 2</a:t>
              </a:r>
            </a:p>
          </p:txBody>
        </p:sp>
        <p:cxnSp>
          <p:nvCxnSpPr>
            <p:cNvPr id="17" name="Straight Arrow Connector 16">
              <a:extLst>
                <a:ext uri="{FF2B5EF4-FFF2-40B4-BE49-F238E27FC236}">
                  <a16:creationId xmlns:a16="http://schemas.microsoft.com/office/drawing/2014/main" id="{12DB7DFE-A2EF-4253-979A-270F45749DFF}"/>
                </a:ext>
              </a:extLst>
            </p:cNvPr>
            <p:cNvCxnSpPr>
              <a:cxnSpLocks/>
            </p:cNvCxnSpPr>
            <p:nvPr/>
          </p:nvCxnSpPr>
          <p:spPr bwMode="auto">
            <a:xfrm flipV="1">
              <a:off x="3492591" y="2504706"/>
              <a:ext cx="344218" cy="286554"/>
            </a:xfrm>
            <a:prstGeom prst="straightConnector1">
              <a:avLst/>
            </a:prstGeom>
            <a:solidFill>
              <a:schemeClr val="accent1"/>
            </a:solidFill>
            <a:ln w="19050" cap="flat" cmpd="sng" algn="ctr">
              <a:solidFill>
                <a:schemeClr val="tx1"/>
              </a:solidFill>
              <a:prstDash val="solid"/>
              <a:round/>
              <a:headEnd type="none" w="sm" len="sm"/>
              <a:tailEnd type="stealth"/>
            </a:ln>
            <a:effectLst/>
          </p:spPr>
        </p:cxnSp>
        <p:cxnSp>
          <p:nvCxnSpPr>
            <p:cNvPr id="18" name="Straight Arrow Connector 17">
              <a:extLst>
                <a:ext uri="{FF2B5EF4-FFF2-40B4-BE49-F238E27FC236}">
                  <a16:creationId xmlns:a16="http://schemas.microsoft.com/office/drawing/2014/main" id="{0B77E152-581F-4FB1-AEF1-FA01FF7D3087}"/>
                </a:ext>
              </a:extLst>
            </p:cNvPr>
            <p:cNvCxnSpPr>
              <a:cxnSpLocks/>
            </p:cNvCxnSpPr>
            <p:nvPr/>
          </p:nvCxnSpPr>
          <p:spPr bwMode="auto">
            <a:xfrm flipV="1">
              <a:off x="2059556" y="2487251"/>
              <a:ext cx="500125" cy="456012"/>
            </a:xfrm>
            <a:prstGeom prst="straightConnector1">
              <a:avLst/>
            </a:prstGeom>
            <a:solidFill>
              <a:schemeClr val="accent1"/>
            </a:solidFill>
            <a:ln w="19050" cap="flat" cmpd="sng" algn="ctr">
              <a:solidFill>
                <a:schemeClr val="tx1"/>
              </a:solidFill>
              <a:prstDash val="sysDot"/>
              <a:round/>
              <a:headEnd type="none" w="sm" len="sm"/>
              <a:tailEnd type="stealth"/>
            </a:ln>
            <a:effectLst/>
          </p:spPr>
        </p:cxnSp>
      </p:grpSp>
      <p:sp>
        <p:nvSpPr>
          <p:cNvPr id="49" name="Slide Number Placeholder 48"/>
          <p:cNvSpPr>
            <a:spLocks noGrp="1"/>
          </p:cNvSpPr>
          <p:nvPr>
            <p:ph type="sldNum" sz="quarter" idx="12"/>
          </p:nvPr>
        </p:nvSpPr>
        <p:spPr/>
        <p:txBody>
          <a:bodyPr/>
          <a:lstStyle/>
          <a:p>
            <a:fld id="{B016F8AB-BCEA-4347-8BA6-BE776009BC89}" type="slidenum">
              <a:rPr lang="en-GB" smtClean="0"/>
              <a:pPr/>
              <a:t>46</a:t>
            </a:fld>
            <a:endParaRPr lang="en-GB"/>
          </a:p>
        </p:txBody>
      </p:sp>
      <p:sp>
        <p:nvSpPr>
          <p:cNvPr id="50" name="Date Placeholder 4">
            <a:extLst>
              <a:ext uri="{FF2B5EF4-FFF2-40B4-BE49-F238E27FC236}">
                <a16:creationId xmlns:a16="http://schemas.microsoft.com/office/drawing/2014/main" id="{0A85A682-0F22-FC32-308F-41E372C9E6F2}"/>
              </a:ext>
            </a:extLst>
          </p:cNvPr>
          <p:cNvSpPr txBox="1">
            <a:spLocks/>
          </p:cNvSpPr>
          <p:nvPr/>
        </p:nvSpPr>
        <p:spPr>
          <a:xfrm>
            <a:off x="5598213" y="6426104"/>
            <a:ext cx="1413009" cy="1898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85083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875" y="650207"/>
            <a:ext cx="11582400" cy="408405"/>
          </a:xfrm>
        </p:spPr>
        <p:txBody>
          <a:bodyPr>
            <a:normAutofit/>
          </a:bodyPr>
          <a:lstStyle/>
          <a:p>
            <a:r>
              <a:rPr lang="en-US" b="1" dirty="0"/>
              <a:t>802.11bd</a:t>
            </a:r>
            <a:r>
              <a:rPr lang="en-US" dirty="0"/>
              <a:t> defines an evolution of 802.11p for Vehicle to Anything (V2X)</a:t>
            </a:r>
          </a:p>
        </p:txBody>
      </p:sp>
      <p:sp>
        <p:nvSpPr>
          <p:cNvPr id="3" name="Content Placeholder 2"/>
          <p:cNvSpPr>
            <a:spLocks noGrp="1"/>
          </p:cNvSpPr>
          <p:nvPr>
            <p:ph idx="1"/>
          </p:nvPr>
        </p:nvSpPr>
        <p:spPr>
          <a:xfrm>
            <a:off x="490393" y="1239474"/>
            <a:ext cx="5874599" cy="5379998"/>
          </a:xfrm>
        </p:spPr>
        <p:txBody>
          <a:bodyPr>
            <a:noAutofit/>
          </a:bodyPr>
          <a:lstStyle/>
          <a:p>
            <a:pPr>
              <a:buFont typeface="Arial" panose="020B0604020202020204" pitchFamily="34" charset="0"/>
              <a:buChar char="•"/>
            </a:pPr>
            <a:r>
              <a:rPr lang="en-CA" sz="1900" dirty="0"/>
              <a:t>802.11p is largely based on 802.11a.</a:t>
            </a:r>
          </a:p>
          <a:p>
            <a:pPr>
              <a:buFont typeface="Arial" panose="020B0604020202020204" pitchFamily="34" charset="0"/>
              <a:buChar char="•"/>
            </a:pPr>
            <a:r>
              <a:rPr lang="en-CA" sz="1900" dirty="0"/>
              <a:t>802.11bd defines MAC/PHY enhancements from 802.11n, ac, ax, to provide a backwards compatible next generation V2X protocol.</a:t>
            </a:r>
          </a:p>
          <a:p>
            <a:pPr>
              <a:buFont typeface="Arial" panose="020B0604020202020204" pitchFamily="34" charset="0"/>
              <a:buChar char="•"/>
            </a:pPr>
            <a:r>
              <a:rPr lang="en-US" sz="1900" b="1" dirty="0"/>
              <a:t>Higher Throughput</a:t>
            </a:r>
          </a:p>
          <a:p>
            <a:pPr marL="742950" lvl="1" indent="-285750">
              <a:buFont typeface="Arial" panose="020B0604020202020204" pitchFamily="34" charset="0"/>
              <a:buChar char="•"/>
            </a:pPr>
            <a:r>
              <a:rPr lang="en-US" sz="1400" dirty="0"/>
              <a:t>OFDM frame design</a:t>
            </a:r>
          </a:p>
          <a:p>
            <a:pPr marL="742950" lvl="1" indent="-285750">
              <a:buFont typeface="Arial" panose="020B0604020202020204" pitchFamily="34" charset="0"/>
              <a:buChar char="•"/>
            </a:pPr>
            <a:r>
              <a:rPr lang="en-US" sz="1400" dirty="0"/>
              <a:t>Higher MCS, LDPC coding</a:t>
            </a:r>
          </a:p>
          <a:p>
            <a:pPr marL="742950" lvl="1" indent="-285750">
              <a:buFont typeface="Arial" panose="020B0604020202020204" pitchFamily="34" charset="0"/>
              <a:buChar char="•"/>
            </a:pPr>
            <a:r>
              <a:rPr lang="en-US" sz="1400" dirty="0"/>
              <a:t>Packet aggregation</a:t>
            </a:r>
          </a:p>
          <a:p>
            <a:pPr>
              <a:buFont typeface="Arial" panose="020B0604020202020204" pitchFamily="34" charset="0"/>
              <a:buChar char="•"/>
            </a:pPr>
            <a:r>
              <a:rPr lang="en-US" sz="1900" b="1" dirty="0"/>
              <a:t>Longer Range</a:t>
            </a:r>
          </a:p>
          <a:p>
            <a:pPr marL="742950" lvl="1" indent="-285750">
              <a:buFont typeface="Arial" panose="020B0604020202020204" pitchFamily="34" charset="0"/>
              <a:buChar char="•"/>
            </a:pPr>
            <a:r>
              <a:rPr lang="en-US" altLang="zh-CN" sz="1400" dirty="0"/>
              <a:t>Mid-amble design </a:t>
            </a:r>
          </a:p>
          <a:p>
            <a:pPr marL="742950" lvl="1" indent="-285750">
              <a:buFont typeface="Arial" panose="020B0604020202020204" pitchFamily="34" charset="0"/>
              <a:buChar char="•"/>
            </a:pPr>
            <a:r>
              <a:rPr lang="en-US" sz="1400" dirty="0"/>
              <a:t>Repeated transmission mechanism</a:t>
            </a:r>
          </a:p>
          <a:p>
            <a:pPr marL="742950" lvl="1" indent="-285750">
              <a:buFont typeface="Arial" panose="020B0604020202020204" pitchFamily="34" charset="0"/>
              <a:buChar char="•"/>
            </a:pPr>
            <a:r>
              <a:rPr lang="en-US" sz="1400" dirty="0"/>
              <a:t>More robust channel coding</a:t>
            </a:r>
          </a:p>
          <a:p>
            <a:pPr>
              <a:buFont typeface="Arial" panose="020B0604020202020204" pitchFamily="34" charset="0"/>
              <a:buChar char="•"/>
            </a:pPr>
            <a:r>
              <a:rPr lang="en-US" sz="1800" b="1" dirty="0"/>
              <a:t>Support for Positioning</a:t>
            </a:r>
          </a:p>
          <a:p>
            <a:pPr>
              <a:buFont typeface="Arial" panose="020B0604020202020204" pitchFamily="34" charset="0"/>
              <a:buChar char="•"/>
            </a:pPr>
            <a:r>
              <a:rPr lang="en-US" sz="1800" b="1" dirty="0"/>
              <a:t>Backward Compatibility</a:t>
            </a:r>
          </a:p>
          <a:p>
            <a:pPr marL="742950" lvl="1" indent="-285750">
              <a:buFont typeface="Arial" panose="020B0604020202020204" pitchFamily="34" charset="0"/>
              <a:buChar char="•"/>
            </a:pPr>
            <a:r>
              <a:rPr lang="en-US" sz="1400" dirty="0"/>
              <a:t>Backward compatible frame format design, Version indication</a:t>
            </a:r>
          </a:p>
        </p:txBody>
      </p:sp>
      <p:pic>
        <p:nvPicPr>
          <p:cNvPr id="6" name="Picture 5">
            <a:extLst>
              <a:ext uri="{FF2B5EF4-FFF2-40B4-BE49-F238E27FC236}">
                <a16:creationId xmlns:a16="http://schemas.microsoft.com/office/drawing/2014/main" id="{77CD1BB9-8979-4D29-959D-3A3A4EB0AF97}"/>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318"/>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33760" y="3929473"/>
            <a:ext cx="2747143" cy="2163375"/>
          </a:xfrm>
          <a:prstGeom prst="rect">
            <a:avLst/>
          </a:prstGeom>
        </p:spPr>
      </p:pic>
      <p:pic>
        <p:nvPicPr>
          <p:cNvPr id="7" name="Picture 6">
            <a:extLst>
              <a:ext uri="{FF2B5EF4-FFF2-40B4-BE49-F238E27FC236}">
                <a16:creationId xmlns:a16="http://schemas.microsoft.com/office/drawing/2014/main" id="{F66E20A3-81DF-42DE-8D7D-764484D09366}"/>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9227"/>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200000">
            <a:off x="8981287" y="3572735"/>
            <a:ext cx="2765257" cy="2177639"/>
          </a:xfrm>
          <a:prstGeom prst="rect">
            <a:avLst/>
          </a:prstGeom>
        </p:spPr>
      </p:pic>
      <p:pic>
        <p:nvPicPr>
          <p:cNvPr id="8" name="Picture 7">
            <a:extLst>
              <a:ext uri="{FF2B5EF4-FFF2-40B4-BE49-F238E27FC236}">
                <a16:creationId xmlns:a16="http://schemas.microsoft.com/office/drawing/2014/main" id="{24384115-188B-4292-942B-5861A8B0EFA4}"/>
              </a:ext>
            </a:extLst>
          </p:cNvPr>
          <p:cNvPicPr>
            <a:picLocks noChangeAspect="1"/>
          </p:cNvPicPr>
          <p:nvPr/>
        </p:nvPicPr>
        <p:blipFill>
          <a:blip r:embed="rId7" cstate="print">
            <a:extLst>
              <a:ext uri="{BEBA8EAE-BF5A-486C-A8C5-ECC9F3942E4B}">
                <a14:imgProps xmlns:a14="http://schemas.microsoft.com/office/drawing/2010/main">
                  <a14:imgLayer r:embed="rId6">
                    <a14:imgEffect>
                      <a14:colorTemperature colorTemp="8137"/>
                    </a14:imgEffect>
                    <a14:imgEffect>
                      <a14:brightnessContrast bright="-1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6867887" y="2157916"/>
            <a:ext cx="2765259" cy="2177640"/>
          </a:xfrm>
          <a:prstGeom prst="rect">
            <a:avLst/>
          </a:prstGeom>
          <a:noFill/>
        </p:spPr>
      </p:pic>
      <p:pic>
        <p:nvPicPr>
          <p:cNvPr id="9" name="Picture 8">
            <a:extLst>
              <a:ext uri="{FF2B5EF4-FFF2-40B4-BE49-F238E27FC236}">
                <a16:creationId xmlns:a16="http://schemas.microsoft.com/office/drawing/2014/main" id="{88D9AFB2-0423-40A5-AD98-800A494AFA7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8663235" y="1842506"/>
            <a:ext cx="2690565" cy="2118819"/>
          </a:xfrm>
          <a:prstGeom prst="rect">
            <a:avLst/>
          </a:prstGeom>
        </p:spPr>
      </p:pic>
      <p:sp>
        <p:nvSpPr>
          <p:cNvPr id="11" name="TextBox 10">
            <a:extLst>
              <a:ext uri="{FF2B5EF4-FFF2-40B4-BE49-F238E27FC236}">
                <a16:creationId xmlns:a16="http://schemas.microsoft.com/office/drawing/2014/main" id="{77378C73-EC53-46E3-BC37-00EB1207312C}"/>
              </a:ext>
            </a:extLst>
          </p:cNvPr>
          <p:cNvSpPr txBox="1"/>
          <p:nvPr/>
        </p:nvSpPr>
        <p:spPr>
          <a:xfrm>
            <a:off x="7262617" y="1942069"/>
            <a:ext cx="2260539" cy="461665"/>
          </a:xfrm>
          <a:prstGeom prst="rect">
            <a:avLst/>
          </a:prstGeom>
          <a:noFill/>
        </p:spPr>
        <p:txBody>
          <a:bodyPr wrap="square" rtlCol="0">
            <a:spAutoFit/>
          </a:bodyPr>
          <a:lstStyle/>
          <a:p>
            <a:r>
              <a:rPr lang="en-CA" sz="2400" dirty="0">
                <a:solidFill>
                  <a:schemeClr val="bg1"/>
                </a:solidFill>
              </a:rPr>
              <a:t>Longer Range</a:t>
            </a:r>
            <a:endParaRPr lang="en-US" sz="2400" dirty="0">
              <a:solidFill>
                <a:schemeClr val="bg1"/>
              </a:solidFill>
            </a:endParaRPr>
          </a:p>
        </p:txBody>
      </p:sp>
      <p:sp>
        <p:nvSpPr>
          <p:cNvPr id="12" name="TextBox 11">
            <a:extLst>
              <a:ext uri="{FF2B5EF4-FFF2-40B4-BE49-F238E27FC236}">
                <a16:creationId xmlns:a16="http://schemas.microsoft.com/office/drawing/2014/main" id="{E1D6B556-CFF8-4321-9185-E155B50F842D}"/>
              </a:ext>
            </a:extLst>
          </p:cNvPr>
          <p:cNvSpPr txBox="1"/>
          <p:nvPr/>
        </p:nvSpPr>
        <p:spPr>
          <a:xfrm>
            <a:off x="9706975" y="1913184"/>
            <a:ext cx="1745760" cy="830997"/>
          </a:xfrm>
          <a:prstGeom prst="rect">
            <a:avLst/>
          </a:prstGeom>
          <a:noFill/>
        </p:spPr>
        <p:txBody>
          <a:bodyPr wrap="square" rtlCol="0">
            <a:spAutoFit/>
          </a:bodyPr>
          <a:lstStyle/>
          <a:p>
            <a:r>
              <a:rPr lang="en-CA" sz="2400" dirty="0">
                <a:solidFill>
                  <a:schemeClr val="bg1"/>
                </a:solidFill>
              </a:rPr>
              <a:t>Higher Throughput</a:t>
            </a:r>
            <a:endParaRPr lang="en-US" sz="2400" dirty="0">
              <a:solidFill>
                <a:schemeClr val="bg1"/>
              </a:solidFill>
            </a:endParaRPr>
          </a:p>
        </p:txBody>
      </p:sp>
      <p:sp>
        <p:nvSpPr>
          <p:cNvPr id="13" name="TextBox 12">
            <a:extLst>
              <a:ext uri="{FF2B5EF4-FFF2-40B4-BE49-F238E27FC236}">
                <a16:creationId xmlns:a16="http://schemas.microsoft.com/office/drawing/2014/main" id="{C1EE7328-783E-4E49-AC7E-104204230E47}"/>
              </a:ext>
            </a:extLst>
          </p:cNvPr>
          <p:cNvSpPr txBox="1"/>
          <p:nvPr/>
        </p:nvSpPr>
        <p:spPr>
          <a:xfrm>
            <a:off x="7368824" y="5160298"/>
            <a:ext cx="2154332" cy="830997"/>
          </a:xfrm>
          <a:prstGeom prst="rect">
            <a:avLst/>
          </a:prstGeom>
          <a:noFill/>
        </p:spPr>
        <p:txBody>
          <a:bodyPr wrap="square" rtlCol="0">
            <a:spAutoFit/>
          </a:bodyPr>
          <a:lstStyle/>
          <a:p>
            <a:r>
              <a:rPr lang="en-CA" sz="2400" dirty="0"/>
              <a:t>Backwards Compatibility</a:t>
            </a:r>
            <a:endParaRPr lang="en-US" sz="2400" dirty="0"/>
          </a:p>
        </p:txBody>
      </p:sp>
      <p:sp>
        <p:nvSpPr>
          <p:cNvPr id="14" name="TextBox 13">
            <a:extLst>
              <a:ext uri="{FF2B5EF4-FFF2-40B4-BE49-F238E27FC236}">
                <a16:creationId xmlns:a16="http://schemas.microsoft.com/office/drawing/2014/main" id="{73FEA2AF-9DA3-48C8-B446-855B3D742236}"/>
              </a:ext>
            </a:extLst>
          </p:cNvPr>
          <p:cNvSpPr txBox="1"/>
          <p:nvPr/>
        </p:nvSpPr>
        <p:spPr>
          <a:xfrm>
            <a:off x="9637147" y="5468758"/>
            <a:ext cx="1914359" cy="461665"/>
          </a:xfrm>
          <a:prstGeom prst="rect">
            <a:avLst/>
          </a:prstGeom>
          <a:noFill/>
        </p:spPr>
        <p:txBody>
          <a:bodyPr wrap="square" rtlCol="0">
            <a:spAutoFit/>
          </a:bodyPr>
          <a:lstStyle/>
          <a:p>
            <a:r>
              <a:rPr lang="en-CA" sz="2400" dirty="0"/>
              <a:t>Positioning</a:t>
            </a:r>
            <a:endParaRPr lang="en-US" sz="2400" dirty="0"/>
          </a:p>
        </p:txBody>
      </p:sp>
      <p:sp>
        <p:nvSpPr>
          <p:cNvPr id="5" name="Slide Number Placeholder 4"/>
          <p:cNvSpPr>
            <a:spLocks noGrp="1"/>
          </p:cNvSpPr>
          <p:nvPr>
            <p:ph type="sldNum" sz="quarter" idx="12"/>
          </p:nvPr>
        </p:nvSpPr>
        <p:spPr/>
        <p:txBody>
          <a:bodyPr/>
          <a:lstStyle/>
          <a:p>
            <a:fld id="{B016F8AB-BCEA-4347-8BA6-BE776009BC89}" type="slidenum">
              <a:rPr lang="en-GB" smtClean="0"/>
              <a:pPr/>
              <a:t>47</a:t>
            </a:fld>
            <a:endParaRPr lang="en-GB"/>
          </a:p>
        </p:txBody>
      </p:sp>
      <p:sp>
        <p:nvSpPr>
          <p:cNvPr id="10" name="Date Placeholder 4">
            <a:extLst>
              <a:ext uri="{FF2B5EF4-FFF2-40B4-BE49-F238E27FC236}">
                <a16:creationId xmlns:a16="http://schemas.microsoft.com/office/drawing/2014/main" id="{7D88DCB0-D7B4-4C9B-C1F2-4B2BE83A57CA}"/>
              </a:ext>
            </a:extLst>
          </p:cNvPr>
          <p:cNvSpPr txBox="1">
            <a:spLocks/>
          </p:cNvSpPr>
          <p:nvPr/>
        </p:nvSpPr>
        <p:spPr>
          <a:xfrm>
            <a:off x="5598213" y="6426104"/>
            <a:ext cx="1488387" cy="1933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45558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p:cNvSpPr>
            <a:spLocks noChangeArrowheads="1"/>
          </p:cNvSpPr>
          <p:nvPr/>
        </p:nvSpPr>
        <p:spPr bwMode="auto">
          <a:xfrm>
            <a:off x="228601" y="2286001"/>
            <a:ext cx="7065604" cy="4419600"/>
          </a:xfrm>
          <a:prstGeom prst="roundRect">
            <a:avLst>
              <a:gd name="adj" fmla="val 6965"/>
            </a:avLst>
          </a:prstGeom>
          <a:solidFill>
            <a:srgbClr val="0070C0"/>
          </a:solidFill>
          <a:ln w="12700">
            <a:solidFill>
              <a:schemeClr val="bg1"/>
            </a:solidFill>
            <a:round/>
            <a:headEnd/>
            <a:tailEnd/>
          </a:ln>
        </p:spPr>
        <p:txBody>
          <a:bodyPr wrap="none" lIns="56160" tIns="35662" rIns="56160" bIns="35662"/>
          <a:lstStyle>
            <a:lvl1pPr eaLnBrk="0" hangingPunct="0">
              <a:defRPr sz="2000">
                <a:solidFill>
                  <a:schemeClr val="tx1"/>
                </a:solidFill>
                <a:latin typeface="Arial" charset="0"/>
                <a:ea typeface="ＭＳ Ｐゴシック" charset="-128"/>
              </a:defRPr>
            </a:lvl1pPr>
            <a:lvl2pPr marL="265113" indent="-265113"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415925" indent="-242888"/>
            <a:r>
              <a:rPr lang="en-GB" sz="1800" dirty="0">
                <a:solidFill>
                  <a:schemeClr val="bg1"/>
                </a:solidFill>
                <a:latin typeface="+mn-lt"/>
              </a:rPr>
              <a:t>V2X Use Cases:</a:t>
            </a:r>
          </a:p>
          <a:p>
            <a:pPr marL="358775" lvl="1" indent="-185738">
              <a:buClr>
                <a:schemeClr val="bg1"/>
              </a:buClr>
              <a:buFont typeface="Arial" panose="020B0604020202020204" pitchFamily="34" charset="0"/>
              <a:buChar char="•"/>
            </a:pPr>
            <a:r>
              <a:rPr lang="en-US" altLang="zh-CN" dirty="0" err="1">
                <a:solidFill>
                  <a:schemeClr val="bg1"/>
                </a:solidFill>
                <a:latin typeface="+mn-lt"/>
              </a:rPr>
              <a:t>Suport</a:t>
            </a:r>
            <a:r>
              <a:rPr lang="en-US" altLang="zh-CN" dirty="0">
                <a:solidFill>
                  <a:schemeClr val="bg1"/>
                </a:solidFill>
                <a:latin typeface="+mn-lt"/>
              </a:rPr>
              <a:t> all defined DSRC/802.11p use cases, including</a:t>
            </a:r>
            <a:br>
              <a:rPr lang="en-US" altLang="zh-CN" dirty="0">
                <a:solidFill>
                  <a:schemeClr val="bg1"/>
                </a:solidFill>
                <a:latin typeface="+mn-lt"/>
              </a:rPr>
            </a:br>
            <a:r>
              <a:rPr lang="en-US" altLang="zh-CN" dirty="0">
                <a:solidFill>
                  <a:schemeClr val="bg1"/>
                </a:solidFill>
                <a:latin typeface="+mn-lt"/>
              </a:rPr>
              <a:t>Basic safety message (safety, range, backward </a:t>
            </a:r>
            <a:br>
              <a:rPr lang="en-US" altLang="zh-CN" dirty="0">
                <a:solidFill>
                  <a:schemeClr val="bg1"/>
                </a:solidFill>
                <a:latin typeface="+mn-lt"/>
              </a:rPr>
            </a:br>
            <a:r>
              <a:rPr lang="en-US" altLang="zh-CN" dirty="0">
                <a:solidFill>
                  <a:schemeClr val="bg1"/>
                </a:solidFill>
                <a:latin typeface="+mn-lt"/>
              </a:rPr>
              <a:t>compatibility, fairness)</a:t>
            </a:r>
          </a:p>
          <a:p>
            <a:pPr marL="358775" lvl="1" indent="-185738">
              <a:buClr>
                <a:schemeClr val="bg1"/>
              </a:buClr>
              <a:buFont typeface="Arial" panose="020B0604020202020204" pitchFamily="34" charset="0"/>
              <a:buChar char="•"/>
            </a:pPr>
            <a:r>
              <a:rPr lang="en-US" altLang="zh-CN" dirty="0">
                <a:solidFill>
                  <a:schemeClr val="bg1"/>
                </a:solidFill>
                <a:latin typeface="+mn-lt"/>
              </a:rPr>
              <a:t>Sensor sharing (throughput)</a:t>
            </a:r>
          </a:p>
          <a:p>
            <a:pPr marL="358775" lvl="1" indent="-185738">
              <a:buClr>
                <a:schemeClr val="bg1"/>
              </a:buClr>
              <a:buFont typeface="Arial" panose="020B0604020202020204" pitchFamily="34" charset="0"/>
              <a:buChar char="•"/>
            </a:pPr>
            <a:r>
              <a:rPr lang="en-US" altLang="zh-CN" dirty="0">
                <a:solidFill>
                  <a:schemeClr val="bg1"/>
                </a:solidFill>
                <a:latin typeface="+mn-lt"/>
              </a:rPr>
              <a:t>Multi-channel operation (safety channel +</a:t>
            </a:r>
            <a:br>
              <a:rPr lang="en-US" altLang="zh-CN" dirty="0">
                <a:solidFill>
                  <a:schemeClr val="bg1"/>
                </a:solidFill>
                <a:latin typeface="+mn-lt"/>
              </a:rPr>
            </a:br>
            <a:r>
              <a:rPr lang="en-US" altLang="zh-CN" dirty="0">
                <a:solidFill>
                  <a:schemeClr val="bg1"/>
                </a:solidFill>
                <a:latin typeface="+mn-lt"/>
              </a:rPr>
              <a:t> other channels)</a:t>
            </a:r>
          </a:p>
          <a:p>
            <a:pPr marL="358775" lvl="1" indent="-185738">
              <a:buClr>
                <a:schemeClr val="bg1"/>
              </a:buClr>
              <a:buFont typeface="Arial" panose="020B0604020202020204" pitchFamily="34" charset="0"/>
              <a:buChar char="•"/>
            </a:pPr>
            <a:r>
              <a:rPr lang="en-US" altLang="zh-CN" dirty="0">
                <a:solidFill>
                  <a:schemeClr val="bg1"/>
                </a:solidFill>
                <a:latin typeface="+mn-lt"/>
              </a:rPr>
              <a:t>Infrastructure applications (throughput)</a:t>
            </a:r>
          </a:p>
          <a:p>
            <a:pPr marL="358775" lvl="1" indent="-185738">
              <a:buClr>
                <a:schemeClr val="bg1"/>
              </a:buClr>
              <a:buFont typeface="Arial" panose="020B0604020202020204" pitchFamily="34" charset="0"/>
              <a:buChar char="•"/>
            </a:pPr>
            <a:r>
              <a:rPr lang="en-US" altLang="zh-CN" dirty="0">
                <a:solidFill>
                  <a:schemeClr val="bg1"/>
                </a:solidFill>
                <a:latin typeface="+mn-lt"/>
              </a:rPr>
              <a:t>Vehicular positioning &amp; location (</a:t>
            </a:r>
            <a:r>
              <a:rPr lang="en-US" altLang="zh-CN" dirty="0" err="1">
                <a:solidFill>
                  <a:schemeClr val="bg1"/>
                </a:solidFill>
                <a:latin typeface="+mn-lt"/>
              </a:rPr>
              <a:t>LoS</a:t>
            </a:r>
            <a:r>
              <a:rPr lang="en-US" altLang="zh-CN" dirty="0">
                <a:solidFill>
                  <a:schemeClr val="bg1"/>
                </a:solidFill>
                <a:latin typeface="+mn-lt"/>
              </a:rPr>
              <a:t> and </a:t>
            </a:r>
            <a:br>
              <a:rPr lang="en-US" altLang="zh-CN" dirty="0">
                <a:solidFill>
                  <a:schemeClr val="bg1"/>
                </a:solidFill>
                <a:latin typeface="+mn-lt"/>
              </a:rPr>
            </a:br>
            <a:r>
              <a:rPr lang="en-US" altLang="zh-CN" dirty="0" err="1">
                <a:solidFill>
                  <a:schemeClr val="bg1"/>
                </a:solidFill>
                <a:latin typeface="+mn-lt"/>
              </a:rPr>
              <a:t>NLoS</a:t>
            </a:r>
            <a:r>
              <a:rPr lang="en-US" altLang="zh-CN" dirty="0">
                <a:solidFill>
                  <a:schemeClr val="bg1"/>
                </a:solidFill>
                <a:latin typeface="+mn-lt"/>
              </a:rPr>
              <a:t> positioning accuracy)</a:t>
            </a:r>
          </a:p>
          <a:p>
            <a:pPr marL="358775" lvl="1" indent="-185738">
              <a:buClr>
                <a:schemeClr val="bg1"/>
              </a:buClr>
              <a:buFont typeface="Arial" panose="020B0604020202020204" pitchFamily="34" charset="0"/>
              <a:buChar char="•"/>
            </a:pPr>
            <a:r>
              <a:rPr lang="en-US" altLang="zh-CN" dirty="0">
                <a:solidFill>
                  <a:schemeClr val="bg1"/>
                </a:solidFill>
                <a:latin typeface="+mn-lt"/>
              </a:rPr>
              <a:t>Automated driving assistance (safety, throughput)</a:t>
            </a:r>
          </a:p>
          <a:p>
            <a:pPr marL="358775" lvl="1" indent="-185738">
              <a:buClr>
                <a:schemeClr val="bg1"/>
              </a:buClr>
              <a:buFont typeface="Arial" panose="020B0604020202020204" pitchFamily="34" charset="0"/>
              <a:buChar char="•"/>
            </a:pPr>
            <a:r>
              <a:rPr lang="en-US" altLang="zh-CN" dirty="0">
                <a:solidFill>
                  <a:schemeClr val="bg1"/>
                </a:solidFill>
                <a:latin typeface="+mn-lt"/>
              </a:rPr>
              <a:t>Aerial vehicle IT application (video)</a:t>
            </a:r>
          </a:p>
          <a:p>
            <a:pPr marL="358775" lvl="1" indent="-185738">
              <a:buClr>
                <a:schemeClr val="bg1"/>
              </a:buClr>
              <a:buFont typeface="Arial" panose="020B0604020202020204" pitchFamily="34" charset="0"/>
              <a:buChar char="•"/>
            </a:pPr>
            <a:r>
              <a:rPr lang="en-US" altLang="zh-CN" dirty="0">
                <a:solidFill>
                  <a:schemeClr val="bg1"/>
                </a:solidFill>
                <a:latin typeface="+mn-lt"/>
              </a:rPr>
              <a:t>Train to train (high speed)</a:t>
            </a:r>
          </a:p>
          <a:p>
            <a:pPr marL="358775" lvl="1" indent="-185738">
              <a:buClr>
                <a:schemeClr val="bg1"/>
              </a:buClr>
              <a:buFont typeface="Arial" panose="020B0604020202020204" pitchFamily="34" charset="0"/>
              <a:buChar char="•"/>
            </a:pPr>
            <a:r>
              <a:rPr lang="en-US" altLang="zh-CN" dirty="0">
                <a:solidFill>
                  <a:schemeClr val="bg1"/>
                </a:solidFill>
                <a:latin typeface="+mn-lt"/>
              </a:rPr>
              <a:t>Vehicle to train (high speed, long range)</a:t>
            </a:r>
            <a:endParaRPr lang="zh-CN" altLang="en-US" dirty="0">
              <a:solidFill>
                <a:schemeClr val="bg1"/>
              </a:solidFill>
              <a:latin typeface="+mn-lt"/>
            </a:endParaRPr>
          </a:p>
          <a:p>
            <a:pPr marL="358775" lvl="1" indent="-185738">
              <a:buClr>
                <a:schemeClr val="bg1"/>
              </a:buClr>
              <a:buFont typeface="Arial" panose="020B0604020202020204" pitchFamily="34" charset="0"/>
              <a:buChar char="•"/>
            </a:pPr>
            <a:endParaRPr lang="en-GB" sz="1800" dirty="0">
              <a:solidFill>
                <a:schemeClr val="bg1"/>
              </a:solidFill>
            </a:endParaRPr>
          </a:p>
        </p:txBody>
      </p:sp>
      <p:sp>
        <p:nvSpPr>
          <p:cNvPr id="6" name="Rounded Rectangle 5"/>
          <p:cNvSpPr>
            <a:spLocks noChangeArrowheads="1"/>
          </p:cNvSpPr>
          <p:nvPr/>
        </p:nvSpPr>
        <p:spPr bwMode="auto">
          <a:xfrm>
            <a:off x="7619692" y="2286001"/>
            <a:ext cx="4317709" cy="3246006"/>
          </a:xfrm>
          <a:prstGeom prst="roundRect">
            <a:avLst>
              <a:gd name="adj" fmla="val 6965"/>
            </a:avLst>
          </a:prstGeom>
          <a:solidFill>
            <a:srgbClr val="0070C0"/>
          </a:solidFill>
          <a:ln w="12700">
            <a:solidFill>
              <a:schemeClr val="bg1"/>
            </a:solidFill>
            <a:round/>
            <a:headEnd/>
            <a:tailEnd/>
          </a:ln>
        </p:spPr>
        <p:txBody>
          <a:bodyPr wrap="none" lIns="56160" tIns="35662" rIns="56160" bIns="35662"/>
          <a:lstStyle>
            <a:lvl1pPr eaLnBrk="0" hangingPunct="0">
              <a:defRPr sz="2000">
                <a:solidFill>
                  <a:schemeClr val="tx1"/>
                </a:solidFill>
                <a:latin typeface="Arial" charset="0"/>
                <a:ea typeface="ＭＳ Ｐゴシック" charset="-128"/>
              </a:defRPr>
            </a:lvl1pPr>
            <a:lvl2pPr marL="265113" indent="-265113"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488950" indent="-315913" defTabSz="457200"/>
            <a:r>
              <a:rPr lang="en-GB" sz="1600" kern="0" dirty="0">
                <a:solidFill>
                  <a:prstClr val="white"/>
                </a:solidFill>
              </a:rPr>
              <a:t>Key additions :</a:t>
            </a:r>
          </a:p>
          <a:p>
            <a:pPr marL="358775" lvl="1" indent="-185738" defTabSz="260350">
              <a:buClr>
                <a:prstClr val="white"/>
              </a:buClr>
              <a:buFont typeface="Arial" panose="020B0604020202020204" pitchFamily="34" charset="0"/>
              <a:buChar char="•"/>
            </a:pPr>
            <a:r>
              <a:rPr lang="en-GB" sz="1600" kern="0" dirty="0">
                <a:solidFill>
                  <a:prstClr val="white"/>
                </a:solidFill>
              </a:rPr>
              <a:t>Higher throughput (2x) than 802.11p</a:t>
            </a:r>
          </a:p>
          <a:p>
            <a:pPr marL="358775" lvl="1" indent="-185738" defTabSz="260350">
              <a:buClr>
                <a:prstClr val="white"/>
              </a:buClr>
              <a:buFont typeface="Arial" panose="020B0604020202020204" pitchFamily="34" charset="0"/>
              <a:buChar char="•"/>
            </a:pPr>
            <a:r>
              <a:rPr lang="en-US" sz="1600" kern="0" dirty="0">
                <a:solidFill>
                  <a:prstClr val="white"/>
                </a:solidFill>
              </a:rPr>
              <a:t>Longer range (3dB lower sensitivity level)</a:t>
            </a:r>
            <a:endParaRPr lang="en-GB" sz="1600" kern="0" dirty="0">
              <a:solidFill>
                <a:prstClr val="white"/>
              </a:solidFill>
            </a:endParaRPr>
          </a:p>
          <a:p>
            <a:pPr marL="358775" lvl="1" indent="-185738" defTabSz="260350">
              <a:buClr>
                <a:prstClr val="white"/>
              </a:buClr>
              <a:buFont typeface="Arial" panose="020B0604020202020204" pitchFamily="34" charset="0"/>
              <a:buChar char="•"/>
            </a:pPr>
            <a:r>
              <a:rPr lang="en-GB" sz="1600" kern="0" dirty="0">
                <a:solidFill>
                  <a:prstClr val="white"/>
                </a:solidFill>
              </a:rPr>
              <a:t>Support for positioning</a:t>
            </a:r>
          </a:p>
          <a:p>
            <a:pPr marL="358775" lvl="1" indent="-185738" defTabSz="260350">
              <a:buClr>
                <a:prstClr val="white"/>
              </a:buClr>
              <a:buFont typeface="Arial" panose="020B0604020202020204" pitchFamily="34" charset="0"/>
              <a:buChar char="•"/>
            </a:pPr>
            <a:r>
              <a:rPr lang="en-GB" sz="1600" kern="0" dirty="0">
                <a:solidFill>
                  <a:prstClr val="white"/>
                </a:solidFill>
              </a:rPr>
              <a:t>Backward compatibility with 11p</a:t>
            </a:r>
          </a:p>
        </p:txBody>
      </p:sp>
      <p:sp>
        <p:nvSpPr>
          <p:cNvPr id="3" name="Title 2"/>
          <p:cNvSpPr>
            <a:spLocks noGrp="1"/>
          </p:cNvSpPr>
          <p:nvPr>
            <p:ph type="title"/>
          </p:nvPr>
        </p:nvSpPr>
        <p:spPr>
          <a:xfrm>
            <a:off x="524934" y="602672"/>
            <a:ext cx="10828865" cy="533399"/>
          </a:xfrm>
        </p:spPr>
        <p:txBody>
          <a:bodyPr>
            <a:noAutofit/>
          </a:bodyPr>
          <a:lstStyle/>
          <a:p>
            <a:r>
              <a:rPr lang="en-GB" dirty="0"/>
              <a:t>802.11bd: Next Generation V2X Use Cases</a:t>
            </a:r>
            <a:br>
              <a:rPr lang="en-GB" sz="3200" dirty="0"/>
            </a:br>
            <a:br>
              <a:rPr lang="en-US" sz="3200" dirty="0"/>
            </a:br>
            <a:endParaRPr lang="en-GB" sz="3200" dirty="0"/>
          </a:p>
        </p:txBody>
      </p:sp>
      <p:sp>
        <p:nvSpPr>
          <p:cNvPr id="2" name="TextBox 1"/>
          <p:cNvSpPr txBox="1"/>
          <p:nvPr/>
        </p:nvSpPr>
        <p:spPr>
          <a:xfrm>
            <a:off x="524934" y="1219200"/>
            <a:ext cx="6511156" cy="914400"/>
          </a:xfrm>
          <a:prstGeom prst="rect">
            <a:avLst/>
          </a:prstGeom>
          <a:noFill/>
        </p:spPr>
        <p:txBody>
          <a:bodyPr wrap="none" lIns="0" tIns="0" rIns="0" bIns="0" rtlCol="0">
            <a:noAutofit/>
          </a:bodyPr>
          <a:lstStyle/>
          <a:p>
            <a:pPr>
              <a:lnSpc>
                <a:spcPct val="90000"/>
              </a:lnSpc>
            </a:pPr>
            <a:r>
              <a:rPr lang="en-US" sz="2200" dirty="0"/>
              <a:t>5.9 GHz band mainly, and optionally 60 GHz;</a:t>
            </a:r>
          </a:p>
          <a:p>
            <a:pPr>
              <a:lnSpc>
                <a:spcPct val="90000"/>
              </a:lnSpc>
            </a:pPr>
            <a:r>
              <a:rPr lang="en-US" sz="2200" dirty="0"/>
              <a:t>Completion in 2022/2023</a:t>
            </a:r>
          </a:p>
          <a:p>
            <a:pPr>
              <a:lnSpc>
                <a:spcPct val="90000"/>
              </a:lnSpc>
            </a:pPr>
            <a:r>
              <a:rPr lang="en-US" altLang="zh-CN" sz="2000" dirty="0">
                <a:hlinkClick r:id="rId3"/>
              </a:rPr>
              <a:t>http://www.ieee802.org/11/Reports/tgbd_update.htm</a:t>
            </a:r>
            <a:endParaRPr lang="en-US" altLang="zh-CN" sz="2000" dirty="0"/>
          </a:p>
          <a:p>
            <a:pPr>
              <a:lnSpc>
                <a:spcPct val="90000"/>
              </a:lnSpc>
            </a:pPr>
            <a:endParaRPr lang="en-US" sz="2200" dirty="0"/>
          </a:p>
          <a:p>
            <a:pPr>
              <a:lnSpc>
                <a:spcPct val="90000"/>
              </a:lnSpc>
            </a:pPr>
            <a:endParaRPr lang="en-US" dirty="0"/>
          </a:p>
          <a:p>
            <a:pPr>
              <a:lnSpc>
                <a:spcPct val="90000"/>
              </a:lnSpc>
            </a:pPr>
            <a:endParaRPr lang="en-GB" dirty="0"/>
          </a:p>
        </p:txBody>
      </p:sp>
      <p:sp>
        <p:nvSpPr>
          <p:cNvPr id="8" name="Slide Number Placeholder 3">
            <a:extLst>
              <a:ext uri="{FF2B5EF4-FFF2-40B4-BE49-F238E27FC236}">
                <a16:creationId xmlns:a16="http://schemas.microsoft.com/office/drawing/2014/main" id="{3D3D1814-FC7F-450E-B1CD-039698DCA761}"/>
              </a:ext>
            </a:extLst>
          </p:cNvPr>
          <p:cNvSpPr txBox="1">
            <a:spLocks/>
          </p:cNvSpPr>
          <p:nvPr/>
        </p:nvSpPr>
        <p:spPr>
          <a:xfrm>
            <a:off x="11201400" y="6348274"/>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48</a:t>
            </a:fld>
            <a:endParaRPr lang="en-US" dirty="0">
              <a:solidFill>
                <a:prstClr val="black">
                  <a:tint val="75000"/>
                </a:prstClr>
              </a:solidFill>
            </a:endParaRPr>
          </a:p>
        </p:txBody>
      </p:sp>
      <p:sp>
        <p:nvSpPr>
          <p:cNvPr id="9" name="Date Placeholder 4">
            <a:extLst>
              <a:ext uri="{FF2B5EF4-FFF2-40B4-BE49-F238E27FC236}">
                <a16:creationId xmlns:a16="http://schemas.microsoft.com/office/drawing/2014/main" id="{0B54AC80-D0BA-B57E-2F5D-D37631043A1F}"/>
              </a:ext>
            </a:extLst>
          </p:cNvPr>
          <p:cNvSpPr txBox="1">
            <a:spLocks/>
          </p:cNvSpPr>
          <p:nvPr/>
        </p:nvSpPr>
        <p:spPr>
          <a:xfrm>
            <a:off x="7619692" y="6400800"/>
            <a:ext cx="1564587" cy="1270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93133749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p:cNvSpPr>
            <a:spLocks noChangeArrowheads="1"/>
          </p:cNvSpPr>
          <p:nvPr/>
        </p:nvSpPr>
        <p:spPr bwMode="auto">
          <a:xfrm>
            <a:off x="7546097" y="1371600"/>
            <a:ext cx="4330698" cy="2537012"/>
          </a:xfrm>
          <a:prstGeom prst="roundRect">
            <a:avLst>
              <a:gd name="adj" fmla="val 6965"/>
            </a:avLst>
          </a:prstGeom>
          <a:solidFill>
            <a:srgbClr val="0070C0"/>
          </a:solidFill>
          <a:ln w="12700">
            <a:solidFill>
              <a:schemeClr val="bg1"/>
            </a:solidFill>
            <a:round/>
            <a:headEnd/>
            <a:tailEnd/>
          </a:ln>
        </p:spPr>
        <p:txBody>
          <a:bodyPr wrap="none" lIns="56160" tIns="35662" rIns="56160" bIns="35662"/>
          <a:lstStyle>
            <a:lvl1pPr eaLnBrk="0" hangingPunct="0">
              <a:defRPr sz="2000">
                <a:solidFill>
                  <a:schemeClr val="tx1"/>
                </a:solidFill>
                <a:latin typeface="Arial" charset="0"/>
                <a:ea typeface="ＭＳ Ｐゴシック" charset="-128"/>
              </a:defRPr>
            </a:lvl1pPr>
            <a:lvl2pPr marL="265113" indent="-265113"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415925" indent="-242888"/>
            <a:r>
              <a:rPr lang="en-GB" sz="1800" dirty="0">
                <a:solidFill>
                  <a:prstClr val="white"/>
                </a:solidFill>
              </a:rPr>
              <a:t>Use Cases:</a:t>
            </a:r>
          </a:p>
          <a:p>
            <a:pPr marL="358775" lvl="1" indent="-185738">
              <a:buClr>
                <a:prstClr val="white"/>
              </a:buClr>
              <a:buFont typeface="Arial" panose="020B0604020202020204" pitchFamily="34" charset="0"/>
              <a:buChar char="•"/>
            </a:pPr>
            <a:r>
              <a:rPr lang="en-GB" sz="1800" dirty="0">
                <a:solidFill>
                  <a:prstClr val="white"/>
                </a:solidFill>
              </a:rPr>
              <a:t>Home, enterprise, industrial, IoT</a:t>
            </a:r>
          </a:p>
          <a:p>
            <a:pPr marL="358775" lvl="1" indent="-185738">
              <a:buClr>
                <a:prstClr val="white"/>
              </a:buClr>
              <a:buFont typeface="Arial" panose="020B0604020202020204" pitchFamily="34" charset="0"/>
              <a:buChar char="•"/>
            </a:pPr>
            <a:r>
              <a:rPr lang="en-GB" sz="1800" dirty="0">
                <a:solidFill>
                  <a:prstClr val="white"/>
                </a:solidFill>
              </a:rPr>
              <a:t>Outdoor</a:t>
            </a:r>
          </a:p>
          <a:p>
            <a:pPr marL="358775" lvl="1" indent="-185738">
              <a:buClr>
                <a:prstClr val="white"/>
              </a:buClr>
              <a:buFont typeface="Arial" panose="020B0604020202020204" pitchFamily="34" charset="0"/>
              <a:buChar char="•"/>
            </a:pPr>
            <a:r>
              <a:rPr lang="en-GB" sz="1800" dirty="0">
                <a:solidFill>
                  <a:prstClr val="white"/>
                </a:solidFill>
              </a:rPr>
              <a:t>AR/VR, wireless gaming </a:t>
            </a:r>
          </a:p>
          <a:p>
            <a:pPr marL="358775" lvl="1" indent="-185738">
              <a:buClr>
                <a:prstClr val="white"/>
              </a:buClr>
              <a:buFont typeface="Arial" panose="020B0604020202020204" pitchFamily="34" charset="0"/>
              <a:buChar char="•"/>
            </a:pPr>
            <a:r>
              <a:rPr lang="en-GB" sz="1800" dirty="0">
                <a:solidFill>
                  <a:prstClr val="white"/>
                </a:solidFill>
              </a:rPr>
              <a:t>4K and 8K video streaming</a:t>
            </a:r>
          </a:p>
          <a:p>
            <a:pPr marL="358775" lvl="1" indent="-185738">
              <a:buClr>
                <a:prstClr val="white"/>
              </a:buClr>
              <a:buFont typeface="Arial" panose="020B0604020202020204" pitchFamily="34" charset="0"/>
              <a:buChar char="•"/>
            </a:pPr>
            <a:r>
              <a:rPr lang="en-GB" sz="1800" dirty="0">
                <a:solidFill>
                  <a:prstClr val="white"/>
                </a:solidFill>
              </a:rPr>
              <a:t>Remote office</a:t>
            </a:r>
          </a:p>
          <a:p>
            <a:pPr marL="358775" lvl="1" indent="-185738">
              <a:buClr>
                <a:prstClr val="white"/>
              </a:buClr>
              <a:buFont typeface="Arial" panose="020B0604020202020204" pitchFamily="34" charset="0"/>
              <a:buChar char="•"/>
            </a:pPr>
            <a:r>
              <a:rPr lang="en-GB" sz="1800" dirty="0">
                <a:solidFill>
                  <a:prstClr val="white"/>
                </a:solidFill>
              </a:rPr>
              <a:t>Cloud/edge computing</a:t>
            </a:r>
          </a:p>
          <a:p>
            <a:pPr marL="358775" lvl="1" indent="-185738">
              <a:buClr>
                <a:prstClr val="white"/>
              </a:buClr>
              <a:buFont typeface="Arial" panose="020B0604020202020204" pitchFamily="34" charset="0"/>
              <a:buChar char="•"/>
            </a:pPr>
            <a:r>
              <a:rPr lang="en-GB" sz="1800" dirty="0">
                <a:solidFill>
                  <a:prstClr val="white"/>
                </a:solidFill>
              </a:rPr>
              <a:t>Video calling and conferencing</a:t>
            </a:r>
          </a:p>
          <a:p>
            <a:pPr marL="173037" lvl="1" indent="0">
              <a:buClr>
                <a:prstClr val="white"/>
              </a:buClr>
            </a:pPr>
            <a:endParaRPr lang="en-GB" sz="1800" dirty="0">
              <a:solidFill>
                <a:prstClr val="white"/>
              </a:solidFill>
            </a:endParaRPr>
          </a:p>
          <a:p>
            <a:pPr marL="358775" lvl="1" indent="-185738">
              <a:buClr>
                <a:prstClr val="white"/>
              </a:buClr>
              <a:buFont typeface="Arial" panose="020B0604020202020204" pitchFamily="34" charset="0"/>
              <a:buChar char="•"/>
            </a:pPr>
            <a:endParaRPr lang="en-GB" sz="1800" dirty="0">
              <a:solidFill>
                <a:prstClr val="white"/>
              </a:solidFill>
            </a:endParaRPr>
          </a:p>
        </p:txBody>
      </p:sp>
      <p:sp>
        <p:nvSpPr>
          <p:cNvPr id="3" name="Title 2"/>
          <p:cNvSpPr>
            <a:spLocks noGrp="1"/>
          </p:cNvSpPr>
          <p:nvPr>
            <p:ph type="title"/>
          </p:nvPr>
        </p:nvSpPr>
        <p:spPr>
          <a:xfrm>
            <a:off x="506285" y="570843"/>
            <a:ext cx="11215068" cy="932971"/>
          </a:xfrm>
        </p:spPr>
        <p:txBody>
          <a:bodyPr>
            <a:normAutofit/>
          </a:bodyPr>
          <a:lstStyle/>
          <a:p>
            <a:r>
              <a:rPr lang="en-GB" b="1" dirty="0"/>
              <a:t>802.11be </a:t>
            </a:r>
            <a:r>
              <a:rPr lang="en-GB" dirty="0"/>
              <a:t>Extremely High Throughput amendment builds on 802.11ax, including 6GHz support </a:t>
            </a:r>
          </a:p>
        </p:txBody>
      </p:sp>
      <p:sp>
        <p:nvSpPr>
          <p:cNvPr id="2" name="TextBox 1"/>
          <p:cNvSpPr txBox="1"/>
          <p:nvPr/>
        </p:nvSpPr>
        <p:spPr>
          <a:xfrm>
            <a:off x="506285" y="1905000"/>
            <a:ext cx="6808915" cy="4495800"/>
          </a:xfrm>
          <a:prstGeom prst="rect">
            <a:avLst/>
          </a:prstGeom>
          <a:noFill/>
        </p:spPr>
        <p:txBody>
          <a:bodyPr wrap="none" lIns="0" tIns="0" rIns="0" bIns="0" rtlCol="0">
            <a:noAutofit/>
          </a:bodyPr>
          <a:lstStyle/>
          <a:p>
            <a:pPr>
              <a:lnSpc>
                <a:spcPct val="90000"/>
              </a:lnSpc>
            </a:pPr>
            <a:r>
              <a:rPr lang="en-US" sz="2400" b="1" dirty="0">
                <a:solidFill>
                  <a:prstClr val="black"/>
                </a:solidFill>
              </a:rPr>
              <a:t>Extremely High Throughput (EHT)</a:t>
            </a:r>
            <a:br>
              <a:rPr lang="en-US" sz="2400" b="1" dirty="0">
                <a:solidFill>
                  <a:prstClr val="black"/>
                </a:solidFill>
              </a:rPr>
            </a:br>
            <a:endParaRPr lang="en-US" sz="2400" b="1" dirty="0">
              <a:solidFill>
                <a:prstClr val="black"/>
              </a:solidFill>
            </a:endParaRPr>
          </a:p>
          <a:p>
            <a:pPr>
              <a:lnSpc>
                <a:spcPct val="90000"/>
              </a:lnSpc>
            </a:pPr>
            <a:r>
              <a:rPr lang="en-US" sz="2400" dirty="0">
                <a:solidFill>
                  <a:prstClr val="black"/>
                </a:solidFill>
              </a:rPr>
              <a:t>Operation in 2.4 GHz, 5 GHz, and 6 GHz bands</a:t>
            </a:r>
          </a:p>
          <a:p>
            <a:pPr>
              <a:lnSpc>
                <a:spcPct val="90000"/>
              </a:lnSpc>
            </a:pPr>
            <a:endParaRPr lang="en-US" sz="2400" dirty="0">
              <a:solidFill>
                <a:prstClr val="black"/>
              </a:solidFill>
            </a:endParaRPr>
          </a:p>
          <a:p>
            <a:pPr>
              <a:lnSpc>
                <a:spcPct val="90000"/>
              </a:lnSpc>
            </a:pPr>
            <a:r>
              <a:rPr lang="en-US" sz="2400" dirty="0">
                <a:solidFill>
                  <a:prstClr val="black"/>
                </a:solidFill>
              </a:rPr>
              <a:t>Higher throughout – Project goal of at least </a:t>
            </a:r>
            <a:br>
              <a:rPr lang="en-US" sz="2400" dirty="0">
                <a:solidFill>
                  <a:prstClr val="black"/>
                </a:solidFill>
              </a:rPr>
            </a:br>
            <a:r>
              <a:rPr lang="en-US" sz="2400" dirty="0">
                <a:solidFill>
                  <a:prstClr val="black"/>
                </a:solidFill>
              </a:rPr>
              <a:t>30 </a:t>
            </a:r>
            <a:r>
              <a:rPr lang="en-US" sz="2400" dirty="0" err="1">
                <a:solidFill>
                  <a:prstClr val="black"/>
                </a:solidFill>
              </a:rPr>
              <a:t>Gbps</a:t>
            </a:r>
            <a:r>
              <a:rPr lang="en-US" sz="2400" dirty="0">
                <a:solidFill>
                  <a:prstClr val="black"/>
                </a:solidFill>
              </a:rPr>
              <a:t>; expect 40+Gbps with 320MHz channels,</a:t>
            </a:r>
            <a:br>
              <a:rPr lang="en-US" sz="2400" dirty="0">
                <a:solidFill>
                  <a:prstClr val="black"/>
                </a:solidFill>
              </a:rPr>
            </a:br>
            <a:r>
              <a:rPr lang="en-US" sz="2400" dirty="0">
                <a:solidFill>
                  <a:prstClr val="black"/>
                </a:solidFill>
              </a:rPr>
              <a:t>4096 QAM</a:t>
            </a:r>
          </a:p>
          <a:p>
            <a:pPr>
              <a:lnSpc>
                <a:spcPct val="90000"/>
              </a:lnSpc>
            </a:pPr>
            <a:endParaRPr lang="en-US" sz="2400" dirty="0">
              <a:solidFill>
                <a:prstClr val="black"/>
              </a:solidFill>
            </a:endParaRPr>
          </a:p>
          <a:p>
            <a:pPr>
              <a:lnSpc>
                <a:spcPct val="90000"/>
              </a:lnSpc>
            </a:pPr>
            <a:r>
              <a:rPr lang="en-US" sz="2400" dirty="0">
                <a:solidFill>
                  <a:prstClr val="black"/>
                </a:solidFill>
              </a:rPr>
              <a:t>Support for low latency communications</a:t>
            </a:r>
          </a:p>
          <a:p>
            <a:pPr>
              <a:lnSpc>
                <a:spcPct val="90000"/>
              </a:lnSpc>
            </a:pPr>
            <a:endParaRPr lang="en-US" sz="2400" dirty="0">
              <a:solidFill>
                <a:prstClr val="black"/>
              </a:solidFill>
            </a:endParaRPr>
          </a:p>
          <a:p>
            <a:pPr>
              <a:lnSpc>
                <a:spcPct val="90000"/>
              </a:lnSpc>
            </a:pPr>
            <a:r>
              <a:rPr lang="en-US" sz="2400" dirty="0">
                <a:solidFill>
                  <a:prstClr val="black"/>
                </a:solidFill>
              </a:rPr>
              <a:t>Continued improvements in spectral efficiency</a:t>
            </a:r>
          </a:p>
          <a:p>
            <a:pPr>
              <a:lnSpc>
                <a:spcPct val="90000"/>
              </a:lnSpc>
            </a:pPr>
            <a:endParaRPr lang="en-US" sz="2400" dirty="0">
              <a:solidFill>
                <a:prstClr val="black"/>
              </a:solidFill>
            </a:endParaRPr>
          </a:p>
          <a:p>
            <a:pPr>
              <a:lnSpc>
                <a:spcPct val="90000"/>
              </a:lnSpc>
            </a:pPr>
            <a:r>
              <a:rPr lang="en-US" sz="2400" dirty="0">
                <a:solidFill>
                  <a:prstClr val="black"/>
                </a:solidFill>
              </a:rPr>
              <a:t>Targeted completion in 2024</a:t>
            </a:r>
          </a:p>
          <a:p>
            <a:pPr>
              <a:lnSpc>
                <a:spcPct val="90000"/>
              </a:lnSpc>
            </a:pPr>
            <a:endParaRPr lang="en-US" dirty="0">
              <a:solidFill>
                <a:prstClr val="black"/>
              </a:solidFill>
            </a:endParaRPr>
          </a:p>
          <a:p>
            <a:pPr>
              <a:lnSpc>
                <a:spcPct val="90000"/>
              </a:lnSpc>
            </a:pPr>
            <a:endParaRPr lang="en-GB" dirty="0">
              <a:solidFill>
                <a:prstClr val="black"/>
              </a:solidFill>
            </a:endParaRPr>
          </a:p>
        </p:txBody>
      </p:sp>
      <p:pic>
        <p:nvPicPr>
          <p:cNvPr id="8" name="Picture 7"/>
          <p:cNvPicPr>
            <a:picLocks noChangeAspect="1"/>
          </p:cNvPicPr>
          <p:nvPr/>
        </p:nvPicPr>
        <p:blipFill>
          <a:blip r:embed="rId3"/>
          <a:stretch>
            <a:fillRect/>
          </a:stretch>
        </p:blipFill>
        <p:spPr>
          <a:xfrm>
            <a:off x="8382000" y="4254948"/>
            <a:ext cx="3044986" cy="1225068"/>
          </a:xfrm>
          <a:prstGeom prst="rect">
            <a:avLst/>
          </a:prstGeom>
        </p:spPr>
      </p:pic>
      <p:pic>
        <p:nvPicPr>
          <p:cNvPr id="9" name="Picture 8"/>
          <p:cNvPicPr>
            <a:picLocks noChangeAspect="1"/>
          </p:cNvPicPr>
          <p:nvPr/>
        </p:nvPicPr>
        <p:blipFill>
          <a:blip r:embed="rId4"/>
          <a:stretch>
            <a:fillRect/>
          </a:stretch>
        </p:blipFill>
        <p:spPr>
          <a:xfrm>
            <a:off x="7046295" y="5547975"/>
            <a:ext cx="4818468" cy="92301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956" y="5195403"/>
            <a:ext cx="406589" cy="28461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7517360" y="5195403"/>
            <a:ext cx="399412" cy="266108"/>
          </a:xfrm>
          <a:prstGeom prst="rect">
            <a:avLst/>
          </a:prstGeom>
        </p:spPr>
      </p:pic>
      <p:sp>
        <p:nvSpPr>
          <p:cNvPr id="11" name="Date Placeholder 4">
            <a:extLst>
              <a:ext uri="{FF2B5EF4-FFF2-40B4-BE49-F238E27FC236}">
                <a16:creationId xmlns:a16="http://schemas.microsoft.com/office/drawing/2014/main" id="{3702C15C-8E9B-8218-C71B-49E9026F0525}"/>
              </a:ext>
            </a:extLst>
          </p:cNvPr>
          <p:cNvSpPr txBox="1">
            <a:spLocks/>
          </p:cNvSpPr>
          <p:nvPr/>
        </p:nvSpPr>
        <p:spPr>
          <a:xfrm>
            <a:off x="5598213" y="6426104"/>
            <a:ext cx="1446743"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
        <p:nvSpPr>
          <p:cNvPr id="12" name="Slide Number Placeholder 4">
            <a:extLst>
              <a:ext uri="{FF2B5EF4-FFF2-40B4-BE49-F238E27FC236}">
                <a16:creationId xmlns:a16="http://schemas.microsoft.com/office/drawing/2014/main" id="{F6BDD991-B06A-8479-57C9-3DA21C79C172}"/>
              </a:ext>
            </a:extLst>
          </p:cNvPr>
          <p:cNvSpPr txBox="1">
            <a:spLocks/>
          </p:cNvSpPr>
          <p:nvPr/>
        </p:nvSpPr>
        <p:spPr>
          <a:xfrm>
            <a:off x="11160286" y="642825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016F8AB-BCEA-4347-8BA6-BE776009BC89}" type="slidenum">
              <a:rPr lang="en-GB" sz="1600" smtClean="0">
                <a:solidFill>
                  <a:schemeClr val="accent4"/>
                </a:solidFill>
              </a:rPr>
              <a:pPr algn="r"/>
              <a:t>49</a:t>
            </a:fld>
            <a:endParaRPr lang="en-GB" dirty="0">
              <a:solidFill>
                <a:schemeClr val="accent4"/>
              </a:solidFill>
            </a:endParaRPr>
          </a:p>
        </p:txBody>
      </p:sp>
    </p:spTree>
    <p:extLst>
      <p:ext uri="{BB962C8B-B14F-4D97-AF65-F5344CB8AC3E}">
        <p14:creationId xmlns:p14="http://schemas.microsoft.com/office/powerpoint/2010/main" val="392124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65827" y="501809"/>
            <a:ext cx="10969943" cy="852364"/>
          </a:xfrm>
        </p:spPr>
        <p:txBody>
          <a:bodyPr>
            <a:normAutofit/>
          </a:bodyPr>
          <a:lstStyle/>
          <a:p>
            <a:r>
              <a:rPr lang="en-US" dirty="0"/>
              <a:t>Development of the IEEE 802.11 Standard is ongoing since 1997 </a:t>
            </a:r>
          </a:p>
        </p:txBody>
      </p:sp>
      <p:sp>
        <p:nvSpPr>
          <p:cNvPr id="2" name="Slide Number Placeholder 1"/>
          <p:cNvSpPr>
            <a:spLocks noGrp="1"/>
          </p:cNvSpPr>
          <p:nvPr>
            <p:ph type="sldNum" sz="quarter" idx="15"/>
          </p:nvPr>
        </p:nvSpPr>
        <p:spPr/>
        <p:txBody>
          <a:bodyPr/>
          <a:lstStyle/>
          <a:p>
            <a:fld id="{B016F8AB-BCEA-4347-8BA6-BE776009BC89}" type="slidenum">
              <a:rPr lang="en-GB" smtClean="0"/>
              <a:t>5</a:t>
            </a:fld>
            <a:endParaRPr lang="en-GB"/>
          </a:p>
        </p:txBody>
      </p: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9" name="Slide Number Placeholder 3">
            <a:extLst>
              <a:ext uri="{FF2B5EF4-FFF2-40B4-BE49-F238E27FC236}">
                <a16:creationId xmlns:a16="http://schemas.microsoft.com/office/drawing/2014/main" id="{34B96206-6058-4C5A-9F62-EC64FCE33858}"/>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p>
        </p:txBody>
      </p:sp>
      <p:sp>
        <p:nvSpPr>
          <p:cNvPr id="4" name="Date Placeholder 4">
            <a:extLst>
              <a:ext uri="{FF2B5EF4-FFF2-40B4-BE49-F238E27FC236}">
                <a16:creationId xmlns:a16="http://schemas.microsoft.com/office/drawing/2014/main" id="{69D32D5E-B2D4-B9FE-D252-8967D4628618}"/>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grpSp>
        <p:nvGrpSpPr>
          <p:cNvPr id="3" name="Group 2">
            <a:extLst>
              <a:ext uri="{FF2B5EF4-FFF2-40B4-BE49-F238E27FC236}">
                <a16:creationId xmlns:a16="http://schemas.microsoft.com/office/drawing/2014/main" id="{FF1C8E0B-9459-47FB-BE60-6DF936E75472}"/>
              </a:ext>
            </a:extLst>
          </p:cNvPr>
          <p:cNvGrpSpPr/>
          <p:nvPr/>
        </p:nvGrpSpPr>
        <p:grpSpPr>
          <a:xfrm>
            <a:off x="583654" y="1143000"/>
            <a:ext cx="10998748" cy="4953000"/>
            <a:chOff x="1595507" y="1941588"/>
            <a:chExt cx="3111592" cy="1404153"/>
          </a:xfrm>
        </p:grpSpPr>
        <p:sp>
          <p:nvSpPr>
            <p:cNvPr id="104" name="Right Arrow 54">
              <a:extLst>
                <a:ext uri="{FF2B5EF4-FFF2-40B4-BE49-F238E27FC236}">
                  <a16:creationId xmlns:a16="http://schemas.microsoft.com/office/drawing/2014/main" id="{57BCC1F5-59BE-4638-887C-E7A90F3A23A0}"/>
                </a:ext>
              </a:extLst>
            </p:cNvPr>
            <p:cNvSpPr/>
            <p:nvPr/>
          </p:nvSpPr>
          <p:spPr bwMode="auto">
            <a:xfrm>
              <a:off x="1837577" y="1961910"/>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05" name="Rectangle: Rounded Corners 104">
              <a:extLst>
                <a:ext uri="{FF2B5EF4-FFF2-40B4-BE49-F238E27FC236}">
                  <a16:creationId xmlns:a16="http://schemas.microsoft.com/office/drawing/2014/main" id="{49D7F55A-008D-44CE-B0A0-C9EF8DA097AA}"/>
                </a:ext>
              </a:extLst>
            </p:cNvPr>
            <p:cNvSpPr/>
            <p:nvPr/>
          </p:nvSpPr>
          <p:spPr bwMode="auto">
            <a:xfrm>
              <a:off x="4316805" y="1943496"/>
              <a:ext cx="390294" cy="1402245"/>
            </a:xfrm>
            <a:prstGeom prst="roundRect">
              <a:avLst>
                <a:gd name="adj" fmla="val 10061"/>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1463430"/>
                        <a:gd name="connsiteY0" fmla="*/ 147236 h 5257800"/>
                        <a:gd name="connsiteX1" fmla="*/ 147236 w 1463430"/>
                        <a:gd name="connsiteY1" fmla="*/ 0 h 5257800"/>
                        <a:gd name="connsiteX2" fmla="*/ 743405 w 1463430"/>
                        <a:gd name="connsiteY2" fmla="*/ 0 h 5257800"/>
                        <a:gd name="connsiteX3" fmla="*/ 1316194 w 1463430"/>
                        <a:gd name="connsiteY3" fmla="*/ 0 h 5257800"/>
                        <a:gd name="connsiteX4" fmla="*/ 1463430 w 1463430"/>
                        <a:gd name="connsiteY4" fmla="*/ 147236 h 5257800"/>
                        <a:gd name="connsiteX5" fmla="*/ 1463430 w 1463430"/>
                        <a:gd name="connsiteY5" fmla="*/ 767652 h 5257800"/>
                        <a:gd name="connsiteX6" fmla="*/ 1463430 w 1463430"/>
                        <a:gd name="connsiteY6" fmla="*/ 1288801 h 5257800"/>
                        <a:gd name="connsiteX7" fmla="*/ 1463430 w 1463430"/>
                        <a:gd name="connsiteY7" fmla="*/ 1760318 h 5257800"/>
                        <a:gd name="connsiteX8" fmla="*/ 1463430 w 1463430"/>
                        <a:gd name="connsiteY8" fmla="*/ 2281467 h 5257800"/>
                        <a:gd name="connsiteX9" fmla="*/ 1463430 w 1463430"/>
                        <a:gd name="connsiteY9" fmla="*/ 2951516 h 5257800"/>
                        <a:gd name="connsiteX10" fmla="*/ 1463430 w 1463430"/>
                        <a:gd name="connsiteY10" fmla="*/ 3472666 h 5257800"/>
                        <a:gd name="connsiteX11" fmla="*/ 1463430 w 1463430"/>
                        <a:gd name="connsiteY11" fmla="*/ 3944182 h 5257800"/>
                        <a:gd name="connsiteX12" fmla="*/ 1463430 w 1463430"/>
                        <a:gd name="connsiteY12" fmla="*/ 4465331 h 5257800"/>
                        <a:gd name="connsiteX13" fmla="*/ 1463430 w 1463430"/>
                        <a:gd name="connsiteY13" fmla="*/ 5110564 h 5257800"/>
                        <a:gd name="connsiteX14" fmla="*/ 1316194 w 1463430"/>
                        <a:gd name="connsiteY14" fmla="*/ 5257800 h 5257800"/>
                        <a:gd name="connsiteX15" fmla="*/ 766784 w 1463430"/>
                        <a:gd name="connsiteY15" fmla="*/ 5257800 h 5257800"/>
                        <a:gd name="connsiteX16" fmla="*/ 147236 w 1463430"/>
                        <a:gd name="connsiteY16" fmla="*/ 5257800 h 5257800"/>
                        <a:gd name="connsiteX17" fmla="*/ 0 w 1463430"/>
                        <a:gd name="connsiteY17" fmla="*/ 5110564 h 5257800"/>
                        <a:gd name="connsiteX18" fmla="*/ 0 w 1463430"/>
                        <a:gd name="connsiteY18" fmla="*/ 4490148 h 5257800"/>
                        <a:gd name="connsiteX19" fmla="*/ 0 w 1463430"/>
                        <a:gd name="connsiteY19" fmla="*/ 3820099 h 5257800"/>
                        <a:gd name="connsiteX20" fmla="*/ 0 w 1463430"/>
                        <a:gd name="connsiteY20" fmla="*/ 3298949 h 5257800"/>
                        <a:gd name="connsiteX21" fmla="*/ 0 w 1463430"/>
                        <a:gd name="connsiteY21" fmla="*/ 2678533 h 5257800"/>
                        <a:gd name="connsiteX22" fmla="*/ 0 w 1463430"/>
                        <a:gd name="connsiteY22" fmla="*/ 2207017 h 5257800"/>
                        <a:gd name="connsiteX23" fmla="*/ 0 w 1463430"/>
                        <a:gd name="connsiteY23" fmla="*/ 1487335 h 5257800"/>
                        <a:gd name="connsiteX24" fmla="*/ 0 w 1463430"/>
                        <a:gd name="connsiteY24" fmla="*/ 866919 h 5257800"/>
                        <a:gd name="connsiteX25" fmla="*/ 0 w 1463430"/>
                        <a:gd name="connsiteY25" fmla="*/ 147236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430" h="5257800" fill="none" extrusionOk="0">
                          <a:moveTo>
                            <a:pt x="0" y="147236"/>
                          </a:moveTo>
                          <a:cubicBezTo>
                            <a:pt x="-2670" y="71279"/>
                            <a:pt x="56436" y="-12584"/>
                            <a:pt x="147236" y="0"/>
                          </a:cubicBezTo>
                          <a:cubicBezTo>
                            <a:pt x="441442" y="-8509"/>
                            <a:pt x="504074" y="12188"/>
                            <a:pt x="743405" y="0"/>
                          </a:cubicBezTo>
                          <a:cubicBezTo>
                            <a:pt x="982736" y="-12188"/>
                            <a:pt x="1186764" y="-12543"/>
                            <a:pt x="1316194" y="0"/>
                          </a:cubicBezTo>
                          <a:cubicBezTo>
                            <a:pt x="1396222" y="4015"/>
                            <a:pt x="1458812" y="51377"/>
                            <a:pt x="1463430" y="147236"/>
                          </a:cubicBezTo>
                          <a:cubicBezTo>
                            <a:pt x="1488580" y="318096"/>
                            <a:pt x="1442431" y="556158"/>
                            <a:pt x="1463430" y="767652"/>
                          </a:cubicBezTo>
                          <a:cubicBezTo>
                            <a:pt x="1484429" y="979146"/>
                            <a:pt x="1483731" y="1042898"/>
                            <a:pt x="1463430" y="1288801"/>
                          </a:cubicBezTo>
                          <a:cubicBezTo>
                            <a:pt x="1443129" y="1534704"/>
                            <a:pt x="1441699" y="1538005"/>
                            <a:pt x="1463430" y="1760318"/>
                          </a:cubicBezTo>
                          <a:cubicBezTo>
                            <a:pt x="1485161" y="1982631"/>
                            <a:pt x="1485038" y="2122595"/>
                            <a:pt x="1463430" y="2281467"/>
                          </a:cubicBezTo>
                          <a:cubicBezTo>
                            <a:pt x="1441822" y="2440339"/>
                            <a:pt x="1485988" y="2692480"/>
                            <a:pt x="1463430" y="2951516"/>
                          </a:cubicBezTo>
                          <a:cubicBezTo>
                            <a:pt x="1440872" y="3210552"/>
                            <a:pt x="1446044" y="3300209"/>
                            <a:pt x="1463430" y="3472666"/>
                          </a:cubicBezTo>
                          <a:cubicBezTo>
                            <a:pt x="1480817" y="3645123"/>
                            <a:pt x="1444249" y="3834853"/>
                            <a:pt x="1463430" y="3944182"/>
                          </a:cubicBezTo>
                          <a:cubicBezTo>
                            <a:pt x="1482611" y="4053511"/>
                            <a:pt x="1458192" y="4288870"/>
                            <a:pt x="1463430" y="4465331"/>
                          </a:cubicBezTo>
                          <a:cubicBezTo>
                            <a:pt x="1468668" y="4641792"/>
                            <a:pt x="1443683" y="4806252"/>
                            <a:pt x="1463430" y="5110564"/>
                          </a:cubicBezTo>
                          <a:cubicBezTo>
                            <a:pt x="1453556" y="5193064"/>
                            <a:pt x="1405576" y="5266272"/>
                            <a:pt x="1316194" y="5257800"/>
                          </a:cubicBezTo>
                          <a:cubicBezTo>
                            <a:pt x="1148365" y="5246793"/>
                            <a:pt x="929394" y="5255349"/>
                            <a:pt x="766784" y="5257800"/>
                          </a:cubicBezTo>
                          <a:cubicBezTo>
                            <a:pt x="604174" y="5260252"/>
                            <a:pt x="308253" y="5272975"/>
                            <a:pt x="147236" y="5257800"/>
                          </a:cubicBezTo>
                          <a:cubicBezTo>
                            <a:pt x="71232" y="5276447"/>
                            <a:pt x="13664" y="5197633"/>
                            <a:pt x="0" y="5110564"/>
                          </a:cubicBezTo>
                          <a:cubicBezTo>
                            <a:pt x="-28368" y="4809729"/>
                            <a:pt x="21617" y="4786787"/>
                            <a:pt x="0" y="4490148"/>
                          </a:cubicBezTo>
                          <a:cubicBezTo>
                            <a:pt x="-21617" y="4193509"/>
                            <a:pt x="25469" y="3956532"/>
                            <a:pt x="0" y="3820099"/>
                          </a:cubicBezTo>
                          <a:cubicBezTo>
                            <a:pt x="-25469" y="3683666"/>
                            <a:pt x="-24596" y="3416162"/>
                            <a:pt x="0" y="3298949"/>
                          </a:cubicBezTo>
                          <a:cubicBezTo>
                            <a:pt x="24596" y="3181736"/>
                            <a:pt x="-28361" y="2910732"/>
                            <a:pt x="0" y="2678533"/>
                          </a:cubicBezTo>
                          <a:cubicBezTo>
                            <a:pt x="28361" y="2446334"/>
                            <a:pt x="8545" y="2301494"/>
                            <a:pt x="0" y="2207017"/>
                          </a:cubicBezTo>
                          <a:cubicBezTo>
                            <a:pt x="-8545" y="2112540"/>
                            <a:pt x="35105" y="1675970"/>
                            <a:pt x="0" y="1487335"/>
                          </a:cubicBezTo>
                          <a:cubicBezTo>
                            <a:pt x="-35105" y="1298700"/>
                            <a:pt x="-18814" y="1018566"/>
                            <a:pt x="0" y="866919"/>
                          </a:cubicBezTo>
                          <a:cubicBezTo>
                            <a:pt x="18814" y="715272"/>
                            <a:pt x="-11198" y="331158"/>
                            <a:pt x="0" y="147236"/>
                          </a:cubicBezTo>
                          <a:close/>
                        </a:path>
                        <a:path w="1463430" h="5257800" stroke="0" extrusionOk="0">
                          <a:moveTo>
                            <a:pt x="0" y="147236"/>
                          </a:moveTo>
                          <a:cubicBezTo>
                            <a:pt x="-4698" y="63022"/>
                            <a:pt x="54184" y="4405"/>
                            <a:pt x="147236" y="0"/>
                          </a:cubicBezTo>
                          <a:cubicBezTo>
                            <a:pt x="336746" y="-25506"/>
                            <a:pt x="452752" y="-19986"/>
                            <a:pt x="755094" y="0"/>
                          </a:cubicBezTo>
                          <a:cubicBezTo>
                            <a:pt x="1057436" y="19986"/>
                            <a:pt x="1096457" y="-11789"/>
                            <a:pt x="1316194" y="0"/>
                          </a:cubicBezTo>
                          <a:cubicBezTo>
                            <a:pt x="1392203" y="-2904"/>
                            <a:pt x="1471118" y="69593"/>
                            <a:pt x="1463430" y="147236"/>
                          </a:cubicBezTo>
                          <a:cubicBezTo>
                            <a:pt x="1456882" y="263193"/>
                            <a:pt x="1455162" y="546115"/>
                            <a:pt x="1463430" y="668385"/>
                          </a:cubicBezTo>
                          <a:cubicBezTo>
                            <a:pt x="1471698" y="790655"/>
                            <a:pt x="1471672" y="1125450"/>
                            <a:pt x="1463430" y="1388068"/>
                          </a:cubicBezTo>
                          <a:cubicBezTo>
                            <a:pt x="1455188" y="1650686"/>
                            <a:pt x="1451857" y="1716597"/>
                            <a:pt x="1463430" y="1909217"/>
                          </a:cubicBezTo>
                          <a:cubicBezTo>
                            <a:pt x="1475003" y="2101837"/>
                            <a:pt x="1435167" y="2338075"/>
                            <a:pt x="1463430" y="2628900"/>
                          </a:cubicBezTo>
                          <a:cubicBezTo>
                            <a:pt x="1491693" y="2919725"/>
                            <a:pt x="1464762" y="2890064"/>
                            <a:pt x="1463430" y="3100416"/>
                          </a:cubicBezTo>
                          <a:cubicBezTo>
                            <a:pt x="1462098" y="3310768"/>
                            <a:pt x="1450725" y="3512129"/>
                            <a:pt x="1463430" y="3720832"/>
                          </a:cubicBezTo>
                          <a:cubicBezTo>
                            <a:pt x="1476135" y="3929535"/>
                            <a:pt x="1481370" y="4123072"/>
                            <a:pt x="1463430" y="4341248"/>
                          </a:cubicBezTo>
                          <a:cubicBezTo>
                            <a:pt x="1445490" y="4559424"/>
                            <a:pt x="1498098" y="4859239"/>
                            <a:pt x="1463430" y="5110564"/>
                          </a:cubicBezTo>
                          <a:cubicBezTo>
                            <a:pt x="1469198" y="5198946"/>
                            <a:pt x="1412434" y="5244733"/>
                            <a:pt x="1316194" y="5257800"/>
                          </a:cubicBezTo>
                          <a:cubicBezTo>
                            <a:pt x="1104755" y="5280233"/>
                            <a:pt x="858586" y="5247089"/>
                            <a:pt x="731715" y="5257800"/>
                          </a:cubicBezTo>
                          <a:cubicBezTo>
                            <a:pt x="604844" y="5268511"/>
                            <a:pt x="297482" y="5258725"/>
                            <a:pt x="147236" y="5257800"/>
                          </a:cubicBezTo>
                          <a:cubicBezTo>
                            <a:pt x="62532" y="5250894"/>
                            <a:pt x="784" y="5181276"/>
                            <a:pt x="0" y="5110564"/>
                          </a:cubicBezTo>
                          <a:cubicBezTo>
                            <a:pt x="31585" y="4776235"/>
                            <a:pt x="-20403" y="4575138"/>
                            <a:pt x="0" y="4440515"/>
                          </a:cubicBezTo>
                          <a:cubicBezTo>
                            <a:pt x="20403" y="4305892"/>
                            <a:pt x="-3830" y="4036335"/>
                            <a:pt x="0" y="3919365"/>
                          </a:cubicBezTo>
                          <a:cubicBezTo>
                            <a:pt x="3830" y="3802395"/>
                            <a:pt x="-18017" y="3557630"/>
                            <a:pt x="0" y="3199683"/>
                          </a:cubicBezTo>
                          <a:cubicBezTo>
                            <a:pt x="18017" y="2841736"/>
                            <a:pt x="-14725" y="2759740"/>
                            <a:pt x="0" y="2579267"/>
                          </a:cubicBezTo>
                          <a:cubicBezTo>
                            <a:pt x="14725" y="2398794"/>
                            <a:pt x="-8665" y="2204557"/>
                            <a:pt x="0" y="2058117"/>
                          </a:cubicBezTo>
                          <a:cubicBezTo>
                            <a:pt x="8665" y="1911677"/>
                            <a:pt x="5639" y="1739762"/>
                            <a:pt x="0" y="1437701"/>
                          </a:cubicBezTo>
                          <a:cubicBezTo>
                            <a:pt x="-5639" y="1135640"/>
                            <a:pt x="-15800" y="1181188"/>
                            <a:pt x="0" y="966185"/>
                          </a:cubicBezTo>
                          <a:cubicBezTo>
                            <a:pt x="15800" y="751182"/>
                            <a:pt x="-30663" y="379004"/>
                            <a:pt x="0" y="147236"/>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802.11-2024</a:t>
              </a:r>
            </a:p>
          </p:txBody>
        </p:sp>
        <p:sp>
          <p:nvSpPr>
            <p:cNvPr id="106" name="Rectangle: Rounded Corners 105">
              <a:extLst>
                <a:ext uri="{FF2B5EF4-FFF2-40B4-BE49-F238E27FC236}">
                  <a16:creationId xmlns:a16="http://schemas.microsoft.com/office/drawing/2014/main" id="{B3EEAF34-D1BE-450C-936C-0E2FD80C225B}"/>
                </a:ext>
              </a:extLst>
            </p:cNvPr>
            <p:cNvSpPr/>
            <p:nvPr/>
          </p:nvSpPr>
          <p:spPr bwMode="auto">
            <a:xfrm>
              <a:off x="2081446" y="1943496"/>
              <a:ext cx="390190" cy="1402245"/>
            </a:xfrm>
            <a:prstGeom prst="roundRect">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1463040"/>
                        <a:gd name="connsiteY0" fmla="*/ 243845 h 5257800"/>
                        <a:gd name="connsiteX1" fmla="*/ 243845 w 1463040"/>
                        <a:gd name="connsiteY1" fmla="*/ 0 h 5257800"/>
                        <a:gd name="connsiteX2" fmla="*/ 731520 w 1463040"/>
                        <a:gd name="connsiteY2" fmla="*/ 0 h 5257800"/>
                        <a:gd name="connsiteX3" fmla="*/ 1219195 w 1463040"/>
                        <a:gd name="connsiteY3" fmla="*/ 0 h 5257800"/>
                        <a:gd name="connsiteX4" fmla="*/ 1463040 w 1463040"/>
                        <a:gd name="connsiteY4" fmla="*/ 243845 h 5257800"/>
                        <a:gd name="connsiteX5" fmla="*/ 1463040 w 1463040"/>
                        <a:gd name="connsiteY5" fmla="*/ 877588 h 5257800"/>
                        <a:gd name="connsiteX6" fmla="*/ 1463040 w 1463040"/>
                        <a:gd name="connsiteY6" fmla="*/ 1415929 h 5257800"/>
                        <a:gd name="connsiteX7" fmla="*/ 1463040 w 1463040"/>
                        <a:gd name="connsiteY7" fmla="*/ 2145075 h 5257800"/>
                        <a:gd name="connsiteX8" fmla="*/ 1463040 w 1463040"/>
                        <a:gd name="connsiteY8" fmla="*/ 2731117 h 5257800"/>
                        <a:gd name="connsiteX9" fmla="*/ 1463040 w 1463040"/>
                        <a:gd name="connsiteY9" fmla="*/ 3269458 h 5257800"/>
                        <a:gd name="connsiteX10" fmla="*/ 1463040 w 1463040"/>
                        <a:gd name="connsiteY10" fmla="*/ 3855500 h 5257800"/>
                        <a:gd name="connsiteX11" fmla="*/ 1463040 w 1463040"/>
                        <a:gd name="connsiteY11" fmla="*/ 5013955 h 5257800"/>
                        <a:gd name="connsiteX12" fmla="*/ 1219195 w 1463040"/>
                        <a:gd name="connsiteY12" fmla="*/ 5257800 h 5257800"/>
                        <a:gd name="connsiteX13" fmla="*/ 751027 w 1463040"/>
                        <a:gd name="connsiteY13" fmla="*/ 5257800 h 5257800"/>
                        <a:gd name="connsiteX14" fmla="*/ 243845 w 1463040"/>
                        <a:gd name="connsiteY14" fmla="*/ 5257800 h 5257800"/>
                        <a:gd name="connsiteX15" fmla="*/ 0 w 1463040"/>
                        <a:gd name="connsiteY15" fmla="*/ 5013955 h 5257800"/>
                        <a:gd name="connsiteX16" fmla="*/ 0 w 1463040"/>
                        <a:gd name="connsiteY16" fmla="*/ 4475614 h 5257800"/>
                        <a:gd name="connsiteX17" fmla="*/ 0 w 1463040"/>
                        <a:gd name="connsiteY17" fmla="*/ 3794170 h 5257800"/>
                        <a:gd name="connsiteX18" fmla="*/ 0 w 1463040"/>
                        <a:gd name="connsiteY18" fmla="*/ 3017323 h 5257800"/>
                        <a:gd name="connsiteX19" fmla="*/ 0 w 1463040"/>
                        <a:gd name="connsiteY19" fmla="*/ 2288178 h 5257800"/>
                        <a:gd name="connsiteX20" fmla="*/ 0 w 1463040"/>
                        <a:gd name="connsiteY20" fmla="*/ 1654435 h 5257800"/>
                        <a:gd name="connsiteX21" fmla="*/ 0 w 1463040"/>
                        <a:gd name="connsiteY21" fmla="*/ 925289 h 5257800"/>
                        <a:gd name="connsiteX22" fmla="*/ 0 w 1463040"/>
                        <a:gd name="connsiteY22" fmla="*/ 243845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0" h="5257800" fill="none" extrusionOk="0">
                          <a:moveTo>
                            <a:pt x="0" y="243845"/>
                          </a:moveTo>
                          <a:cubicBezTo>
                            <a:pt x="-11129" y="108543"/>
                            <a:pt x="121631" y="10726"/>
                            <a:pt x="243845" y="0"/>
                          </a:cubicBezTo>
                          <a:cubicBezTo>
                            <a:pt x="373305" y="-18062"/>
                            <a:pt x="525992" y="12764"/>
                            <a:pt x="731520" y="0"/>
                          </a:cubicBezTo>
                          <a:cubicBezTo>
                            <a:pt x="937048" y="-12764"/>
                            <a:pt x="1069626" y="-1705"/>
                            <a:pt x="1219195" y="0"/>
                          </a:cubicBezTo>
                          <a:cubicBezTo>
                            <a:pt x="1352580" y="-26711"/>
                            <a:pt x="1479946" y="119823"/>
                            <a:pt x="1463040" y="243845"/>
                          </a:cubicBezTo>
                          <a:cubicBezTo>
                            <a:pt x="1490837" y="491902"/>
                            <a:pt x="1475912" y="574131"/>
                            <a:pt x="1463040" y="877588"/>
                          </a:cubicBezTo>
                          <a:cubicBezTo>
                            <a:pt x="1450168" y="1181045"/>
                            <a:pt x="1447006" y="1258254"/>
                            <a:pt x="1463040" y="1415929"/>
                          </a:cubicBezTo>
                          <a:cubicBezTo>
                            <a:pt x="1479074" y="1573604"/>
                            <a:pt x="1442814" y="1945825"/>
                            <a:pt x="1463040" y="2145075"/>
                          </a:cubicBezTo>
                          <a:cubicBezTo>
                            <a:pt x="1483266" y="2344325"/>
                            <a:pt x="1456937" y="2573558"/>
                            <a:pt x="1463040" y="2731117"/>
                          </a:cubicBezTo>
                          <a:cubicBezTo>
                            <a:pt x="1469143" y="2888676"/>
                            <a:pt x="1437537" y="3014329"/>
                            <a:pt x="1463040" y="3269458"/>
                          </a:cubicBezTo>
                          <a:cubicBezTo>
                            <a:pt x="1488543" y="3524587"/>
                            <a:pt x="1490495" y="3575197"/>
                            <a:pt x="1463040" y="3855500"/>
                          </a:cubicBezTo>
                          <a:cubicBezTo>
                            <a:pt x="1435585" y="4135803"/>
                            <a:pt x="1518591" y="4749279"/>
                            <a:pt x="1463040" y="5013955"/>
                          </a:cubicBezTo>
                          <a:cubicBezTo>
                            <a:pt x="1492150" y="5140922"/>
                            <a:pt x="1352627" y="5266389"/>
                            <a:pt x="1219195" y="5257800"/>
                          </a:cubicBezTo>
                          <a:cubicBezTo>
                            <a:pt x="1004570" y="5255956"/>
                            <a:pt x="968195" y="5271036"/>
                            <a:pt x="751027" y="5257800"/>
                          </a:cubicBezTo>
                          <a:cubicBezTo>
                            <a:pt x="533859" y="5244564"/>
                            <a:pt x="384423" y="5264207"/>
                            <a:pt x="243845" y="5257800"/>
                          </a:cubicBezTo>
                          <a:cubicBezTo>
                            <a:pt x="81665" y="5261098"/>
                            <a:pt x="20081" y="5169719"/>
                            <a:pt x="0" y="5013955"/>
                          </a:cubicBezTo>
                          <a:cubicBezTo>
                            <a:pt x="-25166" y="4860609"/>
                            <a:pt x="-16070" y="4719616"/>
                            <a:pt x="0" y="4475614"/>
                          </a:cubicBezTo>
                          <a:cubicBezTo>
                            <a:pt x="16070" y="4231612"/>
                            <a:pt x="24847" y="4050958"/>
                            <a:pt x="0" y="3794170"/>
                          </a:cubicBezTo>
                          <a:cubicBezTo>
                            <a:pt x="-24847" y="3537382"/>
                            <a:pt x="10414" y="3185795"/>
                            <a:pt x="0" y="3017323"/>
                          </a:cubicBezTo>
                          <a:cubicBezTo>
                            <a:pt x="-10414" y="2848851"/>
                            <a:pt x="15682" y="2627155"/>
                            <a:pt x="0" y="2288178"/>
                          </a:cubicBezTo>
                          <a:cubicBezTo>
                            <a:pt x="-15682" y="1949202"/>
                            <a:pt x="7024" y="1922338"/>
                            <a:pt x="0" y="1654435"/>
                          </a:cubicBezTo>
                          <a:cubicBezTo>
                            <a:pt x="-7024" y="1386532"/>
                            <a:pt x="36097" y="1117602"/>
                            <a:pt x="0" y="925289"/>
                          </a:cubicBezTo>
                          <a:cubicBezTo>
                            <a:pt x="-36097" y="732976"/>
                            <a:pt x="27711" y="441453"/>
                            <a:pt x="0" y="243845"/>
                          </a:cubicBezTo>
                          <a:close/>
                        </a:path>
                        <a:path w="1463040" h="5257800" stroke="0" extrusionOk="0">
                          <a:moveTo>
                            <a:pt x="0" y="243845"/>
                          </a:moveTo>
                          <a:cubicBezTo>
                            <a:pt x="-28501" y="91593"/>
                            <a:pt x="81329" y="10450"/>
                            <a:pt x="243845" y="0"/>
                          </a:cubicBezTo>
                          <a:cubicBezTo>
                            <a:pt x="375476" y="12582"/>
                            <a:pt x="542681" y="-15251"/>
                            <a:pt x="751027" y="0"/>
                          </a:cubicBezTo>
                          <a:cubicBezTo>
                            <a:pt x="959373" y="15251"/>
                            <a:pt x="1094743" y="-1052"/>
                            <a:pt x="1219195" y="0"/>
                          </a:cubicBezTo>
                          <a:cubicBezTo>
                            <a:pt x="1341928" y="-6532"/>
                            <a:pt x="1473400" y="114123"/>
                            <a:pt x="1463040" y="243845"/>
                          </a:cubicBezTo>
                          <a:cubicBezTo>
                            <a:pt x="1437929" y="432097"/>
                            <a:pt x="1449552" y="619803"/>
                            <a:pt x="1463040" y="829887"/>
                          </a:cubicBezTo>
                          <a:cubicBezTo>
                            <a:pt x="1476528" y="1039971"/>
                            <a:pt x="1484551" y="1227907"/>
                            <a:pt x="1463040" y="1606734"/>
                          </a:cubicBezTo>
                          <a:cubicBezTo>
                            <a:pt x="1441529" y="1985561"/>
                            <a:pt x="1452131" y="1905503"/>
                            <a:pt x="1463040" y="2192776"/>
                          </a:cubicBezTo>
                          <a:cubicBezTo>
                            <a:pt x="1473949" y="2480049"/>
                            <a:pt x="1479954" y="2749858"/>
                            <a:pt x="1463040" y="2969622"/>
                          </a:cubicBezTo>
                          <a:cubicBezTo>
                            <a:pt x="1446126" y="3189386"/>
                            <a:pt x="1442898" y="3283748"/>
                            <a:pt x="1463040" y="3507963"/>
                          </a:cubicBezTo>
                          <a:cubicBezTo>
                            <a:pt x="1483182" y="3732178"/>
                            <a:pt x="1481700" y="3970550"/>
                            <a:pt x="1463040" y="4189407"/>
                          </a:cubicBezTo>
                          <a:cubicBezTo>
                            <a:pt x="1444380" y="4408264"/>
                            <a:pt x="1437990" y="4784254"/>
                            <a:pt x="1463040" y="5013955"/>
                          </a:cubicBezTo>
                          <a:cubicBezTo>
                            <a:pt x="1474446" y="5137356"/>
                            <a:pt x="1364013" y="5251258"/>
                            <a:pt x="1219195" y="5257800"/>
                          </a:cubicBezTo>
                          <a:cubicBezTo>
                            <a:pt x="1089444" y="5277635"/>
                            <a:pt x="956748" y="5246103"/>
                            <a:pt x="731520" y="5257800"/>
                          </a:cubicBezTo>
                          <a:cubicBezTo>
                            <a:pt x="506293" y="5269497"/>
                            <a:pt x="471431" y="5254578"/>
                            <a:pt x="243845" y="5257800"/>
                          </a:cubicBezTo>
                          <a:cubicBezTo>
                            <a:pt x="96764" y="5246108"/>
                            <a:pt x="-5414" y="5140533"/>
                            <a:pt x="0" y="5013955"/>
                          </a:cubicBezTo>
                          <a:cubicBezTo>
                            <a:pt x="4995" y="4852164"/>
                            <a:pt x="3219" y="4442464"/>
                            <a:pt x="0" y="4284810"/>
                          </a:cubicBezTo>
                          <a:cubicBezTo>
                            <a:pt x="-3219" y="4127157"/>
                            <a:pt x="-26014" y="3999838"/>
                            <a:pt x="0" y="3746469"/>
                          </a:cubicBezTo>
                          <a:cubicBezTo>
                            <a:pt x="26014" y="3493100"/>
                            <a:pt x="21085" y="3294719"/>
                            <a:pt x="0" y="3160427"/>
                          </a:cubicBezTo>
                          <a:cubicBezTo>
                            <a:pt x="-21085" y="3026135"/>
                            <a:pt x="36762" y="2712971"/>
                            <a:pt x="0" y="2383580"/>
                          </a:cubicBezTo>
                          <a:cubicBezTo>
                            <a:pt x="-36762" y="2054189"/>
                            <a:pt x="21810" y="1972184"/>
                            <a:pt x="0" y="1702136"/>
                          </a:cubicBezTo>
                          <a:cubicBezTo>
                            <a:pt x="-21810" y="1432088"/>
                            <a:pt x="-26744" y="1274826"/>
                            <a:pt x="0" y="1116094"/>
                          </a:cubicBezTo>
                          <a:cubicBezTo>
                            <a:pt x="26744" y="957362"/>
                            <a:pt x="-34051" y="533753"/>
                            <a:pt x="0" y="24384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802.11-2003</a:t>
              </a:r>
            </a:p>
          </p:txBody>
        </p:sp>
        <p:grpSp>
          <p:nvGrpSpPr>
            <p:cNvPr id="107" name="Group 106">
              <a:extLst>
                <a:ext uri="{FF2B5EF4-FFF2-40B4-BE49-F238E27FC236}">
                  <a16:creationId xmlns:a16="http://schemas.microsoft.com/office/drawing/2014/main" id="{74488809-6C37-4F06-BAE1-42D1B4EF1855}"/>
                </a:ext>
              </a:extLst>
            </p:cNvPr>
            <p:cNvGrpSpPr/>
            <p:nvPr/>
          </p:nvGrpSpPr>
          <p:grpSpPr>
            <a:xfrm>
              <a:off x="1595507" y="1970216"/>
              <a:ext cx="79826" cy="1254433"/>
              <a:chOff x="81685" y="686094"/>
              <a:chExt cx="299315" cy="5267819"/>
            </a:xfrm>
          </p:grpSpPr>
          <p:sp>
            <p:nvSpPr>
              <p:cNvPr id="108" name="Text Box 6">
                <a:extLst>
                  <a:ext uri="{FF2B5EF4-FFF2-40B4-BE49-F238E27FC236}">
                    <a16:creationId xmlns:a16="http://schemas.microsoft.com/office/drawing/2014/main" id="{633259F2-B037-4F42-A2C5-FBDC00F99668}"/>
                  </a:ext>
                </a:extLst>
              </p:cNvPr>
              <p:cNvSpPr txBox="1">
                <a:spLocks noChangeArrowheads="1"/>
              </p:cNvSpPr>
              <p:nvPr/>
            </p:nvSpPr>
            <p:spPr bwMode="auto">
              <a:xfrm rot="16200000">
                <a:off x="-60977" y="1394413"/>
                <a:ext cx="579155" cy="29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200" dirty="0">
                    <a:latin typeface="+mn-lt"/>
                    <a:ea typeface="ＭＳ Ｐゴシック" charset="-128"/>
                    <a:cs typeface="Arial" pitchFamily="34" charset="0"/>
                  </a:rPr>
                  <a:t>MAC</a:t>
                </a:r>
              </a:p>
            </p:txBody>
          </p:sp>
          <p:sp>
            <p:nvSpPr>
              <p:cNvPr id="109" name="Text Box 6">
                <a:extLst>
                  <a:ext uri="{FF2B5EF4-FFF2-40B4-BE49-F238E27FC236}">
                    <a16:creationId xmlns:a16="http://schemas.microsoft.com/office/drawing/2014/main" id="{94AE0569-BC89-40CF-A680-F9336B71006D}"/>
                  </a:ext>
                </a:extLst>
              </p:cNvPr>
              <p:cNvSpPr txBox="1">
                <a:spLocks noChangeArrowheads="1"/>
              </p:cNvSpPr>
              <p:nvPr/>
            </p:nvSpPr>
            <p:spPr bwMode="auto">
              <a:xfrm rot="16200000">
                <a:off x="-313302" y="4600829"/>
                <a:ext cx="1086783" cy="29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200" dirty="0">
                    <a:latin typeface="+mn-lt"/>
                    <a:ea typeface="ＭＳ Ｐゴシック" charset="-128"/>
                    <a:cs typeface="Arial" pitchFamily="34" charset="0"/>
                  </a:rPr>
                  <a:t>PHY &amp; MAC</a:t>
                </a:r>
              </a:p>
            </p:txBody>
          </p:sp>
          <p:cxnSp>
            <p:nvCxnSpPr>
              <p:cNvPr id="110" name="Straight Arrow Connector 109">
                <a:extLst>
                  <a:ext uri="{FF2B5EF4-FFF2-40B4-BE49-F238E27FC236}">
                    <a16:creationId xmlns:a16="http://schemas.microsoft.com/office/drawing/2014/main" id="{CAFBA4E9-9EC4-42F4-9CFB-8B3C38B217AE}"/>
                  </a:ext>
                </a:extLst>
              </p:cNvPr>
              <p:cNvCxnSpPr/>
              <p:nvPr/>
            </p:nvCxnSpPr>
            <p:spPr bwMode="auto">
              <a:xfrm flipV="1">
                <a:off x="3810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a:extLst>
                  <a:ext uri="{FF2B5EF4-FFF2-40B4-BE49-F238E27FC236}">
                    <a16:creationId xmlns:a16="http://schemas.microsoft.com/office/drawing/2014/main" id="{1E88EA2B-0371-4CDF-B744-52C1BEB2F842}"/>
                  </a:ext>
                </a:extLst>
              </p:cNvPr>
              <p:cNvCxnSpPr/>
              <p:nvPr/>
            </p:nvCxnSpPr>
            <p:spPr bwMode="auto">
              <a:xfrm>
                <a:off x="3810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2" name="Straight Connector 111">
                <a:extLst>
                  <a:ext uri="{FF2B5EF4-FFF2-40B4-BE49-F238E27FC236}">
                    <a16:creationId xmlns:a16="http://schemas.microsoft.com/office/drawing/2014/main" id="{517B2104-F8D5-452F-B58E-F168A11489F3}"/>
                  </a:ext>
                </a:extLst>
              </p:cNvPr>
              <p:cNvCxnSpPr/>
              <p:nvPr/>
            </p:nvCxnSpPr>
            <p:spPr bwMode="auto">
              <a:xfrm>
                <a:off x="1524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13" name="Right Arrow 54">
              <a:extLst>
                <a:ext uri="{FF2B5EF4-FFF2-40B4-BE49-F238E27FC236}">
                  <a16:creationId xmlns:a16="http://schemas.microsoft.com/office/drawing/2014/main" id="{85DC5E2F-018A-43B6-9BFD-3F8C04167709}"/>
                </a:ext>
              </a:extLst>
            </p:cNvPr>
            <p:cNvSpPr/>
            <p:nvPr/>
          </p:nvSpPr>
          <p:spPr bwMode="auto">
            <a:xfrm>
              <a:off x="2024562" y="1955584"/>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14" name="Rectangle 113">
              <a:extLst>
                <a:ext uri="{FF2B5EF4-FFF2-40B4-BE49-F238E27FC236}">
                  <a16:creationId xmlns:a16="http://schemas.microsoft.com/office/drawing/2014/main" id="{DE1369AB-AB12-46C9-BB08-3EA57E0870C8}"/>
                </a:ext>
              </a:extLst>
            </p:cNvPr>
            <p:cNvSpPr/>
            <p:nvPr/>
          </p:nvSpPr>
          <p:spPr bwMode="auto">
            <a:xfrm>
              <a:off x="2166800" y="2097289"/>
              <a:ext cx="229119"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859094"/>
                        <a:gd name="connsiteY0" fmla="*/ 0 h 426058"/>
                        <a:gd name="connsiteX1" fmla="*/ 446729 w 859094"/>
                        <a:gd name="connsiteY1" fmla="*/ 0 h 426058"/>
                        <a:gd name="connsiteX2" fmla="*/ 859094 w 859094"/>
                        <a:gd name="connsiteY2" fmla="*/ 0 h 426058"/>
                        <a:gd name="connsiteX3" fmla="*/ 859094 w 859094"/>
                        <a:gd name="connsiteY3" fmla="*/ 426058 h 426058"/>
                        <a:gd name="connsiteX4" fmla="*/ 412365 w 859094"/>
                        <a:gd name="connsiteY4" fmla="*/ 426058 h 426058"/>
                        <a:gd name="connsiteX5" fmla="*/ 0 w 859094"/>
                        <a:gd name="connsiteY5" fmla="*/ 426058 h 426058"/>
                        <a:gd name="connsiteX6" fmla="*/ 0 w 859094"/>
                        <a:gd name="connsiteY6"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094" h="426058" fill="none" extrusionOk="0">
                          <a:moveTo>
                            <a:pt x="0" y="0"/>
                          </a:moveTo>
                          <a:cubicBezTo>
                            <a:pt x="169184" y="-25399"/>
                            <a:pt x="255502" y="31482"/>
                            <a:pt x="446729" y="0"/>
                          </a:cubicBezTo>
                          <a:cubicBezTo>
                            <a:pt x="637956" y="-31482"/>
                            <a:pt x="703280" y="10856"/>
                            <a:pt x="859094" y="0"/>
                          </a:cubicBezTo>
                          <a:cubicBezTo>
                            <a:pt x="859404" y="161020"/>
                            <a:pt x="833595" y="300981"/>
                            <a:pt x="859094" y="426058"/>
                          </a:cubicBezTo>
                          <a:cubicBezTo>
                            <a:pt x="701757" y="447227"/>
                            <a:pt x="519223" y="424845"/>
                            <a:pt x="412365" y="426058"/>
                          </a:cubicBezTo>
                          <a:cubicBezTo>
                            <a:pt x="305507" y="427271"/>
                            <a:pt x="119448" y="392278"/>
                            <a:pt x="0" y="426058"/>
                          </a:cubicBezTo>
                          <a:cubicBezTo>
                            <a:pt x="-18488" y="217476"/>
                            <a:pt x="1245" y="208649"/>
                            <a:pt x="0" y="0"/>
                          </a:cubicBezTo>
                          <a:close/>
                        </a:path>
                        <a:path w="859094" h="426058" stroke="0" extrusionOk="0">
                          <a:moveTo>
                            <a:pt x="0" y="0"/>
                          </a:moveTo>
                          <a:cubicBezTo>
                            <a:pt x="198809" y="-14972"/>
                            <a:pt x="299956" y="46101"/>
                            <a:pt x="429547" y="0"/>
                          </a:cubicBezTo>
                          <a:cubicBezTo>
                            <a:pt x="559138" y="-46101"/>
                            <a:pt x="674987" y="17904"/>
                            <a:pt x="859094" y="0"/>
                          </a:cubicBezTo>
                          <a:cubicBezTo>
                            <a:pt x="880944" y="168490"/>
                            <a:pt x="815372" y="293778"/>
                            <a:pt x="859094" y="426058"/>
                          </a:cubicBezTo>
                          <a:cubicBezTo>
                            <a:pt x="704162" y="472638"/>
                            <a:pt x="534077" y="405596"/>
                            <a:pt x="420956" y="426058"/>
                          </a:cubicBezTo>
                          <a:cubicBezTo>
                            <a:pt x="307835" y="446520"/>
                            <a:pt x="188495" y="425226"/>
                            <a:pt x="0" y="426058"/>
                          </a:cubicBezTo>
                          <a:cubicBezTo>
                            <a:pt x="-22039" y="270506"/>
                            <a:pt x="30056" y="9622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11d</a:t>
              </a:r>
            </a:p>
            <a:p>
              <a:pPr algn="ctr" defTabSz="243894" eaLnBrk="0" fontAlgn="base" hangingPunct="0">
                <a:spcBef>
                  <a:spcPct val="0"/>
                </a:spcBef>
                <a:spcAft>
                  <a:spcPct val="0"/>
                </a:spcAft>
              </a:pPr>
              <a:r>
                <a:rPr lang="en-US" sz="1200" dirty="0">
                  <a:cs typeface="Arial" panose="020B0604020202020204" pitchFamily="34" charset="0"/>
                </a:rPr>
                <a:t>Intl Roaming</a:t>
              </a:r>
              <a:endParaRPr lang="en-US" sz="1200" b="1" dirty="0">
                <a:cs typeface="Arial" panose="020B0604020202020204" pitchFamily="34" charset="0"/>
              </a:endParaRPr>
            </a:p>
          </p:txBody>
        </p:sp>
        <p:sp>
          <p:nvSpPr>
            <p:cNvPr id="115" name="Rectangle 114">
              <a:extLst>
                <a:ext uri="{FF2B5EF4-FFF2-40B4-BE49-F238E27FC236}">
                  <a16:creationId xmlns:a16="http://schemas.microsoft.com/office/drawing/2014/main" id="{51271A02-820E-45C7-97AA-5711579C6A3B}"/>
                </a:ext>
              </a:extLst>
            </p:cNvPr>
            <p:cNvSpPr/>
            <p:nvPr/>
          </p:nvSpPr>
          <p:spPr bwMode="auto">
            <a:xfrm>
              <a:off x="2105833" y="3144569"/>
              <a:ext cx="332002" cy="162566"/>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44860"/>
                        <a:gd name="connsiteY0" fmla="*/ 0 h 609551"/>
                        <a:gd name="connsiteX1" fmla="*/ 377608 w 1244860"/>
                        <a:gd name="connsiteY1" fmla="*/ 0 h 609551"/>
                        <a:gd name="connsiteX2" fmla="*/ 792561 w 1244860"/>
                        <a:gd name="connsiteY2" fmla="*/ 0 h 609551"/>
                        <a:gd name="connsiteX3" fmla="*/ 1244860 w 1244860"/>
                        <a:gd name="connsiteY3" fmla="*/ 0 h 609551"/>
                        <a:gd name="connsiteX4" fmla="*/ 1244860 w 1244860"/>
                        <a:gd name="connsiteY4" fmla="*/ 304776 h 609551"/>
                        <a:gd name="connsiteX5" fmla="*/ 1244860 w 1244860"/>
                        <a:gd name="connsiteY5" fmla="*/ 609551 h 609551"/>
                        <a:gd name="connsiteX6" fmla="*/ 817458 w 1244860"/>
                        <a:gd name="connsiteY6" fmla="*/ 609551 h 609551"/>
                        <a:gd name="connsiteX7" fmla="*/ 377608 w 1244860"/>
                        <a:gd name="connsiteY7" fmla="*/ 609551 h 609551"/>
                        <a:gd name="connsiteX8" fmla="*/ 0 w 1244860"/>
                        <a:gd name="connsiteY8" fmla="*/ 609551 h 609551"/>
                        <a:gd name="connsiteX9" fmla="*/ 0 w 1244860"/>
                        <a:gd name="connsiteY9" fmla="*/ 304776 h 609551"/>
                        <a:gd name="connsiteX10" fmla="*/ 0 w 1244860"/>
                        <a:gd name="connsiteY10" fmla="*/ 0 h 60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4860" h="609551" fill="none" extrusionOk="0">
                          <a:moveTo>
                            <a:pt x="0" y="0"/>
                          </a:moveTo>
                          <a:cubicBezTo>
                            <a:pt x="129228" y="-41202"/>
                            <a:pt x="293196" y="20710"/>
                            <a:pt x="377608" y="0"/>
                          </a:cubicBezTo>
                          <a:cubicBezTo>
                            <a:pt x="462020" y="-20710"/>
                            <a:pt x="618744" y="45949"/>
                            <a:pt x="792561" y="0"/>
                          </a:cubicBezTo>
                          <a:cubicBezTo>
                            <a:pt x="966378" y="-45949"/>
                            <a:pt x="1023965" y="47255"/>
                            <a:pt x="1244860" y="0"/>
                          </a:cubicBezTo>
                          <a:cubicBezTo>
                            <a:pt x="1264877" y="112110"/>
                            <a:pt x="1225448" y="229590"/>
                            <a:pt x="1244860" y="304776"/>
                          </a:cubicBezTo>
                          <a:cubicBezTo>
                            <a:pt x="1264272" y="379962"/>
                            <a:pt x="1238903" y="538743"/>
                            <a:pt x="1244860" y="609551"/>
                          </a:cubicBezTo>
                          <a:cubicBezTo>
                            <a:pt x="1139533" y="637917"/>
                            <a:pt x="930387" y="596622"/>
                            <a:pt x="817458" y="609551"/>
                          </a:cubicBezTo>
                          <a:cubicBezTo>
                            <a:pt x="704529" y="622480"/>
                            <a:pt x="469451" y="596970"/>
                            <a:pt x="377608" y="609551"/>
                          </a:cubicBezTo>
                          <a:cubicBezTo>
                            <a:pt x="285765" y="622132"/>
                            <a:pt x="131087" y="587385"/>
                            <a:pt x="0" y="609551"/>
                          </a:cubicBezTo>
                          <a:cubicBezTo>
                            <a:pt x="-34192" y="472278"/>
                            <a:pt x="9745" y="368274"/>
                            <a:pt x="0" y="304776"/>
                          </a:cubicBezTo>
                          <a:cubicBezTo>
                            <a:pt x="-9745" y="241279"/>
                            <a:pt x="34482" y="128229"/>
                            <a:pt x="0" y="0"/>
                          </a:cubicBezTo>
                          <a:close/>
                        </a:path>
                        <a:path w="1244860" h="609551" stroke="0" extrusionOk="0">
                          <a:moveTo>
                            <a:pt x="0" y="0"/>
                          </a:moveTo>
                          <a:cubicBezTo>
                            <a:pt x="173063" y="-39224"/>
                            <a:pt x="208407" y="46253"/>
                            <a:pt x="414953" y="0"/>
                          </a:cubicBezTo>
                          <a:cubicBezTo>
                            <a:pt x="621499" y="-46253"/>
                            <a:pt x="689862" y="24652"/>
                            <a:pt x="792561" y="0"/>
                          </a:cubicBezTo>
                          <a:cubicBezTo>
                            <a:pt x="895260" y="-24652"/>
                            <a:pt x="1072588" y="37029"/>
                            <a:pt x="1244860" y="0"/>
                          </a:cubicBezTo>
                          <a:cubicBezTo>
                            <a:pt x="1253081" y="98534"/>
                            <a:pt x="1220516" y="171465"/>
                            <a:pt x="1244860" y="286489"/>
                          </a:cubicBezTo>
                          <a:cubicBezTo>
                            <a:pt x="1269204" y="401513"/>
                            <a:pt x="1221172" y="479665"/>
                            <a:pt x="1244860" y="609551"/>
                          </a:cubicBezTo>
                          <a:cubicBezTo>
                            <a:pt x="1064416" y="656407"/>
                            <a:pt x="1010922" y="567140"/>
                            <a:pt x="805009" y="609551"/>
                          </a:cubicBezTo>
                          <a:cubicBezTo>
                            <a:pt x="599096" y="651962"/>
                            <a:pt x="484485" y="600581"/>
                            <a:pt x="377608" y="609551"/>
                          </a:cubicBezTo>
                          <a:cubicBezTo>
                            <a:pt x="270731" y="618521"/>
                            <a:pt x="98565" y="583022"/>
                            <a:pt x="0" y="609551"/>
                          </a:cubicBezTo>
                          <a:cubicBezTo>
                            <a:pt x="-1285" y="496870"/>
                            <a:pt x="4830" y="458153"/>
                            <a:pt x="0" y="310871"/>
                          </a:cubicBezTo>
                          <a:cubicBezTo>
                            <a:pt x="-4830" y="163589"/>
                            <a:pt x="8786" y="92986"/>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11b</a:t>
              </a:r>
            </a:p>
            <a:p>
              <a:pPr algn="ctr" defTabSz="243894" eaLnBrk="0" fontAlgn="base" hangingPunct="0">
                <a:spcBef>
                  <a:spcPct val="0"/>
                </a:spcBef>
                <a:spcAft>
                  <a:spcPct val="0"/>
                </a:spcAft>
              </a:pPr>
              <a:r>
                <a:rPr lang="en-US" sz="1200" dirty="0">
                  <a:cs typeface="Arial" panose="020B0604020202020204" pitchFamily="34" charset="0"/>
                </a:rPr>
                <a:t>HR/DSSS</a:t>
              </a:r>
              <a:endParaRPr lang="en-US" sz="1200" b="1" dirty="0">
                <a:cs typeface="Arial" panose="020B0604020202020204" pitchFamily="34" charset="0"/>
              </a:endParaRPr>
            </a:p>
            <a:p>
              <a:pPr algn="ctr" defTabSz="243894" eaLnBrk="0" fontAlgn="base" hangingPunct="0">
                <a:spcBef>
                  <a:spcPct val="0"/>
                </a:spcBef>
                <a:spcAft>
                  <a:spcPct val="0"/>
                </a:spcAft>
              </a:pPr>
              <a:r>
                <a:rPr lang="en-US" sz="1200" b="1" dirty="0">
                  <a:cs typeface="Arial" panose="020B0604020202020204" pitchFamily="34" charset="0"/>
                </a:rPr>
                <a:t>11 Mb/s in 2.4 GHz</a:t>
              </a:r>
            </a:p>
          </p:txBody>
        </p:sp>
        <p:sp>
          <p:nvSpPr>
            <p:cNvPr id="116" name="Rectangle 115">
              <a:extLst>
                <a:ext uri="{FF2B5EF4-FFF2-40B4-BE49-F238E27FC236}">
                  <a16:creationId xmlns:a16="http://schemas.microsoft.com/office/drawing/2014/main" id="{F9AF358A-9D9A-44F8-908A-A61E5FC99B8E}"/>
                </a:ext>
              </a:extLst>
            </p:cNvPr>
            <p:cNvSpPr/>
            <p:nvPr/>
          </p:nvSpPr>
          <p:spPr bwMode="auto">
            <a:xfrm>
              <a:off x="2105833" y="2956600"/>
              <a:ext cx="338501" cy="162566"/>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69230"/>
                        <a:gd name="connsiteY0" fmla="*/ 0 h 609551"/>
                        <a:gd name="connsiteX1" fmla="*/ 385000 w 1269230"/>
                        <a:gd name="connsiteY1" fmla="*/ 0 h 609551"/>
                        <a:gd name="connsiteX2" fmla="*/ 808076 w 1269230"/>
                        <a:gd name="connsiteY2" fmla="*/ 0 h 609551"/>
                        <a:gd name="connsiteX3" fmla="*/ 1269230 w 1269230"/>
                        <a:gd name="connsiteY3" fmla="*/ 0 h 609551"/>
                        <a:gd name="connsiteX4" fmla="*/ 1269230 w 1269230"/>
                        <a:gd name="connsiteY4" fmla="*/ 304776 h 609551"/>
                        <a:gd name="connsiteX5" fmla="*/ 1269230 w 1269230"/>
                        <a:gd name="connsiteY5" fmla="*/ 609551 h 609551"/>
                        <a:gd name="connsiteX6" fmla="*/ 833461 w 1269230"/>
                        <a:gd name="connsiteY6" fmla="*/ 609551 h 609551"/>
                        <a:gd name="connsiteX7" fmla="*/ 385000 w 1269230"/>
                        <a:gd name="connsiteY7" fmla="*/ 609551 h 609551"/>
                        <a:gd name="connsiteX8" fmla="*/ 0 w 1269230"/>
                        <a:gd name="connsiteY8" fmla="*/ 609551 h 609551"/>
                        <a:gd name="connsiteX9" fmla="*/ 0 w 1269230"/>
                        <a:gd name="connsiteY9" fmla="*/ 304776 h 609551"/>
                        <a:gd name="connsiteX10" fmla="*/ 0 w 1269230"/>
                        <a:gd name="connsiteY10" fmla="*/ 0 h 60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9230" h="609551" fill="none" extrusionOk="0">
                          <a:moveTo>
                            <a:pt x="0" y="0"/>
                          </a:moveTo>
                          <a:cubicBezTo>
                            <a:pt x="107170" y="-38984"/>
                            <a:pt x="254806" y="16792"/>
                            <a:pt x="385000" y="0"/>
                          </a:cubicBezTo>
                          <a:cubicBezTo>
                            <a:pt x="515194" y="-16792"/>
                            <a:pt x="668830" y="11709"/>
                            <a:pt x="808076" y="0"/>
                          </a:cubicBezTo>
                          <a:cubicBezTo>
                            <a:pt x="947322" y="-11709"/>
                            <a:pt x="1130151" y="18689"/>
                            <a:pt x="1269230" y="0"/>
                          </a:cubicBezTo>
                          <a:cubicBezTo>
                            <a:pt x="1289247" y="112110"/>
                            <a:pt x="1249818" y="229590"/>
                            <a:pt x="1269230" y="304776"/>
                          </a:cubicBezTo>
                          <a:cubicBezTo>
                            <a:pt x="1288642" y="379962"/>
                            <a:pt x="1263273" y="538743"/>
                            <a:pt x="1269230" y="609551"/>
                          </a:cubicBezTo>
                          <a:cubicBezTo>
                            <a:pt x="1137711" y="626950"/>
                            <a:pt x="1038762" y="588349"/>
                            <a:pt x="833461" y="609551"/>
                          </a:cubicBezTo>
                          <a:cubicBezTo>
                            <a:pt x="628160" y="630753"/>
                            <a:pt x="511760" y="566370"/>
                            <a:pt x="385000" y="609551"/>
                          </a:cubicBezTo>
                          <a:cubicBezTo>
                            <a:pt x="258240" y="652732"/>
                            <a:pt x="99654" y="573488"/>
                            <a:pt x="0" y="609551"/>
                          </a:cubicBezTo>
                          <a:cubicBezTo>
                            <a:pt x="-34192" y="472278"/>
                            <a:pt x="9745" y="368274"/>
                            <a:pt x="0" y="304776"/>
                          </a:cubicBezTo>
                          <a:cubicBezTo>
                            <a:pt x="-9745" y="241279"/>
                            <a:pt x="34482" y="128229"/>
                            <a:pt x="0" y="0"/>
                          </a:cubicBezTo>
                          <a:close/>
                        </a:path>
                        <a:path w="1269230" h="609551" stroke="0" extrusionOk="0">
                          <a:moveTo>
                            <a:pt x="0" y="0"/>
                          </a:moveTo>
                          <a:cubicBezTo>
                            <a:pt x="102715" y="-49236"/>
                            <a:pt x="267540" y="30495"/>
                            <a:pt x="423077" y="0"/>
                          </a:cubicBezTo>
                          <a:cubicBezTo>
                            <a:pt x="578614" y="-30495"/>
                            <a:pt x="653383" y="10549"/>
                            <a:pt x="808076" y="0"/>
                          </a:cubicBezTo>
                          <a:cubicBezTo>
                            <a:pt x="962769" y="-10549"/>
                            <a:pt x="1155191" y="51725"/>
                            <a:pt x="1269230" y="0"/>
                          </a:cubicBezTo>
                          <a:cubicBezTo>
                            <a:pt x="1277451" y="98534"/>
                            <a:pt x="1244886" y="171465"/>
                            <a:pt x="1269230" y="286489"/>
                          </a:cubicBezTo>
                          <a:cubicBezTo>
                            <a:pt x="1293574" y="401513"/>
                            <a:pt x="1245542" y="479665"/>
                            <a:pt x="1269230" y="609551"/>
                          </a:cubicBezTo>
                          <a:cubicBezTo>
                            <a:pt x="1141102" y="631943"/>
                            <a:pt x="1007788" y="585711"/>
                            <a:pt x="820769" y="609551"/>
                          </a:cubicBezTo>
                          <a:cubicBezTo>
                            <a:pt x="633750" y="633391"/>
                            <a:pt x="547263" y="595327"/>
                            <a:pt x="385000" y="609551"/>
                          </a:cubicBezTo>
                          <a:cubicBezTo>
                            <a:pt x="222737" y="623775"/>
                            <a:pt x="183874" y="588788"/>
                            <a:pt x="0" y="609551"/>
                          </a:cubicBezTo>
                          <a:cubicBezTo>
                            <a:pt x="-1285" y="496870"/>
                            <a:pt x="4830" y="458153"/>
                            <a:pt x="0" y="310871"/>
                          </a:cubicBezTo>
                          <a:cubicBezTo>
                            <a:pt x="-4830" y="163589"/>
                            <a:pt x="8786" y="92986"/>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a:t>
              </a:r>
            </a:p>
            <a:p>
              <a:pPr algn="ctr" defTabSz="243894" eaLnBrk="0" fontAlgn="base" hangingPunct="0">
                <a:spcBef>
                  <a:spcPct val="0"/>
                </a:spcBef>
                <a:spcAft>
                  <a:spcPct val="0"/>
                </a:spcAft>
              </a:pPr>
              <a:r>
                <a:rPr lang="en-US" sz="1200" dirty="0">
                  <a:cs typeface="Arial" panose="020B0604020202020204" pitchFamily="34" charset="0"/>
                </a:rPr>
                <a:t>OFDM</a:t>
              </a:r>
              <a:r>
                <a:rPr lang="en-US" sz="1200" b="1" dirty="0">
                  <a:cs typeface="Arial" panose="020B0604020202020204" pitchFamily="34" charset="0"/>
                </a:rPr>
                <a:t> </a:t>
              </a:r>
            </a:p>
            <a:p>
              <a:pPr algn="ctr" defTabSz="243894" eaLnBrk="0" fontAlgn="base" hangingPunct="0">
                <a:spcBef>
                  <a:spcPct val="0"/>
                </a:spcBef>
                <a:spcAft>
                  <a:spcPct val="0"/>
                </a:spcAft>
              </a:pPr>
              <a:r>
                <a:rPr lang="en-US" sz="1200" b="1" dirty="0">
                  <a:cs typeface="Arial" panose="020B0604020202020204" pitchFamily="34" charset="0"/>
                </a:rPr>
                <a:t>54 Mb/s in 5 GHz</a:t>
              </a:r>
            </a:p>
          </p:txBody>
        </p:sp>
        <p:sp>
          <p:nvSpPr>
            <p:cNvPr id="117" name="Rectangle: Rounded Corners 116">
              <a:extLst>
                <a:ext uri="{FF2B5EF4-FFF2-40B4-BE49-F238E27FC236}">
                  <a16:creationId xmlns:a16="http://schemas.microsoft.com/office/drawing/2014/main" id="{11F87F2C-FD0D-4AF1-B9EB-35BF7F5E25B0}"/>
                </a:ext>
              </a:extLst>
            </p:cNvPr>
            <p:cNvSpPr/>
            <p:nvPr/>
          </p:nvSpPr>
          <p:spPr bwMode="auto">
            <a:xfrm>
              <a:off x="1715643" y="1943496"/>
              <a:ext cx="126018" cy="1402245"/>
            </a:xfrm>
            <a:prstGeom prst="roundRect">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868340"/>
                        <a:gd name="connsiteY0" fmla="*/ 144726 h 5257800"/>
                        <a:gd name="connsiteX1" fmla="*/ 144726 w 868340"/>
                        <a:gd name="connsiteY1" fmla="*/ 0 h 5257800"/>
                        <a:gd name="connsiteX2" fmla="*/ 723614 w 868340"/>
                        <a:gd name="connsiteY2" fmla="*/ 0 h 5257800"/>
                        <a:gd name="connsiteX3" fmla="*/ 868340 w 868340"/>
                        <a:gd name="connsiteY3" fmla="*/ 144726 h 5257800"/>
                        <a:gd name="connsiteX4" fmla="*/ 868340 w 868340"/>
                        <a:gd name="connsiteY4" fmla="*/ 616719 h 5257800"/>
                        <a:gd name="connsiteX5" fmla="*/ 868340 w 868340"/>
                        <a:gd name="connsiteY5" fmla="*/ 1287446 h 5257800"/>
                        <a:gd name="connsiteX6" fmla="*/ 868340 w 868340"/>
                        <a:gd name="connsiteY6" fmla="*/ 1759439 h 5257800"/>
                        <a:gd name="connsiteX7" fmla="*/ 868340 w 868340"/>
                        <a:gd name="connsiteY7" fmla="*/ 2430166 h 5257800"/>
                        <a:gd name="connsiteX8" fmla="*/ 868340 w 868340"/>
                        <a:gd name="connsiteY8" fmla="*/ 2951843 h 5257800"/>
                        <a:gd name="connsiteX9" fmla="*/ 868340 w 868340"/>
                        <a:gd name="connsiteY9" fmla="*/ 3423836 h 5257800"/>
                        <a:gd name="connsiteX10" fmla="*/ 868340 w 868340"/>
                        <a:gd name="connsiteY10" fmla="*/ 3945512 h 5257800"/>
                        <a:gd name="connsiteX11" fmla="*/ 868340 w 868340"/>
                        <a:gd name="connsiteY11" fmla="*/ 5113074 h 5257800"/>
                        <a:gd name="connsiteX12" fmla="*/ 723614 w 868340"/>
                        <a:gd name="connsiteY12" fmla="*/ 5257800 h 5257800"/>
                        <a:gd name="connsiteX13" fmla="*/ 144726 w 868340"/>
                        <a:gd name="connsiteY13" fmla="*/ 5257800 h 5257800"/>
                        <a:gd name="connsiteX14" fmla="*/ 0 w 868340"/>
                        <a:gd name="connsiteY14" fmla="*/ 5113074 h 5257800"/>
                        <a:gd name="connsiteX15" fmla="*/ 0 w 868340"/>
                        <a:gd name="connsiteY15" fmla="*/ 4641081 h 5257800"/>
                        <a:gd name="connsiteX16" fmla="*/ 0 w 868340"/>
                        <a:gd name="connsiteY16" fmla="*/ 3920670 h 5257800"/>
                        <a:gd name="connsiteX17" fmla="*/ 0 w 868340"/>
                        <a:gd name="connsiteY17" fmla="*/ 3299627 h 5257800"/>
                        <a:gd name="connsiteX18" fmla="*/ 0 w 868340"/>
                        <a:gd name="connsiteY18" fmla="*/ 2579217 h 5257800"/>
                        <a:gd name="connsiteX19" fmla="*/ 0 w 868340"/>
                        <a:gd name="connsiteY19" fmla="*/ 1908490 h 5257800"/>
                        <a:gd name="connsiteX20" fmla="*/ 0 w 868340"/>
                        <a:gd name="connsiteY20" fmla="*/ 1337130 h 5257800"/>
                        <a:gd name="connsiteX21" fmla="*/ 0 w 868340"/>
                        <a:gd name="connsiteY21" fmla="*/ 144726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40" h="5257800" fill="none" extrusionOk="0">
                          <a:moveTo>
                            <a:pt x="0" y="144726"/>
                          </a:moveTo>
                          <a:cubicBezTo>
                            <a:pt x="-7779" y="64356"/>
                            <a:pt x="70526" y="4933"/>
                            <a:pt x="144726" y="0"/>
                          </a:cubicBezTo>
                          <a:cubicBezTo>
                            <a:pt x="388379" y="20033"/>
                            <a:pt x="480631" y="-23214"/>
                            <a:pt x="723614" y="0"/>
                          </a:cubicBezTo>
                          <a:cubicBezTo>
                            <a:pt x="813909" y="3627"/>
                            <a:pt x="871466" y="75324"/>
                            <a:pt x="868340" y="144726"/>
                          </a:cubicBezTo>
                          <a:cubicBezTo>
                            <a:pt x="883465" y="327866"/>
                            <a:pt x="881386" y="388207"/>
                            <a:pt x="868340" y="616719"/>
                          </a:cubicBezTo>
                          <a:cubicBezTo>
                            <a:pt x="855294" y="845231"/>
                            <a:pt x="866716" y="1000579"/>
                            <a:pt x="868340" y="1287446"/>
                          </a:cubicBezTo>
                          <a:cubicBezTo>
                            <a:pt x="869964" y="1574313"/>
                            <a:pt x="859122" y="1614713"/>
                            <a:pt x="868340" y="1759439"/>
                          </a:cubicBezTo>
                          <a:cubicBezTo>
                            <a:pt x="877558" y="1904165"/>
                            <a:pt x="857290" y="2171103"/>
                            <a:pt x="868340" y="2430166"/>
                          </a:cubicBezTo>
                          <a:cubicBezTo>
                            <a:pt x="879390" y="2689229"/>
                            <a:pt x="883288" y="2830133"/>
                            <a:pt x="868340" y="2951843"/>
                          </a:cubicBezTo>
                          <a:cubicBezTo>
                            <a:pt x="853392" y="3073553"/>
                            <a:pt x="860347" y="3257794"/>
                            <a:pt x="868340" y="3423836"/>
                          </a:cubicBezTo>
                          <a:cubicBezTo>
                            <a:pt x="876333" y="3589878"/>
                            <a:pt x="866751" y="3821237"/>
                            <a:pt x="868340" y="3945512"/>
                          </a:cubicBezTo>
                          <a:cubicBezTo>
                            <a:pt x="869929" y="4069787"/>
                            <a:pt x="895468" y="4628080"/>
                            <a:pt x="868340" y="5113074"/>
                          </a:cubicBezTo>
                          <a:cubicBezTo>
                            <a:pt x="876623" y="5190812"/>
                            <a:pt x="802392" y="5265783"/>
                            <a:pt x="723614" y="5257800"/>
                          </a:cubicBezTo>
                          <a:cubicBezTo>
                            <a:pt x="480293" y="5267704"/>
                            <a:pt x="423551" y="5247988"/>
                            <a:pt x="144726" y="5257800"/>
                          </a:cubicBezTo>
                          <a:cubicBezTo>
                            <a:pt x="68935" y="5267916"/>
                            <a:pt x="12707" y="5205574"/>
                            <a:pt x="0" y="5113074"/>
                          </a:cubicBezTo>
                          <a:cubicBezTo>
                            <a:pt x="19300" y="4972236"/>
                            <a:pt x="-8280" y="4852288"/>
                            <a:pt x="0" y="4641081"/>
                          </a:cubicBezTo>
                          <a:cubicBezTo>
                            <a:pt x="8280" y="4429874"/>
                            <a:pt x="-13633" y="4189243"/>
                            <a:pt x="0" y="3920670"/>
                          </a:cubicBezTo>
                          <a:cubicBezTo>
                            <a:pt x="13633" y="3652097"/>
                            <a:pt x="17399" y="3491417"/>
                            <a:pt x="0" y="3299627"/>
                          </a:cubicBezTo>
                          <a:cubicBezTo>
                            <a:pt x="-17399" y="3107837"/>
                            <a:pt x="-5831" y="2751906"/>
                            <a:pt x="0" y="2579217"/>
                          </a:cubicBezTo>
                          <a:cubicBezTo>
                            <a:pt x="5831" y="2406528"/>
                            <a:pt x="21898" y="2086348"/>
                            <a:pt x="0" y="1908490"/>
                          </a:cubicBezTo>
                          <a:cubicBezTo>
                            <a:pt x="-21898" y="1730632"/>
                            <a:pt x="-9809" y="1540501"/>
                            <a:pt x="0" y="1337130"/>
                          </a:cubicBezTo>
                          <a:cubicBezTo>
                            <a:pt x="9809" y="1133759"/>
                            <a:pt x="17399" y="448409"/>
                            <a:pt x="0" y="144726"/>
                          </a:cubicBezTo>
                          <a:close/>
                        </a:path>
                        <a:path w="868340" h="5257800" stroke="0" extrusionOk="0">
                          <a:moveTo>
                            <a:pt x="0" y="144726"/>
                          </a:moveTo>
                          <a:cubicBezTo>
                            <a:pt x="-14978" y="55557"/>
                            <a:pt x="52203" y="4726"/>
                            <a:pt x="144726" y="0"/>
                          </a:cubicBezTo>
                          <a:cubicBezTo>
                            <a:pt x="262815" y="-10820"/>
                            <a:pt x="522615" y="15610"/>
                            <a:pt x="723614" y="0"/>
                          </a:cubicBezTo>
                          <a:cubicBezTo>
                            <a:pt x="792185" y="-8640"/>
                            <a:pt x="865137" y="71369"/>
                            <a:pt x="868340" y="144726"/>
                          </a:cubicBezTo>
                          <a:cubicBezTo>
                            <a:pt x="890835" y="304604"/>
                            <a:pt x="856316" y="539060"/>
                            <a:pt x="868340" y="765770"/>
                          </a:cubicBezTo>
                          <a:cubicBezTo>
                            <a:pt x="880364" y="992480"/>
                            <a:pt x="885013" y="1112330"/>
                            <a:pt x="868340" y="1337130"/>
                          </a:cubicBezTo>
                          <a:cubicBezTo>
                            <a:pt x="851667" y="1561930"/>
                            <a:pt x="834723" y="1889790"/>
                            <a:pt x="868340" y="2057540"/>
                          </a:cubicBezTo>
                          <a:cubicBezTo>
                            <a:pt x="901958" y="2225290"/>
                            <a:pt x="890296" y="2348634"/>
                            <a:pt x="868340" y="2579217"/>
                          </a:cubicBezTo>
                          <a:cubicBezTo>
                            <a:pt x="846384" y="2809800"/>
                            <a:pt x="836045" y="3041319"/>
                            <a:pt x="868340" y="3299627"/>
                          </a:cubicBezTo>
                          <a:cubicBezTo>
                            <a:pt x="900636" y="3557935"/>
                            <a:pt x="871673" y="3665744"/>
                            <a:pt x="868340" y="3771620"/>
                          </a:cubicBezTo>
                          <a:cubicBezTo>
                            <a:pt x="865007" y="3877496"/>
                            <a:pt x="869901" y="4227666"/>
                            <a:pt x="868340" y="4392664"/>
                          </a:cubicBezTo>
                          <a:cubicBezTo>
                            <a:pt x="866779" y="4557662"/>
                            <a:pt x="869259" y="4782431"/>
                            <a:pt x="868340" y="5113074"/>
                          </a:cubicBezTo>
                          <a:cubicBezTo>
                            <a:pt x="879418" y="5182057"/>
                            <a:pt x="812311" y="5252147"/>
                            <a:pt x="723614" y="5257800"/>
                          </a:cubicBezTo>
                          <a:cubicBezTo>
                            <a:pt x="436883" y="5245382"/>
                            <a:pt x="383412" y="5258955"/>
                            <a:pt x="144726" y="5257800"/>
                          </a:cubicBezTo>
                          <a:cubicBezTo>
                            <a:pt x="60062" y="5258577"/>
                            <a:pt x="-8469" y="5187161"/>
                            <a:pt x="0" y="5113074"/>
                          </a:cubicBezTo>
                          <a:cubicBezTo>
                            <a:pt x="-238" y="4922244"/>
                            <a:pt x="-1898" y="4746123"/>
                            <a:pt x="0" y="4442347"/>
                          </a:cubicBezTo>
                          <a:cubicBezTo>
                            <a:pt x="1898" y="4138571"/>
                            <a:pt x="15132" y="3982687"/>
                            <a:pt x="0" y="3821304"/>
                          </a:cubicBezTo>
                          <a:cubicBezTo>
                            <a:pt x="-15132" y="3659921"/>
                            <a:pt x="-13512" y="3457794"/>
                            <a:pt x="0" y="3349310"/>
                          </a:cubicBezTo>
                          <a:cubicBezTo>
                            <a:pt x="13512" y="3240826"/>
                            <a:pt x="-22942" y="3022989"/>
                            <a:pt x="0" y="2827634"/>
                          </a:cubicBezTo>
                          <a:cubicBezTo>
                            <a:pt x="22942" y="2632279"/>
                            <a:pt x="20761" y="2434891"/>
                            <a:pt x="0" y="2107223"/>
                          </a:cubicBezTo>
                          <a:cubicBezTo>
                            <a:pt x="-20761" y="1779555"/>
                            <a:pt x="1012" y="1718599"/>
                            <a:pt x="0" y="1486180"/>
                          </a:cubicBezTo>
                          <a:cubicBezTo>
                            <a:pt x="-1012" y="1253761"/>
                            <a:pt x="-2237" y="1161894"/>
                            <a:pt x="0" y="964503"/>
                          </a:cubicBezTo>
                          <a:cubicBezTo>
                            <a:pt x="2237" y="767112"/>
                            <a:pt x="-1463" y="330168"/>
                            <a:pt x="0" y="144726"/>
                          </a:cubicBezTo>
                          <a:close/>
                        </a:path>
                      </a:pathLst>
                    </a:custGeom>
                    <ask:type>
                      <ask:lineSketchNone/>
                    </ask:type>
                  </ask:lineSketchStyleProps>
                </a:ext>
              </a:extLst>
            </a:ln>
            <a:effectLst/>
          </p:spPr>
          <p:txBody>
            <a:bodyPr vert="vert" wrap="square" lIns="24387" tIns="12194" rIns="24387" bIns="12194" numCol="1" rtlCol="0" anchor="t" anchorCtr="0" compatLnSpc="1">
              <a:prstTxWarp prst="textNoShape">
                <a:avLst/>
              </a:prstTxWarp>
            </a:bodyPr>
            <a:lstStyle/>
            <a:p>
              <a:pPr defTabSz="243894" eaLnBrk="0" fontAlgn="base" hangingPunct="0">
                <a:spcBef>
                  <a:spcPct val="0"/>
                </a:spcBef>
                <a:spcAft>
                  <a:spcPct val="0"/>
                </a:spcAft>
              </a:pPr>
              <a:r>
                <a:rPr lang="en-US" sz="1200" b="1" dirty="0">
                  <a:cs typeface="Arial" panose="020B0604020202020204" pitchFamily="34" charset="0"/>
                </a:rPr>
                <a:t>802.11-1997</a:t>
              </a:r>
            </a:p>
          </p:txBody>
        </p:sp>
        <p:sp>
          <p:nvSpPr>
            <p:cNvPr id="118" name="Rectangle: Rounded Corners 117">
              <a:extLst>
                <a:ext uri="{FF2B5EF4-FFF2-40B4-BE49-F238E27FC236}">
                  <a16:creationId xmlns:a16="http://schemas.microsoft.com/office/drawing/2014/main" id="{FB31AC28-3664-475B-95A5-A398C993445E}"/>
                </a:ext>
              </a:extLst>
            </p:cNvPr>
            <p:cNvSpPr/>
            <p:nvPr/>
          </p:nvSpPr>
          <p:spPr bwMode="auto">
            <a:xfrm>
              <a:off x="2524997" y="1943496"/>
              <a:ext cx="390190" cy="1402245"/>
            </a:xfrm>
            <a:prstGeom prst="roundRect">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1463040"/>
                        <a:gd name="connsiteY0" fmla="*/ 243845 h 5257800"/>
                        <a:gd name="connsiteX1" fmla="*/ 243845 w 1463040"/>
                        <a:gd name="connsiteY1" fmla="*/ 0 h 5257800"/>
                        <a:gd name="connsiteX2" fmla="*/ 731520 w 1463040"/>
                        <a:gd name="connsiteY2" fmla="*/ 0 h 5257800"/>
                        <a:gd name="connsiteX3" fmla="*/ 1219195 w 1463040"/>
                        <a:gd name="connsiteY3" fmla="*/ 0 h 5257800"/>
                        <a:gd name="connsiteX4" fmla="*/ 1463040 w 1463040"/>
                        <a:gd name="connsiteY4" fmla="*/ 243845 h 5257800"/>
                        <a:gd name="connsiteX5" fmla="*/ 1463040 w 1463040"/>
                        <a:gd name="connsiteY5" fmla="*/ 877588 h 5257800"/>
                        <a:gd name="connsiteX6" fmla="*/ 1463040 w 1463040"/>
                        <a:gd name="connsiteY6" fmla="*/ 1415929 h 5257800"/>
                        <a:gd name="connsiteX7" fmla="*/ 1463040 w 1463040"/>
                        <a:gd name="connsiteY7" fmla="*/ 2145075 h 5257800"/>
                        <a:gd name="connsiteX8" fmla="*/ 1463040 w 1463040"/>
                        <a:gd name="connsiteY8" fmla="*/ 2731117 h 5257800"/>
                        <a:gd name="connsiteX9" fmla="*/ 1463040 w 1463040"/>
                        <a:gd name="connsiteY9" fmla="*/ 3269458 h 5257800"/>
                        <a:gd name="connsiteX10" fmla="*/ 1463040 w 1463040"/>
                        <a:gd name="connsiteY10" fmla="*/ 3855500 h 5257800"/>
                        <a:gd name="connsiteX11" fmla="*/ 1463040 w 1463040"/>
                        <a:gd name="connsiteY11" fmla="*/ 5013955 h 5257800"/>
                        <a:gd name="connsiteX12" fmla="*/ 1219195 w 1463040"/>
                        <a:gd name="connsiteY12" fmla="*/ 5257800 h 5257800"/>
                        <a:gd name="connsiteX13" fmla="*/ 751027 w 1463040"/>
                        <a:gd name="connsiteY13" fmla="*/ 5257800 h 5257800"/>
                        <a:gd name="connsiteX14" fmla="*/ 243845 w 1463040"/>
                        <a:gd name="connsiteY14" fmla="*/ 5257800 h 5257800"/>
                        <a:gd name="connsiteX15" fmla="*/ 0 w 1463040"/>
                        <a:gd name="connsiteY15" fmla="*/ 5013955 h 5257800"/>
                        <a:gd name="connsiteX16" fmla="*/ 0 w 1463040"/>
                        <a:gd name="connsiteY16" fmla="*/ 4475614 h 5257800"/>
                        <a:gd name="connsiteX17" fmla="*/ 0 w 1463040"/>
                        <a:gd name="connsiteY17" fmla="*/ 3794170 h 5257800"/>
                        <a:gd name="connsiteX18" fmla="*/ 0 w 1463040"/>
                        <a:gd name="connsiteY18" fmla="*/ 3017323 h 5257800"/>
                        <a:gd name="connsiteX19" fmla="*/ 0 w 1463040"/>
                        <a:gd name="connsiteY19" fmla="*/ 2288178 h 5257800"/>
                        <a:gd name="connsiteX20" fmla="*/ 0 w 1463040"/>
                        <a:gd name="connsiteY20" fmla="*/ 1654435 h 5257800"/>
                        <a:gd name="connsiteX21" fmla="*/ 0 w 1463040"/>
                        <a:gd name="connsiteY21" fmla="*/ 925289 h 5257800"/>
                        <a:gd name="connsiteX22" fmla="*/ 0 w 1463040"/>
                        <a:gd name="connsiteY22" fmla="*/ 243845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0" h="5257800" fill="none" extrusionOk="0">
                          <a:moveTo>
                            <a:pt x="0" y="243845"/>
                          </a:moveTo>
                          <a:cubicBezTo>
                            <a:pt x="-11129" y="108543"/>
                            <a:pt x="121631" y="10726"/>
                            <a:pt x="243845" y="0"/>
                          </a:cubicBezTo>
                          <a:cubicBezTo>
                            <a:pt x="373305" y="-18062"/>
                            <a:pt x="525992" y="12764"/>
                            <a:pt x="731520" y="0"/>
                          </a:cubicBezTo>
                          <a:cubicBezTo>
                            <a:pt x="937048" y="-12764"/>
                            <a:pt x="1069626" y="-1705"/>
                            <a:pt x="1219195" y="0"/>
                          </a:cubicBezTo>
                          <a:cubicBezTo>
                            <a:pt x="1352580" y="-26711"/>
                            <a:pt x="1479946" y="119823"/>
                            <a:pt x="1463040" y="243845"/>
                          </a:cubicBezTo>
                          <a:cubicBezTo>
                            <a:pt x="1490837" y="491902"/>
                            <a:pt x="1475912" y="574131"/>
                            <a:pt x="1463040" y="877588"/>
                          </a:cubicBezTo>
                          <a:cubicBezTo>
                            <a:pt x="1450168" y="1181045"/>
                            <a:pt x="1447006" y="1258254"/>
                            <a:pt x="1463040" y="1415929"/>
                          </a:cubicBezTo>
                          <a:cubicBezTo>
                            <a:pt x="1479074" y="1573604"/>
                            <a:pt x="1442814" y="1945825"/>
                            <a:pt x="1463040" y="2145075"/>
                          </a:cubicBezTo>
                          <a:cubicBezTo>
                            <a:pt x="1483266" y="2344325"/>
                            <a:pt x="1456937" y="2573558"/>
                            <a:pt x="1463040" y="2731117"/>
                          </a:cubicBezTo>
                          <a:cubicBezTo>
                            <a:pt x="1469143" y="2888676"/>
                            <a:pt x="1437537" y="3014329"/>
                            <a:pt x="1463040" y="3269458"/>
                          </a:cubicBezTo>
                          <a:cubicBezTo>
                            <a:pt x="1488543" y="3524587"/>
                            <a:pt x="1490495" y="3575197"/>
                            <a:pt x="1463040" y="3855500"/>
                          </a:cubicBezTo>
                          <a:cubicBezTo>
                            <a:pt x="1435585" y="4135803"/>
                            <a:pt x="1518591" y="4749279"/>
                            <a:pt x="1463040" y="5013955"/>
                          </a:cubicBezTo>
                          <a:cubicBezTo>
                            <a:pt x="1492150" y="5140922"/>
                            <a:pt x="1352627" y="5266389"/>
                            <a:pt x="1219195" y="5257800"/>
                          </a:cubicBezTo>
                          <a:cubicBezTo>
                            <a:pt x="1004570" y="5255956"/>
                            <a:pt x="968195" y="5271036"/>
                            <a:pt x="751027" y="5257800"/>
                          </a:cubicBezTo>
                          <a:cubicBezTo>
                            <a:pt x="533859" y="5244564"/>
                            <a:pt x="384423" y="5264207"/>
                            <a:pt x="243845" y="5257800"/>
                          </a:cubicBezTo>
                          <a:cubicBezTo>
                            <a:pt x="81665" y="5261098"/>
                            <a:pt x="20081" y="5169719"/>
                            <a:pt x="0" y="5013955"/>
                          </a:cubicBezTo>
                          <a:cubicBezTo>
                            <a:pt x="-25166" y="4860609"/>
                            <a:pt x="-16070" y="4719616"/>
                            <a:pt x="0" y="4475614"/>
                          </a:cubicBezTo>
                          <a:cubicBezTo>
                            <a:pt x="16070" y="4231612"/>
                            <a:pt x="24847" y="4050958"/>
                            <a:pt x="0" y="3794170"/>
                          </a:cubicBezTo>
                          <a:cubicBezTo>
                            <a:pt x="-24847" y="3537382"/>
                            <a:pt x="10414" y="3185795"/>
                            <a:pt x="0" y="3017323"/>
                          </a:cubicBezTo>
                          <a:cubicBezTo>
                            <a:pt x="-10414" y="2848851"/>
                            <a:pt x="15682" y="2627155"/>
                            <a:pt x="0" y="2288178"/>
                          </a:cubicBezTo>
                          <a:cubicBezTo>
                            <a:pt x="-15682" y="1949202"/>
                            <a:pt x="7024" y="1922338"/>
                            <a:pt x="0" y="1654435"/>
                          </a:cubicBezTo>
                          <a:cubicBezTo>
                            <a:pt x="-7024" y="1386532"/>
                            <a:pt x="36097" y="1117602"/>
                            <a:pt x="0" y="925289"/>
                          </a:cubicBezTo>
                          <a:cubicBezTo>
                            <a:pt x="-36097" y="732976"/>
                            <a:pt x="27711" y="441453"/>
                            <a:pt x="0" y="243845"/>
                          </a:cubicBezTo>
                          <a:close/>
                        </a:path>
                        <a:path w="1463040" h="5257800" stroke="0" extrusionOk="0">
                          <a:moveTo>
                            <a:pt x="0" y="243845"/>
                          </a:moveTo>
                          <a:cubicBezTo>
                            <a:pt x="-28501" y="91593"/>
                            <a:pt x="81329" y="10450"/>
                            <a:pt x="243845" y="0"/>
                          </a:cubicBezTo>
                          <a:cubicBezTo>
                            <a:pt x="375476" y="12582"/>
                            <a:pt x="542681" y="-15251"/>
                            <a:pt x="751027" y="0"/>
                          </a:cubicBezTo>
                          <a:cubicBezTo>
                            <a:pt x="959373" y="15251"/>
                            <a:pt x="1094743" y="-1052"/>
                            <a:pt x="1219195" y="0"/>
                          </a:cubicBezTo>
                          <a:cubicBezTo>
                            <a:pt x="1341928" y="-6532"/>
                            <a:pt x="1473400" y="114123"/>
                            <a:pt x="1463040" y="243845"/>
                          </a:cubicBezTo>
                          <a:cubicBezTo>
                            <a:pt x="1437929" y="432097"/>
                            <a:pt x="1449552" y="619803"/>
                            <a:pt x="1463040" y="829887"/>
                          </a:cubicBezTo>
                          <a:cubicBezTo>
                            <a:pt x="1476528" y="1039971"/>
                            <a:pt x="1484551" y="1227907"/>
                            <a:pt x="1463040" y="1606734"/>
                          </a:cubicBezTo>
                          <a:cubicBezTo>
                            <a:pt x="1441529" y="1985561"/>
                            <a:pt x="1452131" y="1905503"/>
                            <a:pt x="1463040" y="2192776"/>
                          </a:cubicBezTo>
                          <a:cubicBezTo>
                            <a:pt x="1473949" y="2480049"/>
                            <a:pt x="1479954" y="2749858"/>
                            <a:pt x="1463040" y="2969622"/>
                          </a:cubicBezTo>
                          <a:cubicBezTo>
                            <a:pt x="1446126" y="3189386"/>
                            <a:pt x="1442898" y="3283748"/>
                            <a:pt x="1463040" y="3507963"/>
                          </a:cubicBezTo>
                          <a:cubicBezTo>
                            <a:pt x="1483182" y="3732178"/>
                            <a:pt x="1481700" y="3970550"/>
                            <a:pt x="1463040" y="4189407"/>
                          </a:cubicBezTo>
                          <a:cubicBezTo>
                            <a:pt x="1444380" y="4408264"/>
                            <a:pt x="1437990" y="4784254"/>
                            <a:pt x="1463040" y="5013955"/>
                          </a:cubicBezTo>
                          <a:cubicBezTo>
                            <a:pt x="1474446" y="5137356"/>
                            <a:pt x="1364013" y="5251258"/>
                            <a:pt x="1219195" y="5257800"/>
                          </a:cubicBezTo>
                          <a:cubicBezTo>
                            <a:pt x="1089444" y="5277635"/>
                            <a:pt x="956748" y="5246103"/>
                            <a:pt x="731520" y="5257800"/>
                          </a:cubicBezTo>
                          <a:cubicBezTo>
                            <a:pt x="506293" y="5269497"/>
                            <a:pt x="471431" y="5254578"/>
                            <a:pt x="243845" y="5257800"/>
                          </a:cubicBezTo>
                          <a:cubicBezTo>
                            <a:pt x="96764" y="5246108"/>
                            <a:pt x="-5414" y="5140533"/>
                            <a:pt x="0" y="5013955"/>
                          </a:cubicBezTo>
                          <a:cubicBezTo>
                            <a:pt x="4995" y="4852164"/>
                            <a:pt x="3219" y="4442464"/>
                            <a:pt x="0" y="4284810"/>
                          </a:cubicBezTo>
                          <a:cubicBezTo>
                            <a:pt x="-3219" y="4127157"/>
                            <a:pt x="-26014" y="3999838"/>
                            <a:pt x="0" y="3746469"/>
                          </a:cubicBezTo>
                          <a:cubicBezTo>
                            <a:pt x="26014" y="3493100"/>
                            <a:pt x="21085" y="3294719"/>
                            <a:pt x="0" y="3160427"/>
                          </a:cubicBezTo>
                          <a:cubicBezTo>
                            <a:pt x="-21085" y="3026135"/>
                            <a:pt x="36762" y="2712971"/>
                            <a:pt x="0" y="2383580"/>
                          </a:cubicBezTo>
                          <a:cubicBezTo>
                            <a:pt x="-36762" y="2054189"/>
                            <a:pt x="21810" y="1972184"/>
                            <a:pt x="0" y="1702136"/>
                          </a:cubicBezTo>
                          <a:cubicBezTo>
                            <a:pt x="-21810" y="1432088"/>
                            <a:pt x="-26744" y="1274826"/>
                            <a:pt x="0" y="1116094"/>
                          </a:cubicBezTo>
                          <a:cubicBezTo>
                            <a:pt x="26744" y="957362"/>
                            <a:pt x="-34051" y="533753"/>
                            <a:pt x="0" y="24384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802.11-2007</a:t>
              </a:r>
            </a:p>
          </p:txBody>
        </p:sp>
        <p:sp>
          <p:nvSpPr>
            <p:cNvPr id="119" name="Rectangle 118">
              <a:extLst>
                <a:ext uri="{FF2B5EF4-FFF2-40B4-BE49-F238E27FC236}">
                  <a16:creationId xmlns:a16="http://schemas.microsoft.com/office/drawing/2014/main" id="{EA244930-82A5-4A9D-B285-5D155D773B8A}"/>
                </a:ext>
              </a:extLst>
            </p:cNvPr>
            <p:cNvSpPr/>
            <p:nvPr/>
          </p:nvSpPr>
          <p:spPr bwMode="auto">
            <a:xfrm>
              <a:off x="2600138" y="2099658"/>
              <a:ext cx="229119"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859094"/>
                        <a:gd name="connsiteY0" fmla="*/ 0 h 426058"/>
                        <a:gd name="connsiteX1" fmla="*/ 446729 w 859094"/>
                        <a:gd name="connsiteY1" fmla="*/ 0 h 426058"/>
                        <a:gd name="connsiteX2" fmla="*/ 859094 w 859094"/>
                        <a:gd name="connsiteY2" fmla="*/ 0 h 426058"/>
                        <a:gd name="connsiteX3" fmla="*/ 859094 w 859094"/>
                        <a:gd name="connsiteY3" fmla="*/ 426058 h 426058"/>
                        <a:gd name="connsiteX4" fmla="*/ 412365 w 859094"/>
                        <a:gd name="connsiteY4" fmla="*/ 426058 h 426058"/>
                        <a:gd name="connsiteX5" fmla="*/ 0 w 859094"/>
                        <a:gd name="connsiteY5" fmla="*/ 426058 h 426058"/>
                        <a:gd name="connsiteX6" fmla="*/ 0 w 859094"/>
                        <a:gd name="connsiteY6"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094" h="426058" fill="none" extrusionOk="0">
                          <a:moveTo>
                            <a:pt x="0" y="0"/>
                          </a:moveTo>
                          <a:cubicBezTo>
                            <a:pt x="169184" y="-25399"/>
                            <a:pt x="255502" y="31482"/>
                            <a:pt x="446729" y="0"/>
                          </a:cubicBezTo>
                          <a:cubicBezTo>
                            <a:pt x="637956" y="-31482"/>
                            <a:pt x="703280" y="10856"/>
                            <a:pt x="859094" y="0"/>
                          </a:cubicBezTo>
                          <a:cubicBezTo>
                            <a:pt x="859404" y="161020"/>
                            <a:pt x="833595" y="300981"/>
                            <a:pt x="859094" y="426058"/>
                          </a:cubicBezTo>
                          <a:cubicBezTo>
                            <a:pt x="701757" y="447227"/>
                            <a:pt x="519223" y="424845"/>
                            <a:pt x="412365" y="426058"/>
                          </a:cubicBezTo>
                          <a:cubicBezTo>
                            <a:pt x="305507" y="427271"/>
                            <a:pt x="119448" y="392278"/>
                            <a:pt x="0" y="426058"/>
                          </a:cubicBezTo>
                          <a:cubicBezTo>
                            <a:pt x="-18488" y="217476"/>
                            <a:pt x="1245" y="208649"/>
                            <a:pt x="0" y="0"/>
                          </a:cubicBezTo>
                          <a:close/>
                        </a:path>
                        <a:path w="859094" h="426058" stroke="0" extrusionOk="0">
                          <a:moveTo>
                            <a:pt x="0" y="0"/>
                          </a:moveTo>
                          <a:cubicBezTo>
                            <a:pt x="198809" y="-14972"/>
                            <a:pt x="299956" y="46101"/>
                            <a:pt x="429547" y="0"/>
                          </a:cubicBezTo>
                          <a:cubicBezTo>
                            <a:pt x="559138" y="-46101"/>
                            <a:pt x="674987" y="17904"/>
                            <a:pt x="859094" y="0"/>
                          </a:cubicBezTo>
                          <a:cubicBezTo>
                            <a:pt x="880944" y="168490"/>
                            <a:pt x="815372" y="293778"/>
                            <a:pt x="859094" y="426058"/>
                          </a:cubicBezTo>
                          <a:cubicBezTo>
                            <a:pt x="704162" y="472638"/>
                            <a:pt x="534077" y="405596"/>
                            <a:pt x="420956" y="426058"/>
                          </a:cubicBezTo>
                          <a:cubicBezTo>
                            <a:pt x="307835" y="446520"/>
                            <a:pt x="188495" y="425226"/>
                            <a:pt x="0" y="426058"/>
                          </a:cubicBezTo>
                          <a:cubicBezTo>
                            <a:pt x="-22039" y="270506"/>
                            <a:pt x="30056" y="9622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11e</a:t>
              </a:r>
            </a:p>
            <a:p>
              <a:pPr algn="ctr" defTabSz="243894" eaLnBrk="0" fontAlgn="base" hangingPunct="0">
                <a:spcBef>
                  <a:spcPct val="0"/>
                </a:spcBef>
                <a:spcAft>
                  <a:spcPct val="0"/>
                </a:spcAft>
              </a:pPr>
              <a:r>
                <a:rPr lang="en-US" sz="1200" dirty="0">
                  <a:cs typeface="Arial" panose="020B0604020202020204" pitchFamily="34" charset="0"/>
                </a:rPr>
                <a:t>QoS</a:t>
              </a:r>
              <a:endParaRPr lang="en-US" sz="1200" b="1" dirty="0">
                <a:cs typeface="Arial" panose="020B0604020202020204" pitchFamily="34" charset="0"/>
              </a:endParaRPr>
            </a:p>
          </p:txBody>
        </p:sp>
        <p:sp>
          <p:nvSpPr>
            <p:cNvPr id="120" name="Rectangle 119">
              <a:extLst>
                <a:ext uri="{FF2B5EF4-FFF2-40B4-BE49-F238E27FC236}">
                  <a16:creationId xmlns:a16="http://schemas.microsoft.com/office/drawing/2014/main" id="{8A6502CA-871C-4B1E-9073-49D509A529C7}"/>
                </a:ext>
              </a:extLst>
            </p:cNvPr>
            <p:cNvSpPr/>
            <p:nvPr/>
          </p:nvSpPr>
          <p:spPr bwMode="auto">
            <a:xfrm>
              <a:off x="2600138" y="2229898"/>
              <a:ext cx="229119"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859094"/>
                        <a:gd name="connsiteY0" fmla="*/ 0 h 426058"/>
                        <a:gd name="connsiteX1" fmla="*/ 446729 w 859094"/>
                        <a:gd name="connsiteY1" fmla="*/ 0 h 426058"/>
                        <a:gd name="connsiteX2" fmla="*/ 859094 w 859094"/>
                        <a:gd name="connsiteY2" fmla="*/ 0 h 426058"/>
                        <a:gd name="connsiteX3" fmla="*/ 859094 w 859094"/>
                        <a:gd name="connsiteY3" fmla="*/ 426058 h 426058"/>
                        <a:gd name="connsiteX4" fmla="*/ 412365 w 859094"/>
                        <a:gd name="connsiteY4" fmla="*/ 426058 h 426058"/>
                        <a:gd name="connsiteX5" fmla="*/ 0 w 859094"/>
                        <a:gd name="connsiteY5" fmla="*/ 426058 h 426058"/>
                        <a:gd name="connsiteX6" fmla="*/ 0 w 859094"/>
                        <a:gd name="connsiteY6"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094" h="426058" fill="none" extrusionOk="0">
                          <a:moveTo>
                            <a:pt x="0" y="0"/>
                          </a:moveTo>
                          <a:cubicBezTo>
                            <a:pt x="169184" y="-25399"/>
                            <a:pt x="255502" y="31482"/>
                            <a:pt x="446729" y="0"/>
                          </a:cubicBezTo>
                          <a:cubicBezTo>
                            <a:pt x="637956" y="-31482"/>
                            <a:pt x="703280" y="10856"/>
                            <a:pt x="859094" y="0"/>
                          </a:cubicBezTo>
                          <a:cubicBezTo>
                            <a:pt x="859404" y="161020"/>
                            <a:pt x="833595" y="300981"/>
                            <a:pt x="859094" y="426058"/>
                          </a:cubicBezTo>
                          <a:cubicBezTo>
                            <a:pt x="701757" y="447227"/>
                            <a:pt x="519223" y="424845"/>
                            <a:pt x="412365" y="426058"/>
                          </a:cubicBezTo>
                          <a:cubicBezTo>
                            <a:pt x="305507" y="427271"/>
                            <a:pt x="119448" y="392278"/>
                            <a:pt x="0" y="426058"/>
                          </a:cubicBezTo>
                          <a:cubicBezTo>
                            <a:pt x="-18488" y="217476"/>
                            <a:pt x="1245" y="208649"/>
                            <a:pt x="0" y="0"/>
                          </a:cubicBezTo>
                          <a:close/>
                        </a:path>
                        <a:path w="859094" h="426058" stroke="0" extrusionOk="0">
                          <a:moveTo>
                            <a:pt x="0" y="0"/>
                          </a:moveTo>
                          <a:cubicBezTo>
                            <a:pt x="198809" y="-14972"/>
                            <a:pt x="299956" y="46101"/>
                            <a:pt x="429547" y="0"/>
                          </a:cubicBezTo>
                          <a:cubicBezTo>
                            <a:pt x="559138" y="-46101"/>
                            <a:pt x="674987" y="17904"/>
                            <a:pt x="859094" y="0"/>
                          </a:cubicBezTo>
                          <a:cubicBezTo>
                            <a:pt x="880944" y="168490"/>
                            <a:pt x="815372" y="293778"/>
                            <a:pt x="859094" y="426058"/>
                          </a:cubicBezTo>
                          <a:cubicBezTo>
                            <a:pt x="704162" y="472638"/>
                            <a:pt x="534077" y="405596"/>
                            <a:pt x="420956" y="426058"/>
                          </a:cubicBezTo>
                          <a:cubicBezTo>
                            <a:pt x="307835" y="446520"/>
                            <a:pt x="188495" y="425226"/>
                            <a:pt x="0" y="426058"/>
                          </a:cubicBezTo>
                          <a:cubicBezTo>
                            <a:pt x="-22039" y="270506"/>
                            <a:pt x="30056" y="9622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11h</a:t>
              </a:r>
            </a:p>
            <a:p>
              <a:pPr algn="ctr" defTabSz="243894" eaLnBrk="0" fontAlgn="base" hangingPunct="0">
                <a:spcBef>
                  <a:spcPct val="0"/>
                </a:spcBef>
                <a:spcAft>
                  <a:spcPct val="0"/>
                </a:spcAft>
              </a:pPr>
              <a:r>
                <a:rPr lang="en-US" sz="1200" dirty="0">
                  <a:cs typeface="Arial" panose="020B0604020202020204" pitchFamily="34" charset="0"/>
                </a:rPr>
                <a:t>DFS &amp; TPC</a:t>
              </a:r>
              <a:endParaRPr lang="en-US" sz="1200" b="1" dirty="0">
                <a:cs typeface="Arial" panose="020B0604020202020204" pitchFamily="34" charset="0"/>
              </a:endParaRPr>
            </a:p>
          </p:txBody>
        </p:sp>
        <p:sp>
          <p:nvSpPr>
            <p:cNvPr id="121" name="Rectangle 120">
              <a:extLst>
                <a:ext uri="{FF2B5EF4-FFF2-40B4-BE49-F238E27FC236}">
                  <a16:creationId xmlns:a16="http://schemas.microsoft.com/office/drawing/2014/main" id="{FD0A2E39-8862-469E-9727-ACC449C5A51E}"/>
                </a:ext>
              </a:extLst>
            </p:cNvPr>
            <p:cNvSpPr/>
            <p:nvPr/>
          </p:nvSpPr>
          <p:spPr bwMode="auto">
            <a:xfrm>
              <a:off x="2600714" y="2363849"/>
              <a:ext cx="229119"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859094"/>
                        <a:gd name="connsiteY0" fmla="*/ 0 h 426058"/>
                        <a:gd name="connsiteX1" fmla="*/ 446729 w 859094"/>
                        <a:gd name="connsiteY1" fmla="*/ 0 h 426058"/>
                        <a:gd name="connsiteX2" fmla="*/ 859094 w 859094"/>
                        <a:gd name="connsiteY2" fmla="*/ 0 h 426058"/>
                        <a:gd name="connsiteX3" fmla="*/ 859094 w 859094"/>
                        <a:gd name="connsiteY3" fmla="*/ 426058 h 426058"/>
                        <a:gd name="connsiteX4" fmla="*/ 412365 w 859094"/>
                        <a:gd name="connsiteY4" fmla="*/ 426058 h 426058"/>
                        <a:gd name="connsiteX5" fmla="*/ 0 w 859094"/>
                        <a:gd name="connsiteY5" fmla="*/ 426058 h 426058"/>
                        <a:gd name="connsiteX6" fmla="*/ 0 w 859094"/>
                        <a:gd name="connsiteY6"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094" h="426058" fill="none" extrusionOk="0">
                          <a:moveTo>
                            <a:pt x="0" y="0"/>
                          </a:moveTo>
                          <a:cubicBezTo>
                            <a:pt x="169184" y="-25399"/>
                            <a:pt x="255502" y="31482"/>
                            <a:pt x="446729" y="0"/>
                          </a:cubicBezTo>
                          <a:cubicBezTo>
                            <a:pt x="637956" y="-31482"/>
                            <a:pt x="703280" y="10856"/>
                            <a:pt x="859094" y="0"/>
                          </a:cubicBezTo>
                          <a:cubicBezTo>
                            <a:pt x="859404" y="161020"/>
                            <a:pt x="833595" y="300981"/>
                            <a:pt x="859094" y="426058"/>
                          </a:cubicBezTo>
                          <a:cubicBezTo>
                            <a:pt x="701757" y="447227"/>
                            <a:pt x="519223" y="424845"/>
                            <a:pt x="412365" y="426058"/>
                          </a:cubicBezTo>
                          <a:cubicBezTo>
                            <a:pt x="305507" y="427271"/>
                            <a:pt x="119448" y="392278"/>
                            <a:pt x="0" y="426058"/>
                          </a:cubicBezTo>
                          <a:cubicBezTo>
                            <a:pt x="-18488" y="217476"/>
                            <a:pt x="1245" y="208649"/>
                            <a:pt x="0" y="0"/>
                          </a:cubicBezTo>
                          <a:close/>
                        </a:path>
                        <a:path w="859094" h="426058" stroke="0" extrusionOk="0">
                          <a:moveTo>
                            <a:pt x="0" y="0"/>
                          </a:moveTo>
                          <a:cubicBezTo>
                            <a:pt x="198809" y="-14972"/>
                            <a:pt x="299956" y="46101"/>
                            <a:pt x="429547" y="0"/>
                          </a:cubicBezTo>
                          <a:cubicBezTo>
                            <a:pt x="559138" y="-46101"/>
                            <a:pt x="674987" y="17904"/>
                            <a:pt x="859094" y="0"/>
                          </a:cubicBezTo>
                          <a:cubicBezTo>
                            <a:pt x="880944" y="168490"/>
                            <a:pt x="815372" y="293778"/>
                            <a:pt x="859094" y="426058"/>
                          </a:cubicBezTo>
                          <a:cubicBezTo>
                            <a:pt x="704162" y="472638"/>
                            <a:pt x="534077" y="405596"/>
                            <a:pt x="420956" y="426058"/>
                          </a:cubicBezTo>
                          <a:cubicBezTo>
                            <a:pt x="307835" y="446520"/>
                            <a:pt x="188495" y="425226"/>
                            <a:pt x="0" y="426058"/>
                          </a:cubicBezTo>
                          <a:cubicBezTo>
                            <a:pt x="-22039" y="270506"/>
                            <a:pt x="30056" y="9622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11i</a:t>
              </a:r>
            </a:p>
            <a:p>
              <a:pPr algn="ctr" defTabSz="243894" eaLnBrk="0" fontAlgn="base" hangingPunct="0">
                <a:spcBef>
                  <a:spcPct val="0"/>
                </a:spcBef>
                <a:spcAft>
                  <a:spcPct val="0"/>
                </a:spcAft>
              </a:pPr>
              <a:r>
                <a:rPr lang="en-US" sz="1200" dirty="0">
                  <a:cs typeface="Arial" panose="020B0604020202020204" pitchFamily="34" charset="0"/>
                </a:rPr>
                <a:t>Security</a:t>
              </a:r>
              <a:endParaRPr lang="en-US" sz="1200" b="1" dirty="0">
                <a:cs typeface="Arial" panose="020B0604020202020204" pitchFamily="34" charset="0"/>
              </a:endParaRPr>
            </a:p>
          </p:txBody>
        </p:sp>
        <p:sp>
          <p:nvSpPr>
            <p:cNvPr id="122" name="Rectangle 121">
              <a:extLst>
                <a:ext uri="{FF2B5EF4-FFF2-40B4-BE49-F238E27FC236}">
                  <a16:creationId xmlns:a16="http://schemas.microsoft.com/office/drawing/2014/main" id="{45B3B66F-A929-44EF-B6C6-037EC5AE68B1}"/>
                </a:ext>
              </a:extLst>
            </p:cNvPr>
            <p:cNvSpPr/>
            <p:nvPr/>
          </p:nvSpPr>
          <p:spPr bwMode="auto">
            <a:xfrm>
              <a:off x="2598806" y="2502398"/>
              <a:ext cx="229119" cy="113629"/>
            </a:xfrm>
            <a:prstGeom prst="rect">
              <a:avLst/>
            </a:prstGeom>
            <a:solidFill>
              <a:schemeClr val="accent1">
                <a:lumMod val="40000"/>
                <a:lumOff val="60000"/>
                <a:alpha val="50000"/>
              </a:schemeClr>
            </a:solidFill>
            <a:ln w="12700" cap="flat" cmpd="sng" algn="ctr">
              <a:solidFill>
                <a:schemeClr val="tx1">
                  <a:alpha val="50000"/>
                </a:schemeClr>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859094"/>
                        <a:gd name="connsiteY0" fmla="*/ 0 h 426058"/>
                        <a:gd name="connsiteX1" fmla="*/ 446729 w 859094"/>
                        <a:gd name="connsiteY1" fmla="*/ 0 h 426058"/>
                        <a:gd name="connsiteX2" fmla="*/ 859094 w 859094"/>
                        <a:gd name="connsiteY2" fmla="*/ 0 h 426058"/>
                        <a:gd name="connsiteX3" fmla="*/ 859094 w 859094"/>
                        <a:gd name="connsiteY3" fmla="*/ 426058 h 426058"/>
                        <a:gd name="connsiteX4" fmla="*/ 412365 w 859094"/>
                        <a:gd name="connsiteY4" fmla="*/ 426058 h 426058"/>
                        <a:gd name="connsiteX5" fmla="*/ 0 w 859094"/>
                        <a:gd name="connsiteY5" fmla="*/ 426058 h 426058"/>
                        <a:gd name="connsiteX6" fmla="*/ 0 w 859094"/>
                        <a:gd name="connsiteY6"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094" h="426058" fill="none" extrusionOk="0">
                          <a:moveTo>
                            <a:pt x="0" y="0"/>
                          </a:moveTo>
                          <a:cubicBezTo>
                            <a:pt x="169184" y="-25399"/>
                            <a:pt x="255502" y="31482"/>
                            <a:pt x="446729" y="0"/>
                          </a:cubicBezTo>
                          <a:cubicBezTo>
                            <a:pt x="637956" y="-31482"/>
                            <a:pt x="703280" y="10856"/>
                            <a:pt x="859094" y="0"/>
                          </a:cubicBezTo>
                          <a:cubicBezTo>
                            <a:pt x="859404" y="161020"/>
                            <a:pt x="833595" y="300981"/>
                            <a:pt x="859094" y="426058"/>
                          </a:cubicBezTo>
                          <a:cubicBezTo>
                            <a:pt x="701757" y="447227"/>
                            <a:pt x="519223" y="424845"/>
                            <a:pt x="412365" y="426058"/>
                          </a:cubicBezTo>
                          <a:cubicBezTo>
                            <a:pt x="305507" y="427271"/>
                            <a:pt x="119448" y="392278"/>
                            <a:pt x="0" y="426058"/>
                          </a:cubicBezTo>
                          <a:cubicBezTo>
                            <a:pt x="-18488" y="217476"/>
                            <a:pt x="1245" y="208649"/>
                            <a:pt x="0" y="0"/>
                          </a:cubicBezTo>
                          <a:close/>
                        </a:path>
                        <a:path w="859094" h="426058" stroke="0" extrusionOk="0">
                          <a:moveTo>
                            <a:pt x="0" y="0"/>
                          </a:moveTo>
                          <a:cubicBezTo>
                            <a:pt x="198809" y="-14972"/>
                            <a:pt x="299956" y="46101"/>
                            <a:pt x="429547" y="0"/>
                          </a:cubicBezTo>
                          <a:cubicBezTo>
                            <a:pt x="559138" y="-46101"/>
                            <a:pt x="674987" y="17904"/>
                            <a:pt x="859094" y="0"/>
                          </a:cubicBezTo>
                          <a:cubicBezTo>
                            <a:pt x="880944" y="168490"/>
                            <a:pt x="815372" y="293778"/>
                            <a:pt x="859094" y="426058"/>
                          </a:cubicBezTo>
                          <a:cubicBezTo>
                            <a:pt x="704162" y="472638"/>
                            <a:pt x="534077" y="405596"/>
                            <a:pt x="420956" y="426058"/>
                          </a:cubicBezTo>
                          <a:cubicBezTo>
                            <a:pt x="307835" y="446520"/>
                            <a:pt x="188495" y="425226"/>
                            <a:pt x="0" y="426058"/>
                          </a:cubicBezTo>
                          <a:cubicBezTo>
                            <a:pt x="-22039" y="270506"/>
                            <a:pt x="30056" y="9622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solidFill>
                    <a:schemeClr val="tx1">
                      <a:alpha val="50000"/>
                    </a:schemeClr>
                  </a:solidFill>
                  <a:cs typeface="Arial" panose="020B0604020202020204" pitchFamily="34" charset="0"/>
                </a:rPr>
                <a:t>11f</a:t>
              </a:r>
            </a:p>
            <a:p>
              <a:pPr algn="ctr" defTabSz="243894" eaLnBrk="0" fontAlgn="base" hangingPunct="0">
                <a:spcBef>
                  <a:spcPct val="0"/>
                </a:spcBef>
                <a:spcAft>
                  <a:spcPct val="0"/>
                </a:spcAft>
              </a:pPr>
              <a:r>
                <a:rPr lang="en-US" sz="1200" dirty="0">
                  <a:solidFill>
                    <a:schemeClr val="tx1">
                      <a:alpha val="50000"/>
                    </a:schemeClr>
                  </a:solidFill>
                  <a:cs typeface="Arial" panose="020B0604020202020204" pitchFamily="34" charset="0"/>
                </a:rPr>
                <a:t>Inter AP</a:t>
              </a:r>
              <a:endParaRPr lang="en-US" sz="1200" b="1" dirty="0">
                <a:solidFill>
                  <a:schemeClr val="tx1">
                    <a:alpha val="50000"/>
                  </a:schemeClr>
                </a:solidFill>
                <a:cs typeface="Arial" panose="020B0604020202020204" pitchFamily="34" charset="0"/>
              </a:endParaRPr>
            </a:p>
          </p:txBody>
        </p:sp>
        <p:sp>
          <p:nvSpPr>
            <p:cNvPr id="123" name="Rectangle 122">
              <a:extLst>
                <a:ext uri="{FF2B5EF4-FFF2-40B4-BE49-F238E27FC236}">
                  <a16:creationId xmlns:a16="http://schemas.microsoft.com/office/drawing/2014/main" id="{0A9CCA54-AC49-4264-AB36-AC7775FB8280}"/>
                </a:ext>
              </a:extLst>
            </p:cNvPr>
            <p:cNvSpPr/>
            <p:nvPr/>
          </p:nvSpPr>
          <p:spPr bwMode="auto">
            <a:xfrm>
              <a:off x="2552925" y="3165545"/>
              <a:ext cx="345481" cy="14538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95400"/>
                        <a:gd name="connsiteY0" fmla="*/ 0 h 545146"/>
                        <a:gd name="connsiteX1" fmla="*/ 431800 w 1295400"/>
                        <a:gd name="connsiteY1" fmla="*/ 0 h 545146"/>
                        <a:gd name="connsiteX2" fmla="*/ 863600 w 1295400"/>
                        <a:gd name="connsiteY2" fmla="*/ 0 h 545146"/>
                        <a:gd name="connsiteX3" fmla="*/ 1295400 w 1295400"/>
                        <a:gd name="connsiteY3" fmla="*/ 0 h 545146"/>
                        <a:gd name="connsiteX4" fmla="*/ 1295400 w 1295400"/>
                        <a:gd name="connsiteY4" fmla="*/ 545146 h 545146"/>
                        <a:gd name="connsiteX5" fmla="*/ 876554 w 1295400"/>
                        <a:gd name="connsiteY5" fmla="*/ 545146 h 545146"/>
                        <a:gd name="connsiteX6" fmla="*/ 444754 w 1295400"/>
                        <a:gd name="connsiteY6" fmla="*/ 545146 h 545146"/>
                        <a:gd name="connsiteX7" fmla="*/ 0 w 1295400"/>
                        <a:gd name="connsiteY7" fmla="*/ 545146 h 545146"/>
                        <a:gd name="connsiteX8" fmla="*/ 0 w 1295400"/>
                        <a:gd name="connsiteY8" fmla="*/ 0 h 54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400" h="545146" fill="none" extrusionOk="0">
                          <a:moveTo>
                            <a:pt x="0" y="0"/>
                          </a:moveTo>
                          <a:cubicBezTo>
                            <a:pt x="166955" y="-30306"/>
                            <a:pt x="219735" y="412"/>
                            <a:pt x="431800" y="0"/>
                          </a:cubicBezTo>
                          <a:cubicBezTo>
                            <a:pt x="643865" y="-412"/>
                            <a:pt x="728137" y="25943"/>
                            <a:pt x="863600" y="0"/>
                          </a:cubicBezTo>
                          <a:cubicBezTo>
                            <a:pt x="999063" y="-25943"/>
                            <a:pt x="1095882" y="4192"/>
                            <a:pt x="1295400" y="0"/>
                          </a:cubicBezTo>
                          <a:cubicBezTo>
                            <a:pt x="1308097" y="181262"/>
                            <a:pt x="1245935" y="344641"/>
                            <a:pt x="1295400" y="545146"/>
                          </a:cubicBezTo>
                          <a:cubicBezTo>
                            <a:pt x="1125602" y="576740"/>
                            <a:pt x="991335" y="516203"/>
                            <a:pt x="876554" y="545146"/>
                          </a:cubicBezTo>
                          <a:cubicBezTo>
                            <a:pt x="761773" y="574089"/>
                            <a:pt x="610585" y="516927"/>
                            <a:pt x="444754" y="545146"/>
                          </a:cubicBezTo>
                          <a:cubicBezTo>
                            <a:pt x="278923" y="573365"/>
                            <a:pt x="107247" y="529801"/>
                            <a:pt x="0" y="545146"/>
                          </a:cubicBezTo>
                          <a:cubicBezTo>
                            <a:pt x="-62565" y="382837"/>
                            <a:pt x="53596" y="272237"/>
                            <a:pt x="0" y="0"/>
                          </a:cubicBezTo>
                          <a:close/>
                        </a:path>
                        <a:path w="1295400" h="545146" stroke="0" extrusionOk="0">
                          <a:moveTo>
                            <a:pt x="0" y="0"/>
                          </a:moveTo>
                          <a:cubicBezTo>
                            <a:pt x="196723" y="-23263"/>
                            <a:pt x="323073" y="21394"/>
                            <a:pt x="431800" y="0"/>
                          </a:cubicBezTo>
                          <a:cubicBezTo>
                            <a:pt x="540527" y="-21394"/>
                            <a:pt x="718478" y="26987"/>
                            <a:pt x="824738" y="0"/>
                          </a:cubicBezTo>
                          <a:cubicBezTo>
                            <a:pt x="930998" y="-26987"/>
                            <a:pt x="1158143" y="55139"/>
                            <a:pt x="1295400" y="0"/>
                          </a:cubicBezTo>
                          <a:cubicBezTo>
                            <a:pt x="1343427" y="115437"/>
                            <a:pt x="1265870" y="276025"/>
                            <a:pt x="1295400" y="545146"/>
                          </a:cubicBezTo>
                          <a:cubicBezTo>
                            <a:pt x="1108672" y="550360"/>
                            <a:pt x="955490" y="500699"/>
                            <a:pt x="850646" y="545146"/>
                          </a:cubicBezTo>
                          <a:cubicBezTo>
                            <a:pt x="745802" y="589593"/>
                            <a:pt x="512852" y="527649"/>
                            <a:pt x="418846" y="545146"/>
                          </a:cubicBezTo>
                          <a:cubicBezTo>
                            <a:pt x="324840" y="562643"/>
                            <a:pt x="162561" y="495502"/>
                            <a:pt x="0" y="545146"/>
                          </a:cubicBezTo>
                          <a:cubicBezTo>
                            <a:pt x="-44972" y="344584"/>
                            <a:pt x="22560" y="217319"/>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11j</a:t>
              </a:r>
            </a:p>
            <a:p>
              <a:pPr algn="ctr" defTabSz="243894" eaLnBrk="0" fontAlgn="base" hangingPunct="0">
                <a:spcBef>
                  <a:spcPct val="0"/>
                </a:spcBef>
                <a:spcAft>
                  <a:spcPct val="0"/>
                </a:spcAft>
              </a:pPr>
              <a:r>
                <a:rPr lang="en-US" sz="1200" b="1" dirty="0">
                  <a:cs typeface="Arial" panose="020B0604020202020204" pitchFamily="34" charset="0"/>
                </a:rPr>
                <a:t>JP bands</a:t>
              </a:r>
            </a:p>
          </p:txBody>
        </p:sp>
        <p:sp>
          <p:nvSpPr>
            <p:cNvPr id="124" name="Rectangle 123">
              <a:extLst>
                <a:ext uri="{FF2B5EF4-FFF2-40B4-BE49-F238E27FC236}">
                  <a16:creationId xmlns:a16="http://schemas.microsoft.com/office/drawing/2014/main" id="{6371605C-0512-4EB0-85D3-954D425C098E}"/>
                </a:ext>
              </a:extLst>
            </p:cNvPr>
            <p:cNvSpPr/>
            <p:nvPr/>
          </p:nvSpPr>
          <p:spPr bwMode="auto">
            <a:xfrm>
              <a:off x="2552925" y="2974898"/>
              <a:ext cx="345481" cy="14538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95400"/>
                        <a:gd name="connsiteY0" fmla="*/ 0 h 545145"/>
                        <a:gd name="connsiteX1" fmla="*/ 431800 w 1295400"/>
                        <a:gd name="connsiteY1" fmla="*/ 0 h 545145"/>
                        <a:gd name="connsiteX2" fmla="*/ 863600 w 1295400"/>
                        <a:gd name="connsiteY2" fmla="*/ 0 h 545145"/>
                        <a:gd name="connsiteX3" fmla="*/ 1295400 w 1295400"/>
                        <a:gd name="connsiteY3" fmla="*/ 0 h 545145"/>
                        <a:gd name="connsiteX4" fmla="*/ 1295400 w 1295400"/>
                        <a:gd name="connsiteY4" fmla="*/ 545145 h 545145"/>
                        <a:gd name="connsiteX5" fmla="*/ 876554 w 1295400"/>
                        <a:gd name="connsiteY5" fmla="*/ 545145 h 545145"/>
                        <a:gd name="connsiteX6" fmla="*/ 444754 w 1295400"/>
                        <a:gd name="connsiteY6" fmla="*/ 545145 h 545145"/>
                        <a:gd name="connsiteX7" fmla="*/ 0 w 1295400"/>
                        <a:gd name="connsiteY7" fmla="*/ 545145 h 545145"/>
                        <a:gd name="connsiteX8" fmla="*/ 0 w 1295400"/>
                        <a:gd name="connsiteY8" fmla="*/ 0 h 54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400" h="545145" fill="none" extrusionOk="0">
                          <a:moveTo>
                            <a:pt x="0" y="0"/>
                          </a:moveTo>
                          <a:cubicBezTo>
                            <a:pt x="166955" y="-30306"/>
                            <a:pt x="219735" y="412"/>
                            <a:pt x="431800" y="0"/>
                          </a:cubicBezTo>
                          <a:cubicBezTo>
                            <a:pt x="643865" y="-412"/>
                            <a:pt x="728137" y="25943"/>
                            <a:pt x="863600" y="0"/>
                          </a:cubicBezTo>
                          <a:cubicBezTo>
                            <a:pt x="999063" y="-25943"/>
                            <a:pt x="1095882" y="4192"/>
                            <a:pt x="1295400" y="0"/>
                          </a:cubicBezTo>
                          <a:cubicBezTo>
                            <a:pt x="1307589" y="184065"/>
                            <a:pt x="1245373" y="344839"/>
                            <a:pt x="1295400" y="545145"/>
                          </a:cubicBezTo>
                          <a:cubicBezTo>
                            <a:pt x="1125602" y="576739"/>
                            <a:pt x="991335" y="516202"/>
                            <a:pt x="876554" y="545145"/>
                          </a:cubicBezTo>
                          <a:cubicBezTo>
                            <a:pt x="761773" y="574088"/>
                            <a:pt x="610585" y="516926"/>
                            <a:pt x="444754" y="545145"/>
                          </a:cubicBezTo>
                          <a:cubicBezTo>
                            <a:pt x="278923" y="573364"/>
                            <a:pt x="107247" y="529800"/>
                            <a:pt x="0" y="545145"/>
                          </a:cubicBezTo>
                          <a:cubicBezTo>
                            <a:pt x="-62252" y="382253"/>
                            <a:pt x="58326" y="268888"/>
                            <a:pt x="0" y="0"/>
                          </a:cubicBezTo>
                          <a:close/>
                        </a:path>
                        <a:path w="1295400" h="545145" stroke="0" extrusionOk="0">
                          <a:moveTo>
                            <a:pt x="0" y="0"/>
                          </a:moveTo>
                          <a:cubicBezTo>
                            <a:pt x="196723" y="-23263"/>
                            <a:pt x="323073" y="21394"/>
                            <a:pt x="431800" y="0"/>
                          </a:cubicBezTo>
                          <a:cubicBezTo>
                            <a:pt x="540527" y="-21394"/>
                            <a:pt x="718478" y="26987"/>
                            <a:pt x="824738" y="0"/>
                          </a:cubicBezTo>
                          <a:cubicBezTo>
                            <a:pt x="930998" y="-26987"/>
                            <a:pt x="1158143" y="55139"/>
                            <a:pt x="1295400" y="0"/>
                          </a:cubicBezTo>
                          <a:cubicBezTo>
                            <a:pt x="1336674" y="122840"/>
                            <a:pt x="1262947" y="283267"/>
                            <a:pt x="1295400" y="545145"/>
                          </a:cubicBezTo>
                          <a:cubicBezTo>
                            <a:pt x="1108672" y="550359"/>
                            <a:pt x="955490" y="500698"/>
                            <a:pt x="850646" y="545145"/>
                          </a:cubicBezTo>
                          <a:cubicBezTo>
                            <a:pt x="745802" y="589592"/>
                            <a:pt x="512852" y="527648"/>
                            <a:pt x="418846" y="545145"/>
                          </a:cubicBezTo>
                          <a:cubicBezTo>
                            <a:pt x="324840" y="562642"/>
                            <a:pt x="162561" y="495501"/>
                            <a:pt x="0" y="545145"/>
                          </a:cubicBezTo>
                          <a:cubicBezTo>
                            <a:pt x="-40322" y="341838"/>
                            <a:pt x="24555" y="216435"/>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11g </a:t>
              </a:r>
            </a:p>
            <a:p>
              <a:pPr algn="ctr" defTabSz="243894" eaLnBrk="0" fontAlgn="base" hangingPunct="0">
                <a:spcBef>
                  <a:spcPct val="0"/>
                </a:spcBef>
                <a:spcAft>
                  <a:spcPct val="0"/>
                </a:spcAft>
              </a:pPr>
              <a:r>
                <a:rPr lang="en-US" sz="1200" b="1" dirty="0">
                  <a:cs typeface="Arial" panose="020B0604020202020204" pitchFamily="34" charset="0"/>
                </a:rPr>
                <a:t>54 Mb/s in 2.4 GHz</a:t>
              </a:r>
            </a:p>
          </p:txBody>
        </p:sp>
        <p:sp>
          <p:nvSpPr>
            <p:cNvPr id="125" name="Rectangle: Rounded Corners 124">
              <a:extLst>
                <a:ext uri="{FF2B5EF4-FFF2-40B4-BE49-F238E27FC236}">
                  <a16:creationId xmlns:a16="http://schemas.microsoft.com/office/drawing/2014/main" id="{A15B676F-9FB0-471F-8A7B-38FC0F8B9A1A}"/>
                </a:ext>
              </a:extLst>
            </p:cNvPr>
            <p:cNvSpPr/>
            <p:nvPr/>
          </p:nvSpPr>
          <p:spPr bwMode="auto">
            <a:xfrm>
              <a:off x="2971985" y="1941588"/>
              <a:ext cx="390294" cy="1402245"/>
            </a:xfrm>
            <a:prstGeom prst="roundRect">
              <a:avLst>
                <a:gd name="adj" fmla="val 11437"/>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1463430"/>
                        <a:gd name="connsiteY0" fmla="*/ 167372 h 5257800"/>
                        <a:gd name="connsiteX1" fmla="*/ 167372 w 1463430"/>
                        <a:gd name="connsiteY1" fmla="*/ 0 h 5257800"/>
                        <a:gd name="connsiteX2" fmla="*/ 743002 w 1463430"/>
                        <a:gd name="connsiteY2" fmla="*/ 0 h 5257800"/>
                        <a:gd name="connsiteX3" fmla="*/ 1296058 w 1463430"/>
                        <a:gd name="connsiteY3" fmla="*/ 0 h 5257800"/>
                        <a:gd name="connsiteX4" fmla="*/ 1463430 w 1463430"/>
                        <a:gd name="connsiteY4" fmla="*/ 167372 h 5257800"/>
                        <a:gd name="connsiteX5" fmla="*/ 1463430 w 1463430"/>
                        <a:gd name="connsiteY5" fmla="*/ 782754 h 5257800"/>
                        <a:gd name="connsiteX6" fmla="*/ 1463430 w 1463430"/>
                        <a:gd name="connsiteY6" fmla="*/ 1299675 h 5257800"/>
                        <a:gd name="connsiteX7" fmla="*/ 1463430 w 1463430"/>
                        <a:gd name="connsiteY7" fmla="*/ 1767365 h 5257800"/>
                        <a:gd name="connsiteX8" fmla="*/ 1463430 w 1463430"/>
                        <a:gd name="connsiteY8" fmla="*/ 2284286 h 5257800"/>
                        <a:gd name="connsiteX9" fmla="*/ 1463430 w 1463430"/>
                        <a:gd name="connsiteY9" fmla="*/ 2948899 h 5257800"/>
                        <a:gd name="connsiteX10" fmla="*/ 1463430 w 1463430"/>
                        <a:gd name="connsiteY10" fmla="*/ 3465820 h 5257800"/>
                        <a:gd name="connsiteX11" fmla="*/ 1463430 w 1463430"/>
                        <a:gd name="connsiteY11" fmla="*/ 3933510 h 5257800"/>
                        <a:gd name="connsiteX12" fmla="*/ 1463430 w 1463430"/>
                        <a:gd name="connsiteY12" fmla="*/ 4450431 h 5257800"/>
                        <a:gd name="connsiteX13" fmla="*/ 1463430 w 1463430"/>
                        <a:gd name="connsiteY13" fmla="*/ 5090428 h 5257800"/>
                        <a:gd name="connsiteX14" fmla="*/ 1296058 w 1463430"/>
                        <a:gd name="connsiteY14" fmla="*/ 5257800 h 5257800"/>
                        <a:gd name="connsiteX15" fmla="*/ 765576 w 1463430"/>
                        <a:gd name="connsiteY15" fmla="*/ 5257800 h 5257800"/>
                        <a:gd name="connsiteX16" fmla="*/ 167372 w 1463430"/>
                        <a:gd name="connsiteY16" fmla="*/ 5257800 h 5257800"/>
                        <a:gd name="connsiteX17" fmla="*/ 0 w 1463430"/>
                        <a:gd name="connsiteY17" fmla="*/ 5090428 h 5257800"/>
                        <a:gd name="connsiteX18" fmla="*/ 0 w 1463430"/>
                        <a:gd name="connsiteY18" fmla="*/ 4475046 h 5257800"/>
                        <a:gd name="connsiteX19" fmla="*/ 0 w 1463430"/>
                        <a:gd name="connsiteY19" fmla="*/ 3810433 h 5257800"/>
                        <a:gd name="connsiteX20" fmla="*/ 0 w 1463430"/>
                        <a:gd name="connsiteY20" fmla="*/ 3293513 h 5257800"/>
                        <a:gd name="connsiteX21" fmla="*/ 0 w 1463430"/>
                        <a:gd name="connsiteY21" fmla="*/ 2678131 h 5257800"/>
                        <a:gd name="connsiteX22" fmla="*/ 0 w 1463430"/>
                        <a:gd name="connsiteY22" fmla="*/ 2210440 h 5257800"/>
                        <a:gd name="connsiteX23" fmla="*/ 0 w 1463430"/>
                        <a:gd name="connsiteY23" fmla="*/ 1496597 h 5257800"/>
                        <a:gd name="connsiteX24" fmla="*/ 0 w 1463430"/>
                        <a:gd name="connsiteY24" fmla="*/ 881215 h 5257800"/>
                        <a:gd name="connsiteX25" fmla="*/ 0 w 1463430"/>
                        <a:gd name="connsiteY25" fmla="*/ 167372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430" h="5257800" fill="none" extrusionOk="0">
                          <a:moveTo>
                            <a:pt x="0" y="167372"/>
                          </a:moveTo>
                          <a:cubicBezTo>
                            <a:pt x="-8058" y="91111"/>
                            <a:pt x="66529" y="-11153"/>
                            <a:pt x="167372" y="0"/>
                          </a:cubicBezTo>
                          <a:cubicBezTo>
                            <a:pt x="289137" y="-28148"/>
                            <a:pt x="553481" y="-27021"/>
                            <a:pt x="743002" y="0"/>
                          </a:cubicBezTo>
                          <a:cubicBezTo>
                            <a:pt x="932523" y="27021"/>
                            <a:pt x="1026945" y="-9160"/>
                            <a:pt x="1296058" y="0"/>
                          </a:cubicBezTo>
                          <a:cubicBezTo>
                            <a:pt x="1386913" y="4933"/>
                            <a:pt x="1459592" y="62849"/>
                            <a:pt x="1463430" y="167372"/>
                          </a:cubicBezTo>
                          <a:cubicBezTo>
                            <a:pt x="1466382" y="349504"/>
                            <a:pt x="1434783" y="587572"/>
                            <a:pt x="1463430" y="782754"/>
                          </a:cubicBezTo>
                          <a:cubicBezTo>
                            <a:pt x="1492077" y="977936"/>
                            <a:pt x="1465850" y="1124477"/>
                            <a:pt x="1463430" y="1299675"/>
                          </a:cubicBezTo>
                          <a:cubicBezTo>
                            <a:pt x="1461010" y="1474873"/>
                            <a:pt x="1445055" y="1632425"/>
                            <a:pt x="1463430" y="1767365"/>
                          </a:cubicBezTo>
                          <a:cubicBezTo>
                            <a:pt x="1481806" y="1902305"/>
                            <a:pt x="1463257" y="2082135"/>
                            <a:pt x="1463430" y="2284286"/>
                          </a:cubicBezTo>
                          <a:cubicBezTo>
                            <a:pt x="1463603" y="2486437"/>
                            <a:pt x="1457171" y="2730709"/>
                            <a:pt x="1463430" y="2948899"/>
                          </a:cubicBezTo>
                          <a:cubicBezTo>
                            <a:pt x="1469689" y="3167089"/>
                            <a:pt x="1466685" y="3276588"/>
                            <a:pt x="1463430" y="3465820"/>
                          </a:cubicBezTo>
                          <a:cubicBezTo>
                            <a:pt x="1460175" y="3655052"/>
                            <a:pt x="1449683" y="3820562"/>
                            <a:pt x="1463430" y="3933510"/>
                          </a:cubicBezTo>
                          <a:cubicBezTo>
                            <a:pt x="1477178" y="4046458"/>
                            <a:pt x="1459131" y="4292966"/>
                            <a:pt x="1463430" y="4450431"/>
                          </a:cubicBezTo>
                          <a:cubicBezTo>
                            <a:pt x="1467729" y="4607896"/>
                            <a:pt x="1449899" y="4825828"/>
                            <a:pt x="1463430" y="5090428"/>
                          </a:cubicBezTo>
                          <a:cubicBezTo>
                            <a:pt x="1460750" y="5183186"/>
                            <a:pt x="1390571" y="5259981"/>
                            <a:pt x="1296058" y="5257800"/>
                          </a:cubicBezTo>
                          <a:cubicBezTo>
                            <a:pt x="1185563" y="5246770"/>
                            <a:pt x="942319" y="5251051"/>
                            <a:pt x="765576" y="5257800"/>
                          </a:cubicBezTo>
                          <a:cubicBezTo>
                            <a:pt x="588833" y="5264549"/>
                            <a:pt x="456484" y="5229664"/>
                            <a:pt x="167372" y="5257800"/>
                          </a:cubicBezTo>
                          <a:cubicBezTo>
                            <a:pt x="75902" y="5261194"/>
                            <a:pt x="16459" y="5189795"/>
                            <a:pt x="0" y="5090428"/>
                          </a:cubicBezTo>
                          <a:cubicBezTo>
                            <a:pt x="-30513" y="4878171"/>
                            <a:pt x="11064" y="4611244"/>
                            <a:pt x="0" y="4475046"/>
                          </a:cubicBezTo>
                          <a:cubicBezTo>
                            <a:pt x="-11064" y="4338848"/>
                            <a:pt x="11857" y="4037327"/>
                            <a:pt x="0" y="3810433"/>
                          </a:cubicBezTo>
                          <a:cubicBezTo>
                            <a:pt x="-11857" y="3583539"/>
                            <a:pt x="-23494" y="3545641"/>
                            <a:pt x="0" y="3293513"/>
                          </a:cubicBezTo>
                          <a:cubicBezTo>
                            <a:pt x="23494" y="3041385"/>
                            <a:pt x="-30179" y="2846002"/>
                            <a:pt x="0" y="2678131"/>
                          </a:cubicBezTo>
                          <a:cubicBezTo>
                            <a:pt x="30179" y="2510260"/>
                            <a:pt x="365" y="2387660"/>
                            <a:pt x="0" y="2210440"/>
                          </a:cubicBezTo>
                          <a:cubicBezTo>
                            <a:pt x="-365" y="2033220"/>
                            <a:pt x="-34897" y="1674206"/>
                            <a:pt x="0" y="1496597"/>
                          </a:cubicBezTo>
                          <a:cubicBezTo>
                            <a:pt x="34897" y="1318988"/>
                            <a:pt x="11605" y="1034500"/>
                            <a:pt x="0" y="881215"/>
                          </a:cubicBezTo>
                          <a:cubicBezTo>
                            <a:pt x="-11605" y="727930"/>
                            <a:pt x="-5736" y="513948"/>
                            <a:pt x="0" y="167372"/>
                          </a:cubicBezTo>
                          <a:close/>
                        </a:path>
                        <a:path w="1463430" h="5257800" stroke="0" extrusionOk="0">
                          <a:moveTo>
                            <a:pt x="0" y="167372"/>
                          </a:moveTo>
                          <a:cubicBezTo>
                            <a:pt x="-8222" y="69864"/>
                            <a:pt x="57486" y="6549"/>
                            <a:pt x="167372" y="0"/>
                          </a:cubicBezTo>
                          <a:cubicBezTo>
                            <a:pt x="391631" y="23646"/>
                            <a:pt x="565925" y="4626"/>
                            <a:pt x="754289" y="0"/>
                          </a:cubicBezTo>
                          <a:cubicBezTo>
                            <a:pt x="942653" y="-4626"/>
                            <a:pt x="1185977" y="2076"/>
                            <a:pt x="1296058" y="0"/>
                          </a:cubicBezTo>
                          <a:cubicBezTo>
                            <a:pt x="1381728" y="-3702"/>
                            <a:pt x="1481231" y="83441"/>
                            <a:pt x="1463430" y="167372"/>
                          </a:cubicBezTo>
                          <a:cubicBezTo>
                            <a:pt x="1476501" y="339635"/>
                            <a:pt x="1447919" y="431754"/>
                            <a:pt x="1463430" y="684293"/>
                          </a:cubicBezTo>
                          <a:cubicBezTo>
                            <a:pt x="1478941" y="936832"/>
                            <a:pt x="1487393" y="1153281"/>
                            <a:pt x="1463430" y="1398136"/>
                          </a:cubicBezTo>
                          <a:cubicBezTo>
                            <a:pt x="1439467" y="1642991"/>
                            <a:pt x="1465410" y="1716276"/>
                            <a:pt x="1463430" y="1915057"/>
                          </a:cubicBezTo>
                          <a:cubicBezTo>
                            <a:pt x="1461450" y="2113838"/>
                            <a:pt x="1488218" y="2382600"/>
                            <a:pt x="1463430" y="2628900"/>
                          </a:cubicBezTo>
                          <a:cubicBezTo>
                            <a:pt x="1438642" y="2875200"/>
                            <a:pt x="1449187" y="2941870"/>
                            <a:pt x="1463430" y="3096590"/>
                          </a:cubicBezTo>
                          <a:cubicBezTo>
                            <a:pt x="1477674" y="3251310"/>
                            <a:pt x="1440708" y="3420330"/>
                            <a:pt x="1463430" y="3711972"/>
                          </a:cubicBezTo>
                          <a:cubicBezTo>
                            <a:pt x="1486152" y="4003614"/>
                            <a:pt x="1464614" y="4069190"/>
                            <a:pt x="1463430" y="4327354"/>
                          </a:cubicBezTo>
                          <a:cubicBezTo>
                            <a:pt x="1462246" y="4585518"/>
                            <a:pt x="1499042" y="4887762"/>
                            <a:pt x="1463430" y="5090428"/>
                          </a:cubicBezTo>
                          <a:cubicBezTo>
                            <a:pt x="1475161" y="5197235"/>
                            <a:pt x="1400352" y="5247419"/>
                            <a:pt x="1296058" y="5257800"/>
                          </a:cubicBezTo>
                          <a:cubicBezTo>
                            <a:pt x="1095622" y="5240756"/>
                            <a:pt x="981893" y="5243027"/>
                            <a:pt x="731715" y="5257800"/>
                          </a:cubicBezTo>
                          <a:cubicBezTo>
                            <a:pt x="481537" y="5272573"/>
                            <a:pt x="326627" y="5270166"/>
                            <a:pt x="167372" y="5257800"/>
                          </a:cubicBezTo>
                          <a:cubicBezTo>
                            <a:pt x="65312" y="5238183"/>
                            <a:pt x="750" y="5172722"/>
                            <a:pt x="0" y="5090428"/>
                          </a:cubicBezTo>
                          <a:cubicBezTo>
                            <a:pt x="-4263" y="4874263"/>
                            <a:pt x="9996" y="4657712"/>
                            <a:pt x="0" y="4425815"/>
                          </a:cubicBezTo>
                          <a:cubicBezTo>
                            <a:pt x="-9996" y="4193918"/>
                            <a:pt x="14493" y="4081089"/>
                            <a:pt x="0" y="3908895"/>
                          </a:cubicBezTo>
                          <a:cubicBezTo>
                            <a:pt x="-14493" y="3736701"/>
                            <a:pt x="-31331" y="3549926"/>
                            <a:pt x="0" y="3195051"/>
                          </a:cubicBezTo>
                          <a:cubicBezTo>
                            <a:pt x="31331" y="2840176"/>
                            <a:pt x="26183" y="2877994"/>
                            <a:pt x="0" y="2579669"/>
                          </a:cubicBezTo>
                          <a:cubicBezTo>
                            <a:pt x="-26183" y="2281344"/>
                            <a:pt x="18955" y="2310850"/>
                            <a:pt x="0" y="2062749"/>
                          </a:cubicBezTo>
                          <a:cubicBezTo>
                            <a:pt x="-18955" y="1814648"/>
                            <a:pt x="-20570" y="1676471"/>
                            <a:pt x="0" y="1447367"/>
                          </a:cubicBezTo>
                          <a:cubicBezTo>
                            <a:pt x="20570" y="1218263"/>
                            <a:pt x="-871" y="1082867"/>
                            <a:pt x="0" y="979676"/>
                          </a:cubicBezTo>
                          <a:cubicBezTo>
                            <a:pt x="871" y="876485"/>
                            <a:pt x="5464" y="398529"/>
                            <a:pt x="0" y="167372"/>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802.11-2012</a:t>
              </a:r>
            </a:p>
          </p:txBody>
        </p:sp>
        <p:sp>
          <p:nvSpPr>
            <p:cNvPr id="126" name="Rectangle 125">
              <a:extLst>
                <a:ext uri="{FF2B5EF4-FFF2-40B4-BE49-F238E27FC236}">
                  <a16:creationId xmlns:a16="http://schemas.microsoft.com/office/drawing/2014/main" id="{0331DD79-BB30-4E6B-8F82-DCB6791AEA07}"/>
                </a:ext>
              </a:extLst>
            </p:cNvPr>
            <p:cNvSpPr/>
            <p:nvPr/>
          </p:nvSpPr>
          <p:spPr bwMode="auto">
            <a:xfrm>
              <a:off x="2998161" y="2107498"/>
              <a:ext cx="152558"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572024"/>
                        <a:gd name="connsiteY0" fmla="*/ 0 h 426058"/>
                        <a:gd name="connsiteX1" fmla="*/ 572024 w 572024"/>
                        <a:gd name="connsiteY1" fmla="*/ 0 h 426058"/>
                        <a:gd name="connsiteX2" fmla="*/ 572024 w 572024"/>
                        <a:gd name="connsiteY2" fmla="*/ 426058 h 426058"/>
                        <a:gd name="connsiteX3" fmla="*/ 0 w 572024"/>
                        <a:gd name="connsiteY3" fmla="*/ 426058 h 426058"/>
                        <a:gd name="connsiteX4" fmla="*/ 0 w 572024"/>
                        <a:gd name="connsiteY4" fmla="*/ 0 h 42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24" h="426058" fill="none" extrusionOk="0">
                          <a:moveTo>
                            <a:pt x="0" y="0"/>
                          </a:moveTo>
                          <a:cubicBezTo>
                            <a:pt x="223233" y="-17373"/>
                            <a:pt x="446176" y="59956"/>
                            <a:pt x="572024" y="0"/>
                          </a:cubicBezTo>
                          <a:cubicBezTo>
                            <a:pt x="614829" y="141554"/>
                            <a:pt x="534192" y="221015"/>
                            <a:pt x="572024" y="426058"/>
                          </a:cubicBezTo>
                          <a:cubicBezTo>
                            <a:pt x="349953" y="426313"/>
                            <a:pt x="227037" y="370408"/>
                            <a:pt x="0" y="426058"/>
                          </a:cubicBezTo>
                          <a:cubicBezTo>
                            <a:pt x="-41177" y="265642"/>
                            <a:pt x="41702" y="189828"/>
                            <a:pt x="0" y="0"/>
                          </a:cubicBezTo>
                          <a:close/>
                        </a:path>
                        <a:path w="572024" h="426058" stroke="0" extrusionOk="0">
                          <a:moveTo>
                            <a:pt x="0" y="0"/>
                          </a:moveTo>
                          <a:cubicBezTo>
                            <a:pt x="195255" y="-3798"/>
                            <a:pt x="363305" y="49999"/>
                            <a:pt x="572024" y="0"/>
                          </a:cubicBezTo>
                          <a:cubicBezTo>
                            <a:pt x="574429" y="167471"/>
                            <a:pt x="538371" y="274979"/>
                            <a:pt x="572024" y="426058"/>
                          </a:cubicBezTo>
                          <a:cubicBezTo>
                            <a:pt x="314275" y="482751"/>
                            <a:pt x="261434" y="367600"/>
                            <a:pt x="0" y="426058"/>
                          </a:cubicBezTo>
                          <a:cubicBezTo>
                            <a:pt x="-31562" y="234601"/>
                            <a:pt x="47412" y="18706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11k</a:t>
              </a:r>
            </a:p>
            <a:p>
              <a:pPr algn="ctr" defTabSz="243894" eaLnBrk="0" fontAlgn="base" hangingPunct="0">
                <a:spcBef>
                  <a:spcPct val="0"/>
                </a:spcBef>
                <a:spcAft>
                  <a:spcPct val="0"/>
                </a:spcAft>
              </a:pPr>
              <a:r>
                <a:rPr lang="en-US" sz="1200" dirty="0">
                  <a:cs typeface="Arial" panose="020B0604020202020204" pitchFamily="34" charset="0"/>
                </a:rPr>
                <a:t>RRM</a:t>
              </a:r>
              <a:endParaRPr lang="en-US" sz="1200" b="1" dirty="0">
                <a:cs typeface="Arial" panose="020B0604020202020204" pitchFamily="34" charset="0"/>
              </a:endParaRPr>
            </a:p>
          </p:txBody>
        </p:sp>
        <p:sp>
          <p:nvSpPr>
            <p:cNvPr id="127" name="Rectangle 126">
              <a:extLst>
                <a:ext uri="{FF2B5EF4-FFF2-40B4-BE49-F238E27FC236}">
                  <a16:creationId xmlns:a16="http://schemas.microsoft.com/office/drawing/2014/main" id="{0C091746-736C-46B2-A2A0-5DD6A29A59FD}"/>
                </a:ext>
              </a:extLst>
            </p:cNvPr>
            <p:cNvSpPr/>
            <p:nvPr/>
          </p:nvSpPr>
          <p:spPr bwMode="auto">
            <a:xfrm>
              <a:off x="3187582" y="2107498"/>
              <a:ext cx="152558"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572024"/>
                        <a:gd name="connsiteY0" fmla="*/ 0 h 426058"/>
                        <a:gd name="connsiteX1" fmla="*/ 572024 w 572024"/>
                        <a:gd name="connsiteY1" fmla="*/ 0 h 426058"/>
                        <a:gd name="connsiteX2" fmla="*/ 572024 w 572024"/>
                        <a:gd name="connsiteY2" fmla="*/ 426058 h 426058"/>
                        <a:gd name="connsiteX3" fmla="*/ 0 w 572024"/>
                        <a:gd name="connsiteY3" fmla="*/ 426058 h 426058"/>
                        <a:gd name="connsiteX4" fmla="*/ 0 w 572024"/>
                        <a:gd name="connsiteY4" fmla="*/ 0 h 42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24" h="426058" fill="none" extrusionOk="0">
                          <a:moveTo>
                            <a:pt x="0" y="0"/>
                          </a:moveTo>
                          <a:cubicBezTo>
                            <a:pt x="223233" y="-17373"/>
                            <a:pt x="446176" y="59956"/>
                            <a:pt x="572024" y="0"/>
                          </a:cubicBezTo>
                          <a:cubicBezTo>
                            <a:pt x="614829" y="141554"/>
                            <a:pt x="534192" y="221015"/>
                            <a:pt x="572024" y="426058"/>
                          </a:cubicBezTo>
                          <a:cubicBezTo>
                            <a:pt x="349953" y="426313"/>
                            <a:pt x="227037" y="370408"/>
                            <a:pt x="0" y="426058"/>
                          </a:cubicBezTo>
                          <a:cubicBezTo>
                            <a:pt x="-41177" y="265642"/>
                            <a:pt x="41702" y="189828"/>
                            <a:pt x="0" y="0"/>
                          </a:cubicBezTo>
                          <a:close/>
                        </a:path>
                        <a:path w="572024" h="426058" stroke="0" extrusionOk="0">
                          <a:moveTo>
                            <a:pt x="0" y="0"/>
                          </a:moveTo>
                          <a:cubicBezTo>
                            <a:pt x="195255" y="-3798"/>
                            <a:pt x="363305" y="49999"/>
                            <a:pt x="572024" y="0"/>
                          </a:cubicBezTo>
                          <a:cubicBezTo>
                            <a:pt x="574429" y="167471"/>
                            <a:pt x="538371" y="274979"/>
                            <a:pt x="572024" y="426058"/>
                          </a:cubicBezTo>
                          <a:cubicBezTo>
                            <a:pt x="314275" y="482751"/>
                            <a:pt x="261434" y="367600"/>
                            <a:pt x="0" y="426058"/>
                          </a:cubicBezTo>
                          <a:cubicBezTo>
                            <a:pt x="-31562" y="234601"/>
                            <a:pt x="47412" y="18706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11s</a:t>
              </a:r>
            </a:p>
            <a:p>
              <a:pPr algn="ctr" defTabSz="243894" eaLnBrk="0" fontAlgn="base" hangingPunct="0">
                <a:spcBef>
                  <a:spcPct val="0"/>
                </a:spcBef>
                <a:spcAft>
                  <a:spcPct val="0"/>
                </a:spcAft>
              </a:pPr>
              <a:r>
                <a:rPr lang="en-US" sz="1200" dirty="0">
                  <a:cs typeface="Arial" panose="020B0604020202020204" pitchFamily="34" charset="0"/>
                </a:rPr>
                <a:t>Mesh</a:t>
              </a:r>
            </a:p>
          </p:txBody>
        </p:sp>
        <p:sp>
          <p:nvSpPr>
            <p:cNvPr id="128" name="Rectangle 127">
              <a:extLst>
                <a:ext uri="{FF2B5EF4-FFF2-40B4-BE49-F238E27FC236}">
                  <a16:creationId xmlns:a16="http://schemas.microsoft.com/office/drawing/2014/main" id="{D0366111-CBFD-48CD-B7B8-A32CA36A994B}"/>
                </a:ext>
              </a:extLst>
            </p:cNvPr>
            <p:cNvSpPr/>
            <p:nvPr/>
          </p:nvSpPr>
          <p:spPr bwMode="auto">
            <a:xfrm>
              <a:off x="3000720" y="2241472"/>
              <a:ext cx="152558"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572024"/>
                        <a:gd name="connsiteY0" fmla="*/ 0 h 426058"/>
                        <a:gd name="connsiteX1" fmla="*/ 572024 w 572024"/>
                        <a:gd name="connsiteY1" fmla="*/ 0 h 426058"/>
                        <a:gd name="connsiteX2" fmla="*/ 572024 w 572024"/>
                        <a:gd name="connsiteY2" fmla="*/ 426058 h 426058"/>
                        <a:gd name="connsiteX3" fmla="*/ 0 w 572024"/>
                        <a:gd name="connsiteY3" fmla="*/ 426058 h 426058"/>
                        <a:gd name="connsiteX4" fmla="*/ 0 w 572024"/>
                        <a:gd name="connsiteY4" fmla="*/ 0 h 42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24" h="426058" fill="none" extrusionOk="0">
                          <a:moveTo>
                            <a:pt x="0" y="0"/>
                          </a:moveTo>
                          <a:cubicBezTo>
                            <a:pt x="223233" y="-17373"/>
                            <a:pt x="446176" y="59956"/>
                            <a:pt x="572024" y="0"/>
                          </a:cubicBezTo>
                          <a:cubicBezTo>
                            <a:pt x="614829" y="141554"/>
                            <a:pt x="534192" y="221015"/>
                            <a:pt x="572024" y="426058"/>
                          </a:cubicBezTo>
                          <a:cubicBezTo>
                            <a:pt x="349953" y="426313"/>
                            <a:pt x="227037" y="370408"/>
                            <a:pt x="0" y="426058"/>
                          </a:cubicBezTo>
                          <a:cubicBezTo>
                            <a:pt x="-41177" y="265642"/>
                            <a:pt x="41702" y="189828"/>
                            <a:pt x="0" y="0"/>
                          </a:cubicBezTo>
                          <a:close/>
                        </a:path>
                        <a:path w="572024" h="426058" stroke="0" extrusionOk="0">
                          <a:moveTo>
                            <a:pt x="0" y="0"/>
                          </a:moveTo>
                          <a:cubicBezTo>
                            <a:pt x="195255" y="-3798"/>
                            <a:pt x="363305" y="49999"/>
                            <a:pt x="572024" y="0"/>
                          </a:cubicBezTo>
                          <a:cubicBezTo>
                            <a:pt x="574429" y="167471"/>
                            <a:pt x="538371" y="274979"/>
                            <a:pt x="572024" y="426058"/>
                          </a:cubicBezTo>
                          <a:cubicBezTo>
                            <a:pt x="314275" y="482751"/>
                            <a:pt x="261434" y="367600"/>
                            <a:pt x="0" y="426058"/>
                          </a:cubicBezTo>
                          <a:cubicBezTo>
                            <a:pt x="-31562" y="234601"/>
                            <a:pt x="47412" y="18706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11u</a:t>
              </a:r>
            </a:p>
            <a:p>
              <a:pPr algn="ctr" defTabSz="243894" eaLnBrk="0" fontAlgn="base" hangingPunct="0">
                <a:spcBef>
                  <a:spcPct val="0"/>
                </a:spcBef>
                <a:spcAft>
                  <a:spcPct val="0"/>
                </a:spcAft>
              </a:pPr>
              <a:r>
                <a:rPr lang="en-US" sz="1200" dirty="0">
                  <a:cs typeface="Arial" panose="020B0604020202020204" pitchFamily="34" charset="0"/>
                </a:rPr>
                <a:t>WIEN</a:t>
              </a:r>
              <a:endParaRPr lang="en-US" sz="1200" b="1" dirty="0">
                <a:cs typeface="Arial" panose="020B0604020202020204" pitchFamily="34" charset="0"/>
              </a:endParaRPr>
            </a:p>
          </p:txBody>
        </p:sp>
        <p:sp>
          <p:nvSpPr>
            <p:cNvPr id="129" name="Rectangle 128">
              <a:extLst>
                <a:ext uri="{FF2B5EF4-FFF2-40B4-BE49-F238E27FC236}">
                  <a16:creationId xmlns:a16="http://schemas.microsoft.com/office/drawing/2014/main" id="{55206742-3442-4261-AE1F-FFC2E9FC7D8C}"/>
                </a:ext>
              </a:extLst>
            </p:cNvPr>
            <p:cNvSpPr/>
            <p:nvPr/>
          </p:nvSpPr>
          <p:spPr bwMode="auto">
            <a:xfrm>
              <a:off x="3187582" y="2240364"/>
              <a:ext cx="152558"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572024"/>
                        <a:gd name="connsiteY0" fmla="*/ 0 h 426058"/>
                        <a:gd name="connsiteX1" fmla="*/ 572024 w 572024"/>
                        <a:gd name="connsiteY1" fmla="*/ 0 h 426058"/>
                        <a:gd name="connsiteX2" fmla="*/ 572024 w 572024"/>
                        <a:gd name="connsiteY2" fmla="*/ 426058 h 426058"/>
                        <a:gd name="connsiteX3" fmla="*/ 0 w 572024"/>
                        <a:gd name="connsiteY3" fmla="*/ 426058 h 426058"/>
                        <a:gd name="connsiteX4" fmla="*/ 0 w 572024"/>
                        <a:gd name="connsiteY4" fmla="*/ 0 h 42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24" h="426058" fill="none" extrusionOk="0">
                          <a:moveTo>
                            <a:pt x="0" y="0"/>
                          </a:moveTo>
                          <a:cubicBezTo>
                            <a:pt x="223233" y="-17373"/>
                            <a:pt x="446176" y="59956"/>
                            <a:pt x="572024" y="0"/>
                          </a:cubicBezTo>
                          <a:cubicBezTo>
                            <a:pt x="614829" y="141554"/>
                            <a:pt x="534192" y="221015"/>
                            <a:pt x="572024" y="426058"/>
                          </a:cubicBezTo>
                          <a:cubicBezTo>
                            <a:pt x="349953" y="426313"/>
                            <a:pt x="227037" y="370408"/>
                            <a:pt x="0" y="426058"/>
                          </a:cubicBezTo>
                          <a:cubicBezTo>
                            <a:pt x="-41177" y="265642"/>
                            <a:pt x="41702" y="189828"/>
                            <a:pt x="0" y="0"/>
                          </a:cubicBezTo>
                          <a:close/>
                        </a:path>
                        <a:path w="572024" h="426058" stroke="0" extrusionOk="0">
                          <a:moveTo>
                            <a:pt x="0" y="0"/>
                          </a:moveTo>
                          <a:cubicBezTo>
                            <a:pt x="195255" y="-3798"/>
                            <a:pt x="363305" y="49999"/>
                            <a:pt x="572024" y="0"/>
                          </a:cubicBezTo>
                          <a:cubicBezTo>
                            <a:pt x="574429" y="167471"/>
                            <a:pt x="538371" y="274979"/>
                            <a:pt x="572024" y="426058"/>
                          </a:cubicBezTo>
                          <a:cubicBezTo>
                            <a:pt x="314275" y="482751"/>
                            <a:pt x="261434" y="367600"/>
                            <a:pt x="0" y="426058"/>
                          </a:cubicBezTo>
                          <a:cubicBezTo>
                            <a:pt x="-31562" y="234601"/>
                            <a:pt x="47412" y="18706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11v</a:t>
              </a:r>
            </a:p>
            <a:p>
              <a:pPr algn="ctr" defTabSz="243894" eaLnBrk="0" fontAlgn="base" hangingPunct="0">
                <a:spcBef>
                  <a:spcPct val="0"/>
                </a:spcBef>
                <a:spcAft>
                  <a:spcPct val="0"/>
                </a:spcAft>
              </a:pPr>
              <a:r>
                <a:rPr lang="en-US" sz="1200" dirty="0">
                  <a:cs typeface="Arial" panose="020B0604020202020204" pitchFamily="34" charset="0"/>
                </a:rPr>
                <a:t>WNM</a:t>
              </a:r>
              <a:endParaRPr lang="en-US" sz="1200" b="1" dirty="0">
                <a:cs typeface="Arial" panose="020B0604020202020204" pitchFamily="34" charset="0"/>
              </a:endParaRPr>
            </a:p>
          </p:txBody>
        </p:sp>
        <p:sp>
          <p:nvSpPr>
            <p:cNvPr id="130" name="Rectangle 129">
              <a:extLst>
                <a:ext uri="{FF2B5EF4-FFF2-40B4-BE49-F238E27FC236}">
                  <a16:creationId xmlns:a16="http://schemas.microsoft.com/office/drawing/2014/main" id="{31C4D5D4-0C10-49C6-8C8B-9E8353B8118E}"/>
                </a:ext>
              </a:extLst>
            </p:cNvPr>
            <p:cNvSpPr/>
            <p:nvPr/>
          </p:nvSpPr>
          <p:spPr bwMode="auto">
            <a:xfrm>
              <a:off x="2986342" y="2380414"/>
              <a:ext cx="152558"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572024"/>
                        <a:gd name="connsiteY0" fmla="*/ 0 h 426058"/>
                        <a:gd name="connsiteX1" fmla="*/ 572024 w 572024"/>
                        <a:gd name="connsiteY1" fmla="*/ 0 h 426058"/>
                        <a:gd name="connsiteX2" fmla="*/ 572024 w 572024"/>
                        <a:gd name="connsiteY2" fmla="*/ 426058 h 426058"/>
                        <a:gd name="connsiteX3" fmla="*/ 0 w 572024"/>
                        <a:gd name="connsiteY3" fmla="*/ 426058 h 426058"/>
                        <a:gd name="connsiteX4" fmla="*/ 0 w 572024"/>
                        <a:gd name="connsiteY4" fmla="*/ 0 h 42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024" h="426058" fill="none" extrusionOk="0">
                          <a:moveTo>
                            <a:pt x="0" y="0"/>
                          </a:moveTo>
                          <a:cubicBezTo>
                            <a:pt x="223233" y="-17373"/>
                            <a:pt x="446176" y="59956"/>
                            <a:pt x="572024" y="0"/>
                          </a:cubicBezTo>
                          <a:cubicBezTo>
                            <a:pt x="614829" y="141554"/>
                            <a:pt x="534192" y="221015"/>
                            <a:pt x="572024" y="426058"/>
                          </a:cubicBezTo>
                          <a:cubicBezTo>
                            <a:pt x="349953" y="426313"/>
                            <a:pt x="227037" y="370408"/>
                            <a:pt x="0" y="426058"/>
                          </a:cubicBezTo>
                          <a:cubicBezTo>
                            <a:pt x="-41177" y="265642"/>
                            <a:pt x="41702" y="189828"/>
                            <a:pt x="0" y="0"/>
                          </a:cubicBezTo>
                          <a:close/>
                        </a:path>
                        <a:path w="572024" h="426058" stroke="0" extrusionOk="0">
                          <a:moveTo>
                            <a:pt x="0" y="0"/>
                          </a:moveTo>
                          <a:cubicBezTo>
                            <a:pt x="195255" y="-3798"/>
                            <a:pt x="363305" y="49999"/>
                            <a:pt x="572024" y="0"/>
                          </a:cubicBezTo>
                          <a:cubicBezTo>
                            <a:pt x="574429" y="167471"/>
                            <a:pt x="538371" y="274979"/>
                            <a:pt x="572024" y="426058"/>
                          </a:cubicBezTo>
                          <a:cubicBezTo>
                            <a:pt x="314275" y="482751"/>
                            <a:pt x="261434" y="367600"/>
                            <a:pt x="0" y="426058"/>
                          </a:cubicBezTo>
                          <a:cubicBezTo>
                            <a:pt x="-31562" y="234601"/>
                            <a:pt x="47412" y="18706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11z</a:t>
              </a:r>
            </a:p>
            <a:p>
              <a:pPr algn="ctr" defTabSz="243894" eaLnBrk="0" fontAlgn="base" hangingPunct="0">
                <a:spcBef>
                  <a:spcPct val="0"/>
                </a:spcBef>
                <a:spcAft>
                  <a:spcPct val="0"/>
                </a:spcAft>
              </a:pPr>
              <a:r>
                <a:rPr lang="en-US" sz="1200" b="1" dirty="0">
                  <a:cs typeface="Arial" panose="020B0604020202020204" pitchFamily="34" charset="0"/>
                </a:rPr>
                <a:t>TDLS</a:t>
              </a:r>
            </a:p>
          </p:txBody>
        </p:sp>
        <p:sp>
          <p:nvSpPr>
            <p:cNvPr id="131" name="Rectangle 130">
              <a:extLst>
                <a:ext uri="{FF2B5EF4-FFF2-40B4-BE49-F238E27FC236}">
                  <a16:creationId xmlns:a16="http://schemas.microsoft.com/office/drawing/2014/main" id="{F49ECFC0-A6F9-4BB2-885C-0A0F24404E15}"/>
                </a:ext>
              </a:extLst>
            </p:cNvPr>
            <p:cNvSpPr/>
            <p:nvPr/>
          </p:nvSpPr>
          <p:spPr bwMode="auto">
            <a:xfrm>
              <a:off x="3157605" y="2381544"/>
              <a:ext cx="196707"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737566"/>
                        <a:gd name="connsiteY0" fmla="*/ 0 h 426058"/>
                        <a:gd name="connsiteX1" fmla="*/ 383534 w 737566"/>
                        <a:gd name="connsiteY1" fmla="*/ 0 h 426058"/>
                        <a:gd name="connsiteX2" fmla="*/ 737566 w 737566"/>
                        <a:gd name="connsiteY2" fmla="*/ 0 h 426058"/>
                        <a:gd name="connsiteX3" fmla="*/ 737566 w 737566"/>
                        <a:gd name="connsiteY3" fmla="*/ 426058 h 426058"/>
                        <a:gd name="connsiteX4" fmla="*/ 354032 w 737566"/>
                        <a:gd name="connsiteY4" fmla="*/ 426058 h 426058"/>
                        <a:gd name="connsiteX5" fmla="*/ 0 w 737566"/>
                        <a:gd name="connsiteY5" fmla="*/ 426058 h 426058"/>
                        <a:gd name="connsiteX6" fmla="*/ 0 w 737566"/>
                        <a:gd name="connsiteY6"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566" h="426058" fill="none" extrusionOk="0">
                          <a:moveTo>
                            <a:pt x="0" y="0"/>
                          </a:moveTo>
                          <a:cubicBezTo>
                            <a:pt x="187892" y="-8163"/>
                            <a:pt x="293233" y="6669"/>
                            <a:pt x="383534" y="0"/>
                          </a:cubicBezTo>
                          <a:cubicBezTo>
                            <a:pt x="473835" y="-6669"/>
                            <a:pt x="620875" y="35708"/>
                            <a:pt x="737566" y="0"/>
                          </a:cubicBezTo>
                          <a:cubicBezTo>
                            <a:pt x="737876" y="161020"/>
                            <a:pt x="712067" y="300981"/>
                            <a:pt x="737566" y="426058"/>
                          </a:cubicBezTo>
                          <a:cubicBezTo>
                            <a:pt x="565250" y="469959"/>
                            <a:pt x="532511" y="413782"/>
                            <a:pt x="354032" y="426058"/>
                          </a:cubicBezTo>
                          <a:cubicBezTo>
                            <a:pt x="175553" y="438334"/>
                            <a:pt x="152216" y="385032"/>
                            <a:pt x="0" y="426058"/>
                          </a:cubicBezTo>
                          <a:cubicBezTo>
                            <a:pt x="-18488" y="217476"/>
                            <a:pt x="1245" y="208649"/>
                            <a:pt x="0" y="0"/>
                          </a:cubicBezTo>
                          <a:close/>
                        </a:path>
                        <a:path w="737566" h="426058" stroke="0" extrusionOk="0">
                          <a:moveTo>
                            <a:pt x="0" y="0"/>
                          </a:moveTo>
                          <a:cubicBezTo>
                            <a:pt x="79195" y="-24426"/>
                            <a:pt x="234610" y="36638"/>
                            <a:pt x="368783" y="0"/>
                          </a:cubicBezTo>
                          <a:cubicBezTo>
                            <a:pt x="502956" y="-36638"/>
                            <a:pt x="598959" y="30772"/>
                            <a:pt x="737566" y="0"/>
                          </a:cubicBezTo>
                          <a:cubicBezTo>
                            <a:pt x="759416" y="168490"/>
                            <a:pt x="693844" y="293778"/>
                            <a:pt x="737566" y="426058"/>
                          </a:cubicBezTo>
                          <a:cubicBezTo>
                            <a:pt x="659940" y="451796"/>
                            <a:pt x="454845" y="392254"/>
                            <a:pt x="361407" y="426058"/>
                          </a:cubicBezTo>
                          <a:cubicBezTo>
                            <a:pt x="267969" y="459862"/>
                            <a:pt x="175007" y="415508"/>
                            <a:pt x="0" y="426058"/>
                          </a:cubicBezTo>
                          <a:cubicBezTo>
                            <a:pt x="-22039" y="270506"/>
                            <a:pt x="30056" y="9622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11r</a:t>
              </a:r>
            </a:p>
            <a:p>
              <a:pPr algn="ctr" defTabSz="243894" eaLnBrk="0" fontAlgn="base" hangingPunct="0">
                <a:spcBef>
                  <a:spcPct val="0"/>
                </a:spcBef>
                <a:spcAft>
                  <a:spcPct val="0"/>
                </a:spcAft>
              </a:pPr>
              <a:r>
                <a:rPr lang="en-US" sz="1200" dirty="0">
                  <a:cs typeface="Arial" panose="020B0604020202020204" pitchFamily="34" charset="0"/>
                </a:rPr>
                <a:t>Fast Roam</a:t>
              </a:r>
              <a:endParaRPr lang="en-US" sz="1200" b="1" dirty="0">
                <a:cs typeface="Arial" panose="020B0604020202020204" pitchFamily="34" charset="0"/>
              </a:endParaRPr>
            </a:p>
          </p:txBody>
        </p:sp>
        <p:sp>
          <p:nvSpPr>
            <p:cNvPr id="132" name="Rectangle 131">
              <a:extLst>
                <a:ext uri="{FF2B5EF4-FFF2-40B4-BE49-F238E27FC236}">
                  <a16:creationId xmlns:a16="http://schemas.microsoft.com/office/drawing/2014/main" id="{B2D23E3B-74EE-48D2-A162-85F88BAB2F14}"/>
                </a:ext>
              </a:extLst>
            </p:cNvPr>
            <p:cNvSpPr/>
            <p:nvPr/>
          </p:nvSpPr>
          <p:spPr bwMode="auto">
            <a:xfrm>
              <a:off x="3000720" y="2526920"/>
              <a:ext cx="331096" cy="183683"/>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055762"/>
                        <a:gd name="connsiteY0" fmla="*/ 0 h 556193"/>
                        <a:gd name="connsiteX1" fmla="*/ 548996 w 1055762"/>
                        <a:gd name="connsiteY1" fmla="*/ 0 h 556193"/>
                        <a:gd name="connsiteX2" fmla="*/ 1055762 w 1055762"/>
                        <a:gd name="connsiteY2" fmla="*/ 0 h 556193"/>
                        <a:gd name="connsiteX3" fmla="*/ 1055762 w 1055762"/>
                        <a:gd name="connsiteY3" fmla="*/ 556193 h 556193"/>
                        <a:gd name="connsiteX4" fmla="*/ 506766 w 1055762"/>
                        <a:gd name="connsiteY4" fmla="*/ 556193 h 556193"/>
                        <a:gd name="connsiteX5" fmla="*/ 0 w 1055762"/>
                        <a:gd name="connsiteY5" fmla="*/ 556193 h 556193"/>
                        <a:gd name="connsiteX6" fmla="*/ 0 w 1055762"/>
                        <a:gd name="connsiteY6" fmla="*/ 0 h 5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762" h="556193" fill="none" extrusionOk="0">
                          <a:moveTo>
                            <a:pt x="0" y="0"/>
                          </a:moveTo>
                          <a:cubicBezTo>
                            <a:pt x="228542" y="-29125"/>
                            <a:pt x="394639" y="49519"/>
                            <a:pt x="548996" y="0"/>
                          </a:cubicBezTo>
                          <a:cubicBezTo>
                            <a:pt x="703353" y="-49519"/>
                            <a:pt x="935722" y="7573"/>
                            <a:pt x="1055762" y="0"/>
                          </a:cubicBezTo>
                          <a:cubicBezTo>
                            <a:pt x="1100509" y="141920"/>
                            <a:pt x="1042525" y="313241"/>
                            <a:pt x="1055762" y="556193"/>
                          </a:cubicBezTo>
                          <a:cubicBezTo>
                            <a:pt x="911466" y="578009"/>
                            <a:pt x="641722" y="520239"/>
                            <a:pt x="506766" y="556193"/>
                          </a:cubicBezTo>
                          <a:cubicBezTo>
                            <a:pt x="371810" y="592147"/>
                            <a:pt x="246026" y="542388"/>
                            <a:pt x="0" y="556193"/>
                          </a:cubicBezTo>
                          <a:cubicBezTo>
                            <a:pt x="-35197" y="280007"/>
                            <a:pt x="61067" y="164095"/>
                            <a:pt x="0" y="0"/>
                          </a:cubicBezTo>
                          <a:close/>
                        </a:path>
                        <a:path w="1055762" h="556193" stroke="0" extrusionOk="0">
                          <a:moveTo>
                            <a:pt x="0" y="0"/>
                          </a:moveTo>
                          <a:cubicBezTo>
                            <a:pt x="218629" y="-3288"/>
                            <a:pt x="319640" y="59409"/>
                            <a:pt x="527881" y="0"/>
                          </a:cubicBezTo>
                          <a:cubicBezTo>
                            <a:pt x="736122" y="-59409"/>
                            <a:pt x="929898" y="58379"/>
                            <a:pt x="1055762" y="0"/>
                          </a:cubicBezTo>
                          <a:cubicBezTo>
                            <a:pt x="1073282" y="113939"/>
                            <a:pt x="1012981" y="408357"/>
                            <a:pt x="1055762" y="556193"/>
                          </a:cubicBezTo>
                          <a:cubicBezTo>
                            <a:pt x="826302" y="566235"/>
                            <a:pt x="639217" y="534116"/>
                            <a:pt x="517323" y="556193"/>
                          </a:cubicBezTo>
                          <a:cubicBezTo>
                            <a:pt x="395429" y="578270"/>
                            <a:pt x="237395" y="543531"/>
                            <a:pt x="0" y="556193"/>
                          </a:cubicBezTo>
                          <a:cubicBezTo>
                            <a:pt x="-17907" y="316178"/>
                            <a:pt x="52380" y="232653"/>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11w</a:t>
              </a:r>
            </a:p>
            <a:p>
              <a:pPr algn="ctr" defTabSz="243894" eaLnBrk="0" fontAlgn="base" hangingPunct="0">
                <a:spcBef>
                  <a:spcPct val="0"/>
                </a:spcBef>
                <a:spcAft>
                  <a:spcPct val="0"/>
                </a:spcAft>
              </a:pPr>
              <a:r>
                <a:rPr lang="en-US" sz="1200" dirty="0">
                  <a:cs typeface="Arial" panose="020B0604020202020204" pitchFamily="34" charset="0"/>
                </a:rPr>
                <a:t>Management Frame Security</a:t>
              </a:r>
              <a:endParaRPr lang="en-US" sz="1200" b="1" dirty="0">
                <a:cs typeface="Arial" panose="020B0604020202020204" pitchFamily="34" charset="0"/>
              </a:endParaRPr>
            </a:p>
          </p:txBody>
        </p:sp>
        <p:sp>
          <p:nvSpPr>
            <p:cNvPr id="133" name="Rectangle 132">
              <a:extLst>
                <a:ext uri="{FF2B5EF4-FFF2-40B4-BE49-F238E27FC236}">
                  <a16:creationId xmlns:a16="http://schemas.microsoft.com/office/drawing/2014/main" id="{F3C6D4C6-F359-445E-BA16-A8336721BBB6}"/>
                </a:ext>
              </a:extLst>
            </p:cNvPr>
            <p:cNvSpPr/>
            <p:nvPr/>
          </p:nvSpPr>
          <p:spPr bwMode="auto">
            <a:xfrm>
              <a:off x="3000714" y="2834236"/>
              <a:ext cx="331102" cy="162076"/>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89009"/>
                        <a:gd name="connsiteY0" fmla="*/ 0 h 556193"/>
                        <a:gd name="connsiteX1" fmla="*/ 429670 w 1289009"/>
                        <a:gd name="connsiteY1" fmla="*/ 0 h 556193"/>
                        <a:gd name="connsiteX2" fmla="*/ 859339 w 1289009"/>
                        <a:gd name="connsiteY2" fmla="*/ 0 h 556193"/>
                        <a:gd name="connsiteX3" fmla="*/ 1289009 w 1289009"/>
                        <a:gd name="connsiteY3" fmla="*/ 0 h 556193"/>
                        <a:gd name="connsiteX4" fmla="*/ 1289009 w 1289009"/>
                        <a:gd name="connsiteY4" fmla="*/ 556193 h 556193"/>
                        <a:gd name="connsiteX5" fmla="*/ 872229 w 1289009"/>
                        <a:gd name="connsiteY5" fmla="*/ 556193 h 556193"/>
                        <a:gd name="connsiteX6" fmla="*/ 442560 w 1289009"/>
                        <a:gd name="connsiteY6" fmla="*/ 556193 h 556193"/>
                        <a:gd name="connsiteX7" fmla="*/ 0 w 1289009"/>
                        <a:gd name="connsiteY7" fmla="*/ 556193 h 556193"/>
                        <a:gd name="connsiteX8" fmla="*/ 0 w 1289009"/>
                        <a:gd name="connsiteY8" fmla="*/ 0 h 5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009" h="556193" fill="none" extrusionOk="0">
                          <a:moveTo>
                            <a:pt x="0" y="0"/>
                          </a:moveTo>
                          <a:cubicBezTo>
                            <a:pt x="201815" y="-21234"/>
                            <a:pt x="338756" y="304"/>
                            <a:pt x="429670" y="0"/>
                          </a:cubicBezTo>
                          <a:cubicBezTo>
                            <a:pt x="520584" y="-304"/>
                            <a:pt x="756316" y="38124"/>
                            <a:pt x="859339" y="0"/>
                          </a:cubicBezTo>
                          <a:cubicBezTo>
                            <a:pt x="962362" y="-38124"/>
                            <a:pt x="1150552" y="48798"/>
                            <a:pt x="1289009" y="0"/>
                          </a:cubicBezTo>
                          <a:cubicBezTo>
                            <a:pt x="1302737" y="252276"/>
                            <a:pt x="1243054" y="322082"/>
                            <a:pt x="1289009" y="556193"/>
                          </a:cubicBezTo>
                          <a:cubicBezTo>
                            <a:pt x="1188416" y="577036"/>
                            <a:pt x="1024124" y="532399"/>
                            <a:pt x="872229" y="556193"/>
                          </a:cubicBezTo>
                          <a:cubicBezTo>
                            <a:pt x="720334" y="579987"/>
                            <a:pt x="557963" y="535115"/>
                            <a:pt x="442560" y="556193"/>
                          </a:cubicBezTo>
                          <a:cubicBezTo>
                            <a:pt x="327157" y="577271"/>
                            <a:pt x="122267" y="547059"/>
                            <a:pt x="0" y="556193"/>
                          </a:cubicBezTo>
                          <a:cubicBezTo>
                            <a:pt x="-49190" y="336731"/>
                            <a:pt x="56761" y="233697"/>
                            <a:pt x="0" y="0"/>
                          </a:cubicBezTo>
                          <a:close/>
                        </a:path>
                        <a:path w="1289009" h="556193" stroke="0" extrusionOk="0">
                          <a:moveTo>
                            <a:pt x="0" y="0"/>
                          </a:moveTo>
                          <a:cubicBezTo>
                            <a:pt x="172955" y="-30474"/>
                            <a:pt x="229838" y="18766"/>
                            <a:pt x="429670" y="0"/>
                          </a:cubicBezTo>
                          <a:cubicBezTo>
                            <a:pt x="629502" y="-18766"/>
                            <a:pt x="644752" y="23754"/>
                            <a:pt x="820669" y="0"/>
                          </a:cubicBezTo>
                          <a:cubicBezTo>
                            <a:pt x="996586" y="-23754"/>
                            <a:pt x="1078247" y="47352"/>
                            <a:pt x="1289009" y="0"/>
                          </a:cubicBezTo>
                          <a:cubicBezTo>
                            <a:pt x="1315923" y="263320"/>
                            <a:pt x="1243078" y="361504"/>
                            <a:pt x="1289009" y="556193"/>
                          </a:cubicBezTo>
                          <a:cubicBezTo>
                            <a:pt x="1080246" y="591858"/>
                            <a:pt x="1039716" y="511203"/>
                            <a:pt x="846449" y="556193"/>
                          </a:cubicBezTo>
                          <a:cubicBezTo>
                            <a:pt x="653182" y="601183"/>
                            <a:pt x="550392" y="507383"/>
                            <a:pt x="416780" y="556193"/>
                          </a:cubicBezTo>
                          <a:cubicBezTo>
                            <a:pt x="283168" y="605003"/>
                            <a:pt x="195930" y="539573"/>
                            <a:pt x="0" y="556193"/>
                          </a:cubicBezTo>
                          <a:cubicBezTo>
                            <a:pt x="-23940" y="319059"/>
                            <a:pt x="9038" y="13819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11n</a:t>
              </a:r>
            </a:p>
            <a:p>
              <a:pPr algn="ctr" defTabSz="243894" eaLnBrk="0" fontAlgn="base" hangingPunct="0">
                <a:spcBef>
                  <a:spcPct val="0"/>
                </a:spcBef>
                <a:spcAft>
                  <a:spcPct val="0"/>
                </a:spcAft>
              </a:pPr>
              <a:r>
                <a:rPr lang="en-US" sz="1200" dirty="0">
                  <a:cs typeface="Arial" panose="020B0604020202020204" pitchFamily="34" charset="0"/>
                </a:rPr>
                <a:t>High Throughput (&gt;100 Mb/s)</a:t>
              </a:r>
              <a:endParaRPr lang="en-US" sz="1200" b="1" dirty="0">
                <a:cs typeface="Arial" panose="020B0604020202020204" pitchFamily="34" charset="0"/>
              </a:endParaRPr>
            </a:p>
          </p:txBody>
        </p:sp>
        <p:sp>
          <p:nvSpPr>
            <p:cNvPr id="134" name="Rectangle 133">
              <a:extLst>
                <a:ext uri="{FF2B5EF4-FFF2-40B4-BE49-F238E27FC236}">
                  <a16:creationId xmlns:a16="http://schemas.microsoft.com/office/drawing/2014/main" id="{69639701-59C8-4BBC-BF60-687055FF1F15}"/>
                </a:ext>
              </a:extLst>
            </p:cNvPr>
            <p:cNvSpPr/>
            <p:nvPr/>
          </p:nvSpPr>
          <p:spPr bwMode="auto">
            <a:xfrm>
              <a:off x="3001676" y="3022561"/>
              <a:ext cx="331102" cy="11362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41487"/>
                        <a:gd name="connsiteY0" fmla="*/ 0 h 426058"/>
                        <a:gd name="connsiteX1" fmla="*/ 413829 w 1241487"/>
                        <a:gd name="connsiteY1" fmla="*/ 0 h 426058"/>
                        <a:gd name="connsiteX2" fmla="*/ 827658 w 1241487"/>
                        <a:gd name="connsiteY2" fmla="*/ 0 h 426058"/>
                        <a:gd name="connsiteX3" fmla="*/ 1241487 w 1241487"/>
                        <a:gd name="connsiteY3" fmla="*/ 0 h 426058"/>
                        <a:gd name="connsiteX4" fmla="*/ 1241487 w 1241487"/>
                        <a:gd name="connsiteY4" fmla="*/ 426058 h 426058"/>
                        <a:gd name="connsiteX5" fmla="*/ 840073 w 1241487"/>
                        <a:gd name="connsiteY5" fmla="*/ 426058 h 426058"/>
                        <a:gd name="connsiteX6" fmla="*/ 426244 w 1241487"/>
                        <a:gd name="connsiteY6" fmla="*/ 426058 h 426058"/>
                        <a:gd name="connsiteX7" fmla="*/ 0 w 1241487"/>
                        <a:gd name="connsiteY7" fmla="*/ 426058 h 426058"/>
                        <a:gd name="connsiteX8" fmla="*/ 0 w 1241487"/>
                        <a:gd name="connsiteY8" fmla="*/ 0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487" h="426058" fill="none" extrusionOk="0">
                          <a:moveTo>
                            <a:pt x="0" y="0"/>
                          </a:moveTo>
                          <a:cubicBezTo>
                            <a:pt x="148517" y="-11346"/>
                            <a:pt x="270500" y="26190"/>
                            <a:pt x="413829" y="0"/>
                          </a:cubicBezTo>
                          <a:cubicBezTo>
                            <a:pt x="557158" y="-26190"/>
                            <a:pt x="632437" y="42392"/>
                            <a:pt x="827658" y="0"/>
                          </a:cubicBezTo>
                          <a:cubicBezTo>
                            <a:pt x="1022879" y="-42392"/>
                            <a:pt x="1115765" y="25863"/>
                            <a:pt x="1241487" y="0"/>
                          </a:cubicBezTo>
                          <a:cubicBezTo>
                            <a:pt x="1288308" y="123265"/>
                            <a:pt x="1217066" y="325296"/>
                            <a:pt x="1241487" y="426058"/>
                          </a:cubicBezTo>
                          <a:cubicBezTo>
                            <a:pt x="1060521" y="442292"/>
                            <a:pt x="1040755" y="393213"/>
                            <a:pt x="840073" y="426058"/>
                          </a:cubicBezTo>
                          <a:cubicBezTo>
                            <a:pt x="639391" y="458903"/>
                            <a:pt x="584941" y="389471"/>
                            <a:pt x="426244" y="426058"/>
                          </a:cubicBezTo>
                          <a:cubicBezTo>
                            <a:pt x="267547" y="462645"/>
                            <a:pt x="98936" y="400491"/>
                            <a:pt x="0" y="426058"/>
                          </a:cubicBezTo>
                          <a:cubicBezTo>
                            <a:pt x="-13212" y="261476"/>
                            <a:pt x="19499" y="156572"/>
                            <a:pt x="0" y="0"/>
                          </a:cubicBezTo>
                          <a:close/>
                        </a:path>
                        <a:path w="1241487" h="426058" stroke="0" extrusionOk="0">
                          <a:moveTo>
                            <a:pt x="0" y="0"/>
                          </a:moveTo>
                          <a:cubicBezTo>
                            <a:pt x="160742" y="-18400"/>
                            <a:pt x="286803" y="35366"/>
                            <a:pt x="413829" y="0"/>
                          </a:cubicBezTo>
                          <a:cubicBezTo>
                            <a:pt x="540855" y="-35366"/>
                            <a:pt x="713777" y="17758"/>
                            <a:pt x="790413" y="0"/>
                          </a:cubicBezTo>
                          <a:cubicBezTo>
                            <a:pt x="867049" y="-17758"/>
                            <a:pt x="1101939" y="29515"/>
                            <a:pt x="1241487" y="0"/>
                          </a:cubicBezTo>
                          <a:cubicBezTo>
                            <a:pt x="1241658" y="148487"/>
                            <a:pt x="1223421" y="240393"/>
                            <a:pt x="1241487" y="426058"/>
                          </a:cubicBezTo>
                          <a:cubicBezTo>
                            <a:pt x="1111619" y="440338"/>
                            <a:pt x="937534" y="408183"/>
                            <a:pt x="815243" y="426058"/>
                          </a:cubicBezTo>
                          <a:cubicBezTo>
                            <a:pt x="692952" y="443933"/>
                            <a:pt x="509667" y="410586"/>
                            <a:pt x="401414" y="426058"/>
                          </a:cubicBezTo>
                          <a:cubicBezTo>
                            <a:pt x="293161" y="441530"/>
                            <a:pt x="81357" y="425350"/>
                            <a:pt x="0" y="426058"/>
                          </a:cubicBezTo>
                          <a:cubicBezTo>
                            <a:pt x="-13295" y="332860"/>
                            <a:pt x="16137" y="138070"/>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11p</a:t>
              </a:r>
            </a:p>
            <a:p>
              <a:pPr algn="ctr" defTabSz="243894" eaLnBrk="0" fontAlgn="base" hangingPunct="0">
                <a:spcBef>
                  <a:spcPct val="0"/>
                </a:spcBef>
                <a:spcAft>
                  <a:spcPct val="0"/>
                </a:spcAft>
              </a:pPr>
              <a:r>
                <a:rPr lang="en-US" sz="1200" dirty="0">
                  <a:cs typeface="Arial" panose="020B0604020202020204" pitchFamily="34" charset="0"/>
                </a:rPr>
                <a:t>WAVE</a:t>
              </a:r>
              <a:endParaRPr lang="en-US" sz="1200" b="1" dirty="0">
                <a:cs typeface="Arial" panose="020B0604020202020204" pitchFamily="34" charset="0"/>
              </a:endParaRPr>
            </a:p>
          </p:txBody>
        </p:sp>
        <p:sp>
          <p:nvSpPr>
            <p:cNvPr id="135" name="Rectangle 134">
              <a:extLst>
                <a:ext uri="{FF2B5EF4-FFF2-40B4-BE49-F238E27FC236}">
                  <a16:creationId xmlns:a16="http://schemas.microsoft.com/office/drawing/2014/main" id="{2B2C7780-E6E5-4326-A95C-FE7A9878D2E7}"/>
                </a:ext>
              </a:extLst>
            </p:cNvPr>
            <p:cNvSpPr/>
            <p:nvPr/>
          </p:nvSpPr>
          <p:spPr bwMode="auto">
            <a:xfrm>
              <a:off x="3000740" y="3157513"/>
              <a:ext cx="334253" cy="160452"/>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53300"/>
                        <a:gd name="connsiteY0" fmla="*/ 0 h 556193"/>
                        <a:gd name="connsiteX1" fmla="*/ 417767 w 1253300"/>
                        <a:gd name="connsiteY1" fmla="*/ 0 h 556193"/>
                        <a:gd name="connsiteX2" fmla="*/ 835533 w 1253300"/>
                        <a:gd name="connsiteY2" fmla="*/ 0 h 556193"/>
                        <a:gd name="connsiteX3" fmla="*/ 1253300 w 1253300"/>
                        <a:gd name="connsiteY3" fmla="*/ 0 h 556193"/>
                        <a:gd name="connsiteX4" fmla="*/ 1253300 w 1253300"/>
                        <a:gd name="connsiteY4" fmla="*/ 556193 h 556193"/>
                        <a:gd name="connsiteX5" fmla="*/ 848066 w 1253300"/>
                        <a:gd name="connsiteY5" fmla="*/ 556193 h 556193"/>
                        <a:gd name="connsiteX6" fmla="*/ 430300 w 1253300"/>
                        <a:gd name="connsiteY6" fmla="*/ 556193 h 556193"/>
                        <a:gd name="connsiteX7" fmla="*/ 0 w 1253300"/>
                        <a:gd name="connsiteY7" fmla="*/ 556193 h 556193"/>
                        <a:gd name="connsiteX8" fmla="*/ 0 w 1253300"/>
                        <a:gd name="connsiteY8" fmla="*/ 0 h 5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3300" h="556193" fill="none" extrusionOk="0">
                          <a:moveTo>
                            <a:pt x="0" y="0"/>
                          </a:moveTo>
                          <a:cubicBezTo>
                            <a:pt x="176885" y="-21483"/>
                            <a:pt x="306010" y="36997"/>
                            <a:pt x="417767" y="0"/>
                          </a:cubicBezTo>
                          <a:cubicBezTo>
                            <a:pt x="529524" y="-36997"/>
                            <a:pt x="726470" y="17462"/>
                            <a:pt x="835533" y="0"/>
                          </a:cubicBezTo>
                          <a:cubicBezTo>
                            <a:pt x="944596" y="-17462"/>
                            <a:pt x="1072749" y="6091"/>
                            <a:pt x="1253300" y="0"/>
                          </a:cubicBezTo>
                          <a:cubicBezTo>
                            <a:pt x="1267028" y="252276"/>
                            <a:pt x="1207345" y="322082"/>
                            <a:pt x="1253300" y="556193"/>
                          </a:cubicBezTo>
                          <a:cubicBezTo>
                            <a:pt x="1087013" y="591862"/>
                            <a:pt x="953064" y="515252"/>
                            <a:pt x="848066" y="556193"/>
                          </a:cubicBezTo>
                          <a:cubicBezTo>
                            <a:pt x="743068" y="597134"/>
                            <a:pt x="612660" y="540096"/>
                            <a:pt x="430300" y="556193"/>
                          </a:cubicBezTo>
                          <a:cubicBezTo>
                            <a:pt x="247940" y="572290"/>
                            <a:pt x="207648" y="532436"/>
                            <a:pt x="0" y="556193"/>
                          </a:cubicBezTo>
                          <a:cubicBezTo>
                            <a:pt x="-49190" y="336731"/>
                            <a:pt x="56761" y="233697"/>
                            <a:pt x="0" y="0"/>
                          </a:cubicBezTo>
                          <a:close/>
                        </a:path>
                        <a:path w="1253300" h="556193" stroke="0" extrusionOk="0">
                          <a:moveTo>
                            <a:pt x="0" y="0"/>
                          </a:moveTo>
                          <a:cubicBezTo>
                            <a:pt x="169125" y="-9077"/>
                            <a:pt x="247983" y="7508"/>
                            <a:pt x="417767" y="0"/>
                          </a:cubicBezTo>
                          <a:cubicBezTo>
                            <a:pt x="587551" y="-7508"/>
                            <a:pt x="616338" y="30181"/>
                            <a:pt x="797934" y="0"/>
                          </a:cubicBezTo>
                          <a:cubicBezTo>
                            <a:pt x="979530" y="-30181"/>
                            <a:pt x="1118603" y="7422"/>
                            <a:pt x="1253300" y="0"/>
                          </a:cubicBezTo>
                          <a:cubicBezTo>
                            <a:pt x="1280214" y="263320"/>
                            <a:pt x="1207369" y="361504"/>
                            <a:pt x="1253300" y="556193"/>
                          </a:cubicBezTo>
                          <a:cubicBezTo>
                            <a:pt x="1131919" y="561868"/>
                            <a:pt x="977753" y="544071"/>
                            <a:pt x="823000" y="556193"/>
                          </a:cubicBezTo>
                          <a:cubicBezTo>
                            <a:pt x="668247" y="568315"/>
                            <a:pt x="568285" y="547020"/>
                            <a:pt x="405234" y="556193"/>
                          </a:cubicBezTo>
                          <a:cubicBezTo>
                            <a:pt x="242183" y="565366"/>
                            <a:pt x="197064" y="540788"/>
                            <a:pt x="0" y="556193"/>
                          </a:cubicBezTo>
                          <a:cubicBezTo>
                            <a:pt x="-23940" y="319059"/>
                            <a:pt x="9038" y="138192"/>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11y</a:t>
              </a:r>
            </a:p>
            <a:p>
              <a:pPr algn="ctr" defTabSz="243894" eaLnBrk="0" fontAlgn="base" hangingPunct="0">
                <a:spcBef>
                  <a:spcPct val="0"/>
                </a:spcBef>
                <a:spcAft>
                  <a:spcPct val="0"/>
                </a:spcAft>
              </a:pPr>
              <a:r>
                <a:rPr lang="en-US" sz="1200" dirty="0">
                  <a:cs typeface="Arial" panose="020B0604020202020204" pitchFamily="34" charset="0"/>
                </a:rPr>
                <a:t>Contention Based Protocol</a:t>
              </a:r>
            </a:p>
          </p:txBody>
        </p:sp>
        <p:sp>
          <p:nvSpPr>
            <p:cNvPr id="136" name="Rectangle: Rounded Corners 135">
              <a:extLst>
                <a:ext uri="{FF2B5EF4-FFF2-40B4-BE49-F238E27FC236}">
                  <a16:creationId xmlns:a16="http://schemas.microsoft.com/office/drawing/2014/main" id="{0F739D13-E5EE-442F-AC39-5CA6CDEEF9E1}"/>
                </a:ext>
              </a:extLst>
            </p:cNvPr>
            <p:cNvSpPr/>
            <p:nvPr/>
          </p:nvSpPr>
          <p:spPr bwMode="auto">
            <a:xfrm>
              <a:off x="3419078" y="1943496"/>
              <a:ext cx="390294" cy="1402245"/>
            </a:xfrm>
            <a:prstGeom prst="roundRect">
              <a:avLst>
                <a:gd name="adj" fmla="val 9510"/>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1463430"/>
                        <a:gd name="connsiteY0" fmla="*/ 139172 h 5257800"/>
                        <a:gd name="connsiteX1" fmla="*/ 139172 w 1463430"/>
                        <a:gd name="connsiteY1" fmla="*/ 0 h 5257800"/>
                        <a:gd name="connsiteX2" fmla="*/ 743566 w 1463430"/>
                        <a:gd name="connsiteY2" fmla="*/ 0 h 5257800"/>
                        <a:gd name="connsiteX3" fmla="*/ 1324258 w 1463430"/>
                        <a:gd name="connsiteY3" fmla="*/ 0 h 5257800"/>
                        <a:gd name="connsiteX4" fmla="*/ 1463430 w 1463430"/>
                        <a:gd name="connsiteY4" fmla="*/ 139172 h 5257800"/>
                        <a:gd name="connsiteX5" fmla="*/ 1463430 w 1463430"/>
                        <a:gd name="connsiteY5" fmla="*/ 761604 h 5257800"/>
                        <a:gd name="connsiteX6" fmla="*/ 1463430 w 1463430"/>
                        <a:gd name="connsiteY6" fmla="*/ 1284447 h 5257800"/>
                        <a:gd name="connsiteX7" fmla="*/ 1463430 w 1463430"/>
                        <a:gd name="connsiteY7" fmla="*/ 1757495 h 5257800"/>
                        <a:gd name="connsiteX8" fmla="*/ 1463430 w 1463430"/>
                        <a:gd name="connsiteY8" fmla="*/ 2280338 h 5257800"/>
                        <a:gd name="connsiteX9" fmla="*/ 1463430 w 1463430"/>
                        <a:gd name="connsiteY9" fmla="*/ 2952565 h 5257800"/>
                        <a:gd name="connsiteX10" fmla="*/ 1463430 w 1463430"/>
                        <a:gd name="connsiteY10" fmla="*/ 3475408 h 5257800"/>
                        <a:gd name="connsiteX11" fmla="*/ 1463430 w 1463430"/>
                        <a:gd name="connsiteY11" fmla="*/ 3948456 h 5257800"/>
                        <a:gd name="connsiteX12" fmla="*/ 1463430 w 1463430"/>
                        <a:gd name="connsiteY12" fmla="*/ 4471299 h 5257800"/>
                        <a:gd name="connsiteX13" fmla="*/ 1463430 w 1463430"/>
                        <a:gd name="connsiteY13" fmla="*/ 5118628 h 5257800"/>
                        <a:gd name="connsiteX14" fmla="*/ 1324258 w 1463430"/>
                        <a:gd name="connsiteY14" fmla="*/ 5257800 h 5257800"/>
                        <a:gd name="connsiteX15" fmla="*/ 767268 w 1463430"/>
                        <a:gd name="connsiteY15" fmla="*/ 5257800 h 5257800"/>
                        <a:gd name="connsiteX16" fmla="*/ 139172 w 1463430"/>
                        <a:gd name="connsiteY16" fmla="*/ 5257800 h 5257800"/>
                        <a:gd name="connsiteX17" fmla="*/ 0 w 1463430"/>
                        <a:gd name="connsiteY17" fmla="*/ 5118628 h 5257800"/>
                        <a:gd name="connsiteX18" fmla="*/ 0 w 1463430"/>
                        <a:gd name="connsiteY18" fmla="*/ 4496196 h 5257800"/>
                        <a:gd name="connsiteX19" fmla="*/ 0 w 1463430"/>
                        <a:gd name="connsiteY19" fmla="*/ 3823969 h 5257800"/>
                        <a:gd name="connsiteX20" fmla="*/ 0 w 1463430"/>
                        <a:gd name="connsiteY20" fmla="*/ 3301127 h 5257800"/>
                        <a:gd name="connsiteX21" fmla="*/ 0 w 1463430"/>
                        <a:gd name="connsiteY21" fmla="*/ 2678695 h 5257800"/>
                        <a:gd name="connsiteX22" fmla="*/ 0 w 1463430"/>
                        <a:gd name="connsiteY22" fmla="*/ 2205646 h 5257800"/>
                        <a:gd name="connsiteX23" fmla="*/ 0 w 1463430"/>
                        <a:gd name="connsiteY23" fmla="*/ 1483625 h 5257800"/>
                        <a:gd name="connsiteX24" fmla="*/ 0 w 1463430"/>
                        <a:gd name="connsiteY24" fmla="*/ 861193 h 5257800"/>
                        <a:gd name="connsiteX25" fmla="*/ 0 w 1463430"/>
                        <a:gd name="connsiteY25" fmla="*/ 139172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430" h="5257800" fill="none" extrusionOk="0">
                          <a:moveTo>
                            <a:pt x="0" y="139172"/>
                          </a:moveTo>
                          <a:cubicBezTo>
                            <a:pt x="-8015" y="78400"/>
                            <a:pt x="60407" y="-2523"/>
                            <a:pt x="139172" y="0"/>
                          </a:cubicBezTo>
                          <a:cubicBezTo>
                            <a:pt x="400325" y="-19054"/>
                            <a:pt x="597225" y="-2070"/>
                            <a:pt x="743566" y="0"/>
                          </a:cubicBezTo>
                          <a:cubicBezTo>
                            <a:pt x="889907" y="2070"/>
                            <a:pt x="1179467" y="24453"/>
                            <a:pt x="1324258" y="0"/>
                          </a:cubicBezTo>
                          <a:cubicBezTo>
                            <a:pt x="1400312" y="2521"/>
                            <a:pt x="1457974" y="45128"/>
                            <a:pt x="1463430" y="139172"/>
                          </a:cubicBezTo>
                          <a:cubicBezTo>
                            <a:pt x="1442184" y="419215"/>
                            <a:pt x="1494503" y="605179"/>
                            <a:pt x="1463430" y="761604"/>
                          </a:cubicBezTo>
                          <a:cubicBezTo>
                            <a:pt x="1432357" y="918029"/>
                            <a:pt x="1481698" y="1024924"/>
                            <a:pt x="1463430" y="1284447"/>
                          </a:cubicBezTo>
                          <a:cubicBezTo>
                            <a:pt x="1445162" y="1543970"/>
                            <a:pt x="1465730" y="1541569"/>
                            <a:pt x="1463430" y="1757495"/>
                          </a:cubicBezTo>
                          <a:cubicBezTo>
                            <a:pt x="1461130" y="1973421"/>
                            <a:pt x="1451089" y="2171753"/>
                            <a:pt x="1463430" y="2280338"/>
                          </a:cubicBezTo>
                          <a:cubicBezTo>
                            <a:pt x="1475771" y="2388923"/>
                            <a:pt x="1483049" y="2684980"/>
                            <a:pt x="1463430" y="2952565"/>
                          </a:cubicBezTo>
                          <a:cubicBezTo>
                            <a:pt x="1443811" y="3220150"/>
                            <a:pt x="1438603" y="3320107"/>
                            <a:pt x="1463430" y="3475408"/>
                          </a:cubicBezTo>
                          <a:cubicBezTo>
                            <a:pt x="1488257" y="3630709"/>
                            <a:pt x="1444695" y="3798664"/>
                            <a:pt x="1463430" y="3948456"/>
                          </a:cubicBezTo>
                          <a:cubicBezTo>
                            <a:pt x="1482165" y="4098248"/>
                            <a:pt x="1484245" y="4346681"/>
                            <a:pt x="1463430" y="4471299"/>
                          </a:cubicBezTo>
                          <a:cubicBezTo>
                            <a:pt x="1442615" y="4595917"/>
                            <a:pt x="1439657" y="4916912"/>
                            <a:pt x="1463430" y="5118628"/>
                          </a:cubicBezTo>
                          <a:cubicBezTo>
                            <a:pt x="1450149" y="5197083"/>
                            <a:pt x="1410509" y="5267661"/>
                            <a:pt x="1324258" y="5257800"/>
                          </a:cubicBezTo>
                          <a:cubicBezTo>
                            <a:pt x="1065951" y="5268282"/>
                            <a:pt x="897908" y="5240521"/>
                            <a:pt x="767268" y="5257800"/>
                          </a:cubicBezTo>
                          <a:cubicBezTo>
                            <a:pt x="636628" y="5275080"/>
                            <a:pt x="278687" y="5247372"/>
                            <a:pt x="139172" y="5257800"/>
                          </a:cubicBezTo>
                          <a:cubicBezTo>
                            <a:pt x="66982" y="5274206"/>
                            <a:pt x="17415" y="5202823"/>
                            <a:pt x="0" y="5118628"/>
                          </a:cubicBezTo>
                          <a:cubicBezTo>
                            <a:pt x="26472" y="4839229"/>
                            <a:pt x="3404" y="4641964"/>
                            <a:pt x="0" y="4496196"/>
                          </a:cubicBezTo>
                          <a:cubicBezTo>
                            <a:pt x="-3404" y="4350428"/>
                            <a:pt x="25083" y="3962776"/>
                            <a:pt x="0" y="3823969"/>
                          </a:cubicBezTo>
                          <a:cubicBezTo>
                            <a:pt x="-25083" y="3685162"/>
                            <a:pt x="2747" y="3448237"/>
                            <a:pt x="0" y="3301127"/>
                          </a:cubicBezTo>
                          <a:cubicBezTo>
                            <a:pt x="-2747" y="3154017"/>
                            <a:pt x="-4292" y="2821995"/>
                            <a:pt x="0" y="2678695"/>
                          </a:cubicBezTo>
                          <a:cubicBezTo>
                            <a:pt x="4292" y="2535395"/>
                            <a:pt x="18929" y="2355724"/>
                            <a:pt x="0" y="2205646"/>
                          </a:cubicBezTo>
                          <a:cubicBezTo>
                            <a:pt x="-18929" y="2055568"/>
                            <a:pt x="-24841" y="1655260"/>
                            <a:pt x="0" y="1483625"/>
                          </a:cubicBezTo>
                          <a:cubicBezTo>
                            <a:pt x="24841" y="1311990"/>
                            <a:pt x="29021" y="1101339"/>
                            <a:pt x="0" y="861193"/>
                          </a:cubicBezTo>
                          <a:cubicBezTo>
                            <a:pt x="-29021" y="621047"/>
                            <a:pt x="-927" y="374965"/>
                            <a:pt x="0" y="139172"/>
                          </a:cubicBezTo>
                          <a:close/>
                        </a:path>
                        <a:path w="1463430" h="5257800" stroke="0" extrusionOk="0">
                          <a:moveTo>
                            <a:pt x="0" y="139172"/>
                          </a:moveTo>
                          <a:cubicBezTo>
                            <a:pt x="-14893" y="53123"/>
                            <a:pt x="53141" y="3441"/>
                            <a:pt x="139172" y="0"/>
                          </a:cubicBezTo>
                          <a:cubicBezTo>
                            <a:pt x="383162" y="-5424"/>
                            <a:pt x="470078" y="-14765"/>
                            <a:pt x="755417" y="0"/>
                          </a:cubicBezTo>
                          <a:cubicBezTo>
                            <a:pt x="1040756" y="14765"/>
                            <a:pt x="1194162" y="23964"/>
                            <a:pt x="1324258" y="0"/>
                          </a:cubicBezTo>
                          <a:cubicBezTo>
                            <a:pt x="1386123" y="-8206"/>
                            <a:pt x="1466595" y="63821"/>
                            <a:pt x="1463430" y="139172"/>
                          </a:cubicBezTo>
                          <a:cubicBezTo>
                            <a:pt x="1448213" y="298593"/>
                            <a:pt x="1469698" y="434595"/>
                            <a:pt x="1463430" y="662015"/>
                          </a:cubicBezTo>
                          <a:cubicBezTo>
                            <a:pt x="1457162" y="889435"/>
                            <a:pt x="1464763" y="1155168"/>
                            <a:pt x="1463430" y="1384036"/>
                          </a:cubicBezTo>
                          <a:cubicBezTo>
                            <a:pt x="1462097" y="1612904"/>
                            <a:pt x="1445576" y="1749314"/>
                            <a:pt x="1463430" y="1906879"/>
                          </a:cubicBezTo>
                          <a:cubicBezTo>
                            <a:pt x="1481284" y="2064444"/>
                            <a:pt x="1446783" y="2478363"/>
                            <a:pt x="1463430" y="2628900"/>
                          </a:cubicBezTo>
                          <a:cubicBezTo>
                            <a:pt x="1480077" y="2779437"/>
                            <a:pt x="1485195" y="2927074"/>
                            <a:pt x="1463430" y="3101948"/>
                          </a:cubicBezTo>
                          <a:cubicBezTo>
                            <a:pt x="1441665" y="3276822"/>
                            <a:pt x="1480685" y="3466415"/>
                            <a:pt x="1463430" y="3724380"/>
                          </a:cubicBezTo>
                          <a:cubicBezTo>
                            <a:pt x="1446175" y="3982345"/>
                            <a:pt x="1446713" y="4163599"/>
                            <a:pt x="1463430" y="4346812"/>
                          </a:cubicBezTo>
                          <a:cubicBezTo>
                            <a:pt x="1480147" y="4530025"/>
                            <a:pt x="1484839" y="4763857"/>
                            <a:pt x="1463430" y="5118628"/>
                          </a:cubicBezTo>
                          <a:cubicBezTo>
                            <a:pt x="1472732" y="5206886"/>
                            <a:pt x="1407430" y="5252276"/>
                            <a:pt x="1324258" y="5257800"/>
                          </a:cubicBezTo>
                          <a:cubicBezTo>
                            <a:pt x="1109706" y="5254268"/>
                            <a:pt x="950425" y="5252618"/>
                            <a:pt x="731715" y="5257800"/>
                          </a:cubicBezTo>
                          <a:cubicBezTo>
                            <a:pt x="513005" y="5262982"/>
                            <a:pt x="390487" y="5254780"/>
                            <a:pt x="139172" y="5257800"/>
                          </a:cubicBezTo>
                          <a:cubicBezTo>
                            <a:pt x="60899" y="5254925"/>
                            <a:pt x="527" y="5188365"/>
                            <a:pt x="0" y="5118628"/>
                          </a:cubicBezTo>
                          <a:cubicBezTo>
                            <a:pt x="-25237" y="4903451"/>
                            <a:pt x="-29458" y="4666648"/>
                            <a:pt x="0" y="4446401"/>
                          </a:cubicBezTo>
                          <a:cubicBezTo>
                            <a:pt x="29458" y="4226154"/>
                            <a:pt x="-11670" y="4143314"/>
                            <a:pt x="0" y="3923559"/>
                          </a:cubicBezTo>
                          <a:cubicBezTo>
                            <a:pt x="11670" y="3703804"/>
                            <a:pt x="4981" y="3427202"/>
                            <a:pt x="0" y="3201537"/>
                          </a:cubicBezTo>
                          <a:cubicBezTo>
                            <a:pt x="-4981" y="2975872"/>
                            <a:pt x="7433" y="2778736"/>
                            <a:pt x="0" y="2579105"/>
                          </a:cubicBezTo>
                          <a:cubicBezTo>
                            <a:pt x="-7433" y="2379474"/>
                            <a:pt x="-1645" y="2281433"/>
                            <a:pt x="0" y="2056263"/>
                          </a:cubicBezTo>
                          <a:cubicBezTo>
                            <a:pt x="1645" y="1831093"/>
                            <a:pt x="26863" y="1664646"/>
                            <a:pt x="0" y="1433831"/>
                          </a:cubicBezTo>
                          <a:cubicBezTo>
                            <a:pt x="-26863" y="1203016"/>
                            <a:pt x="-17850" y="1196894"/>
                            <a:pt x="0" y="960782"/>
                          </a:cubicBezTo>
                          <a:cubicBezTo>
                            <a:pt x="17850" y="724670"/>
                            <a:pt x="23987" y="459680"/>
                            <a:pt x="0" y="139172"/>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802.11-2016</a:t>
              </a:r>
            </a:p>
          </p:txBody>
        </p:sp>
        <p:sp>
          <p:nvSpPr>
            <p:cNvPr id="137" name="Rectangle 136">
              <a:extLst>
                <a:ext uri="{FF2B5EF4-FFF2-40B4-BE49-F238E27FC236}">
                  <a16:creationId xmlns:a16="http://schemas.microsoft.com/office/drawing/2014/main" id="{7F8C1293-41CF-4CFF-9784-4D7CF171EF0E}"/>
                </a:ext>
              </a:extLst>
            </p:cNvPr>
            <p:cNvSpPr/>
            <p:nvPr/>
          </p:nvSpPr>
          <p:spPr bwMode="auto">
            <a:xfrm>
              <a:off x="3445772" y="2839021"/>
              <a:ext cx="332057" cy="117892"/>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00155"/>
                        <a:gd name="connsiteY0" fmla="*/ 0 h 442043"/>
                        <a:gd name="connsiteX1" fmla="*/ 400052 w 1200155"/>
                        <a:gd name="connsiteY1" fmla="*/ 0 h 442043"/>
                        <a:gd name="connsiteX2" fmla="*/ 800103 w 1200155"/>
                        <a:gd name="connsiteY2" fmla="*/ 0 h 442043"/>
                        <a:gd name="connsiteX3" fmla="*/ 1200155 w 1200155"/>
                        <a:gd name="connsiteY3" fmla="*/ 0 h 442043"/>
                        <a:gd name="connsiteX4" fmla="*/ 1200155 w 1200155"/>
                        <a:gd name="connsiteY4" fmla="*/ 442043 h 442043"/>
                        <a:gd name="connsiteX5" fmla="*/ 812105 w 1200155"/>
                        <a:gd name="connsiteY5" fmla="*/ 442043 h 442043"/>
                        <a:gd name="connsiteX6" fmla="*/ 412053 w 1200155"/>
                        <a:gd name="connsiteY6" fmla="*/ 442043 h 442043"/>
                        <a:gd name="connsiteX7" fmla="*/ 0 w 1200155"/>
                        <a:gd name="connsiteY7" fmla="*/ 442043 h 442043"/>
                        <a:gd name="connsiteX8" fmla="*/ 0 w 1200155"/>
                        <a:gd name="connsiteY8" fmla="*/ 0 h 44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442043"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33342" y="213283"/>
                            <a:pt x="1164543" y="245121"/>
                            <a:pt x="1200155" y="442043"/>
                          </a:cubicBezTo>
                          <a:cubicBezTo>
                            <a:pt x="1119554" y="470280"/>
                            <a:pt x="999785" y="404942"/>
                            <a:pt x="812105" y="442043"/>
                          </a:cubicBezTo>
                          <a:cubicBezTo>
                            <a:pt x="624425" y="479144"/>
                            <a:pt x="526756" y="413887"/>
                            <a:pt x="412053" y="442043"/>
                          </a:cubicBezTo>
                          <a:cubicBezTo>
                            <a:pt x="297350" y="470199"/>
                            <a:pt x="148510" y="424797"/>
                            <a:pt x="0" y="442043"/>
                          </a:cubicBezTo>
                          <a:cubicBezTo>
                            <a:pt x="-46908" y="284603"/>
                            <a:pt x="21781" y="102100"/>
                            <a:pt x="0" y="0"/>
                          </a:cubicBezTo>
                          <a:close/>
                        </a:path>
                        <a:path w="1200155" h="442043"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36093" y="183641"/>
                            <a:pt x="1178979" y="240321"/>
                            <a:pt x="1200155" y="442043"/>
                          </a:cubicBezTo>
                          <a:cubicBezTo>
                            <a:pt x="1036059" y="451728"/>
                            <a:pt x="944746" y="439933"/>
                            <a:pt x="788102" y="442043"/>
                          </a:cubicBezTo>
                          <a:cubicBezTo>
                            <a:pt x="631458" y="444153"/>
                            <a:pt x="584689" y="425422"/>
                            <a:pt x="388050" y="442043"/>
                          </a:cubicBezTo>
                          <a:cubicBezTo>
                            <a:pt x="191411" y="458664"/>
                            <a:pt x="86008" y="433176"/>
                            <a:pt x="0" y="442043"/>
                          </a:cubicBezTo>
                          <a:cubicBezTo>
                            <a:pt x="-13433" y="282251"/>
                            <a:pt x="3915" y="180016"/>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11af</a:t>
              </a:r>
            </a:p>
            <a:p>
              <a:pPr algn="ctr" defTabSz="243894" eaLnBrk="0" fontAlgn="base" hangingPunct="0">
                <a:spcBef>
                  <a:spcPct val="0"/>
                </a:spcBef>
                <a:spcAft>
                  <a:spcPct val="0"/>
                </a:spcAft>
              </a:pPr>
              <a:r>
                <a:rPr lang="en-US" sz="1200" dirty="0">
                  <a:cs typeface="Arial" panose="020B0604020202020204" pitchFamily="34" charset="0"/>
                </a:rPr>
                <a:t>TV Whitespace</a:t>
              </a:r>
              <a:endParaRPr lang="en-US" sz="1200" b="1" dirty="0">
                <a:cs typeface="Arial" panose="020B0604020202020204" pitchFamily="34" charset="0"/>
              </a:endParaRPr>
            </a:p>
          </p:txBody>
        </p:sp>
        <p:sp>
          <p:nvSpPr>
            <p:cNvPr id="138" name="Rectangle 137">
              <a:extLst>
                <a:ext uri="{FF2B5EF4-FFF2-40B4-BE49-F238E27FC236}">
                  <a16:creationId xmlns:a16="http://schemas.microsoft.com/office/drawing/2014/main" id="{1D8E68E0-EB89-4BC3-91A7-067E772332D1}"/>
                </a:ext>
              </a:extLst>
            </p:cNvPr>
            <p:cNvSpPr/>
            <p:nvPr/>
          </p:nvSpPr>
          <p:spPr bwMode="auto">
            <a:xfrm>
              <a:off x="3445772" y="2981275"/>
              <a:ext cx="332057" cy="15762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00155"/>
                        <a:gd name="connsiteY0" fmla="*/ 0 h 591010"/>
                        <a:gd name="connsiteX1" fmla="*/ 400052 w 1200155"/>
                        <a:gd name="connsiteY1" fmla="*/ 0 h 591010"/>
                        <a:gd name="connsiteX2" fmla="*/ 800103 w 1200155"/>
                        <a:gd name="connsiteY2" fmla="*/ 0 h 591010"/>
                        <a:gd name="connsiteX3" fmla="*/ 1200155 w 1200155"/>
                        <a:gd name="connsiteY3" fmla="*/ 0 h 591010"/>
                        <a:gd name="connsiteX4" fmla="*/ 1200155 w 1200155"/>
                        <a:gd name="connsiteY4" fmla="*/ 591010 h 591010"/>
                        <a:gd name="connsiteX5" fmla="*/ 812105 w 1200155"/>
                        <a:gd name="connsiteY5" fmla="*/ 591010 h 591010"/>
                        <a:gd name="connsiteX6" fmla="*/ 412053 w 1200155"/>
                        <a:gd name="connsiteY6" fmla="*/ 591010 h 591010"/>
                        <a:gd name="connsiteX7" fmla="*/ 0 w 1200155"/>
                        <a:gd name="connsiteY7" fmla="*/ 591010 h 591010"/>
                        <a:gd name="connsiteX8" fmla="*/ 0 w 1200155"/>
                        <a:gd name="connsiteY8" fmla="*/ 0 h 59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591010"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31264" y="169870"/>
                            <a:pt x="1191035" y="465031"/>
                            <a:pt x="1200155" y="591010"/>
                          </a:cubicBezTo>
                          <a:cubicBezTo>
                            <a:pt x="1119554" y="619247"/>
                            <a:pt x="999785" y="553909"/>
                            <a:pt x="812105" y="591010"/>
                          </a:cubicBezTo>
                          <a:cubicBezTo>
                            <a:pt x="624425" y="628111"/>
                            <a:pt x="526756" y="562854"/>
                            <a:pt x="412053" y="591010"/>
                          </a:cubicBezTo>
                          <a:cubicBezTo>
                            <a:pt x="297350" y="619166"/>
                            <a:pt x="148510" y="573764"/>
                            <a:pt x="0" y="591010"/>
                          </a:cubicBezTo>
                          <a:cubicBezTo>
                            <a:pt x="-19159" y="435787"/>
                            <a:pt x="46481" y="180310"/>
                            <a:pt x="0" y="0"/>
                          </a:cubicBezTo>
                          <a:close/>
                        </a:path>
                        <a:path w="1200155" h="591010"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43886" y="125991"/>
                            <a:pt x="1177187" y="378287"/>
                            <a:pt x="1200155" y="591010"/>
                          </a:cubicBezTo>
                          <a:cubicBezTo>
                            <a:pt x="1036059" y="600695"/>
                            <a:pt x="944746" y="588900"/>
                            <a:pt x="788102" y="591010"/>
                          </a:cubicBezTo>
                          <a:cubicBezTo>
                            <a:pt x="631458" y="593120"/>
                            <a:pt x="584689" y="574389"/>
                            <a:pt x="388050" y="591010"/>
                          </a:cubicBezTo>
                          <a:cubicBezTo>
                            <a:pt x="191411" y="607631"/>
                            <a:pt x="86008" y="582143"/>
                            <a:pt x="0" y="591010"/>
                          </a:cubicBezTo>
                          <a:cubicBezTo>
                            <a:pt x="-63531" y="433393"/>
                            <a:pt x="12228" y="158479"/>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11ac</a:t>
              </a:r>
            </a:p>
            <a:p>
              <a:pPr algn="ctr" defTabSz="243894" eaLnBrk="0" fontAlgn="base" hangingPunct="0">
                <a:spcBef>
                  <a:spcPct val="0"/>
                </a:spcBef>
                <a:spcAft>
                  <a:spcPct val="0"/>
                </a:spcAft>
              </a:pPr>
              <a:r>
                <a:rPr lang="en-US" sz="1200" dirty="0">
                  <a:cs typeface="Arial" panose="020B0604020202020204" pitchFamily="34" charset="0"/>
                </a:rPr>
                <a:t>VHT</a:t>
              </a:r>
            </a:p>
            <a:p>
              <a:pPr algn="ctr" defTabSz="243894" eaLnBrk="0" fontAlgn="base" hangingPunct="0">
                <a:spcBef>
                  <a:spcPct val="0"/>
                </a:spcBef>
                <a:spcAft>
                  <a:spcPct val="0"/>
                </a:spcAft>
              </a:pPr>
              <a:r>
                <a:rPr lang="en-US" sz="1200" dirty="0">
                  <a:cs typeface="Arial" panose="020B0604020202020204" pitchFamily="34" charset="0"/>
                </a:rPr>
                <a:t>&gt; 1 Gb/s in 5 GHz</a:t>
              </a:r>
              <a:endParaRPr lang="en-US" sz="1200" b="1" dirty="0">
                <a:cs typeface="Arial" panose="020B0604020202020204" pitchFamily="34" charset="0"/>
              </a:endParaRPr>
            </a:p>
          </p:txBody>
        </p:sp>
        <p:sp>
          <p:nvSpPr>
            <p:cNvPr id="139" name="Rectangle 138">
              <a:extLst>
                <a:ext uri="{FF2B5EF4-FFF2-40B4-BE49-F238E27FC236}">
                  <a16:creationId xmlns:a16="http://schemas.microsoft.com/office/drawing/2014/main" id="{F069BBFC-70AB-496E-9F35-80B67831BECD}"/>
                </a:ext>
              </a:extLst>
            </p:cNvPr>
            <p:cNvSpPr/>
            <p:nvPr/>
          </p:nvSpPr>
          <p:spPr bwMode="auto">
            <a:xfrm>
              <a:off x="3445772" y="3155817"/>
              <a:ext cx="332057" cy="15762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45067"/>
                        <a:gd name="connsiteY0" fmla="*/ 0 h 591010"/>
                        <a:gd name="connsiteX1" fmla="*/ 415022 w 1245067"/>
                        <a:gd name="connsiteY1" fmla="*/ 0 h 591010"/>
                        <a:gd name="connsiteX2" fmla="*/ 830045 w 1245067"/>
                        <a:gd name="connsiteY2" fmla="*/ 0 h 591010"/>
                        <a:gd name="connsiteX3" fmla="*/ 1245067 w 1245067"/>
                        <a:gd name="connsiteY3" fmla="*/ 0 h 591010"/>
                        <a:gd name="connsiteX4" fmla="*/ 1245067 w 1245067"/>
                        <a:gd name="connsiteY4" fmla="*/ 591010 h 591010"/>
                        <a:gd name="connsiteX5" fmla="*/ 842495 w 1245067"/>
                        <a:gd name="connsiteY5" fmla="*/ 591010 h 591010"/>
                        <a:gd name="connsiteX6" fmla="*/ 427473 w 1245067"/>
                        <a:gd name="connsiteY6" fmla="*/ 591010 h 591010"/>
                        <a:gd name="connsiteX7" fmla="*/ 0 w 1245067"/>
                        <a:gd name="connsiteY7" fmla="*/ 591010 h 591010"/>
                        <a:gd name="connsiteX8" fmla="*/ 0 w 1245067"/>
                        <a:gd name="connsiteY8" fmla="*/ 0 h 59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067" h="591010" fill="none" extrusionOk="0">
                          <a:moveTo>
                            <a:pt x="0" y="0"/>
                          </a:moveTo>
                          <a:cubicBezTo>
                            <a:pt x="122854" y="-38775"/>
                            <a:pt x="296300" y="33839"/>
                            <a:pt x="415022" y="0"/>
                          </a:cubicBezTo>
                          <a:cubicBezTo>
                            <a:pt x="533744" y="-33839"/>
                            <a:pt x="658281" y="10414"/>
                            <a:pt x="830045" y="0"/>
                          </a:cubicBezTo>
                          <a:cubicBezTo>
                            <a:pt x="1001809" y="-10414"/>
                            <a:pt x="1099556" y="45453"/>
                            <a:pt x="1245067" y="0"/>
                          </a:cubicBezTo>
                          <a:cubicBezTo>
                            <a:pt x="1276176" y="169870"/>
                            <a:pt x="1235947" y="465031"/>
                            <a:pt x="1245067" y="591010"/>
                          </a:cubicBezTo>
                          <a:cubicBezTo>
                            <a:pt x="1074291" y="630711"/>
                            <a:pt x="1006175" y="546987"/>
                            <a:pt x="842495" y="591010"/>
                          </a:cubicBezTo>
                          <a:cubicBezTo>
                            <a:pt x="678815" y="635033"/>
                            <a:pt x="629164" y="575566"/>
                            <a:pt x="427473" y="591010"/>
                          </a:cubicBezTo>
                          <a:cubicBezTo>
                            <a:pt x="225782" y="606454"/>
                            <a:pt x="102553" y="581658"/>
                            <a:pt x="0" y="591010"/>
                          </a:cubicBezTo>
                          <a:cubicBezTo>
                            <a:pt x="-19159" y="435787"/>
                            <a:pt x="46481" y="180310"/>
                            <a:pt x="0" y="0"/>
                          </a:cubicBezTo>
                          <a:close/>
                        </a:path>
                        <a:path w="1245067" h="591010" stroke="0" extrusionOk="0">
                          <a:moveTo>
                            <a:pt x="0" y="0"/>
                          </a:moveTo>
                          <a:cubicBezTo>
                            <a:pt x="206951" y="-38449"/>
                            <a:pt x="241780" y="39862"/>
                            <a:pt x="415022" y="0"/>
                          </a:cubicBezTo>
                          <a:cubicBezTo>
                            <a:pt x="588264" y="-39862"/>
                            <a:pt x="693987" y="42618"/>
                            <a:pt x="792693" y="0"/>
                          </a:cubicBezTo>
                          <a:cubicBezTo>
                            <a:pt x="891399" y="-42618"/>
                            <a:pt x="1041973" y="40478"/>
                            <a:pt x="1245067" y="0"/>
                          </a:cubicBezTo>
                          <a:cubicBezTo>
                            <a:pt x="1288798" y="125991"/>
                            <a:pt x="1222099" y="378287"/>
                            <a:pt x="1245067" y="591010"/>
                          </a:cubicBezTo>
                          <a:cubicBezTo>
                            <a:pt x="1041247" y="634679"/>
                            <a:pt x="936064" y="573995"/>
                            <a:pt x="817594" y="591010"/>
                          </a:cubicBezTo>
                          <a:cubicBezTo>
                            <a:pt x="699124" y="608025"/>
                            <a:pt x="520310" y="549915"/>
                            <a:pt x="402572" y="591010"/>
                          </a:cubicBezTo>
                          <a:cubicBezTo>
                            <a:pt x="284834" y="632105"/>
                            <a:pt x="197660" y="556144"/>
                            <a:pt x="0" y="591010"/>
                          </a:cubicBezTo>
                          <a:cubicBezTo>
                            <a:pt x="-63531" y="433393"/>
                            <a:pt x="12228" y="158479"/>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11ad</a:t>
              </a:r>
            </a:p>
            <a:p>
              <a:pPr algn="ctr" defTabSz="243894" eaLnBrk="0" fontAlgn="base" hangingPunct="0">
                <a:spcBef>
                  <a:spcPct val="0"/>
                </a:spcBef>
                <a:spcAft>
                  <a:spcPct val="0"/>
                </a:spcAft>
              </a:pPr>
              <a:r>
                <a:rPr lang="en-US" sz="1200" dirty="0">
                  <a:cs typeface="Arial" panose="020B0604020202020204" pitchFamily="34" charset="0"/>
                </a:rPr>
                <a:t>VHT</a:t>
              </a:r>
            </a:p>
            <a:p>
              <a:pPr algn="ctr" defTabSz="243894" eaLnBrk="0" fontAlgn="base" hangingPunct="0">
                <a:spcBef>
                  <a:spcPct val="0"/>
                </a:spcBef>
                <a:spcAft>
                  <a:spcPct val="0"/>
                </a:spcAft>
              </a:pPr>
              <a:r>
                <a:rPr lang="en-US" sz="1200" dirty="0">
                  <a:cs typeface="Arial" panose="020B0604020202020204" pitchFamily="34" charset="0"/>
                </a:rPr>
                <a:t>&gt; 1 Gb/s in 60 GHz</a:t>
              </a:r>
              <a:endParaRPr lang="en-US" sz="1200" b="1" dirty="0">
                <a:cs typeface="Arial" panose="020B0604020202020204" pitchFamily="34" charset="0"/>
              </a:endParaRPr>
            </a:p>
          </p:txBody>
        </p:sp>
        <p:sp>
          <p:nvSpPr>
            <p:cNvPr id="140" name="Rectangle 139">
              <a:extLst>
                <a:ext uri="{FF2B5EF4-FFF2-40B4-BE49-F238E27FC236}">
                  <a16:creationId xmlns:a16="http://schemas.microsoft.com/office/drawing/2014/main" id="{2C268850-3B67-439C-ADBF-F8EE47C7C68F}"/>
                </a:ext>
              </a:extLst>
            </p:cNvPr>
            <p:cNvSpPr/>
            <p:nvPr/>
          </p:nvSpPr>
          <p:spPr bwMode="auto">
            <a:xfrm>
              <a:off x="3469667" y="2256464"/>
              <a:ext cx="300824" cy="117328"/>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127958"/>
                        <a:gd name="connsiteY0" fmla="*/ 0 h 439927"/>
                        <a:gd name="connsiteX1" fmla="*/ 586538 w 1127958"/>
                        <a:gd name="connsiteY1" fmla="*/ 0 h 439927"/>
                        <a:gd name="connsiteX2" fmla="*/ 1127958 w 1127958"/>
                        <a:gd name="connsiteY2" fmla="*/ 0 h 439927"/>
                        <a:gd name="connsiteX3" fmla="*/ 1127958 w 1127958"/>
                        <a:gd name="connsiteY3" fmla="*/ 439927 h 439927"/>
                        <a:gd name="connsiteX4" fmla="*/ 541420 w 1127958"/>
                        <a:gd name="connsiteY4" fmla="*/ 439927 h 439927"/>
                        <a:gd name="connsiteX5" fmla="*/ 0 w 1127958"/>
                        <a:gd name="connsiteY5" fmla="*/ 439927 h 439927"/>
                        <a:gd name="connsiteX6" fmla="*/ 0 w 1127958"/>
                        <a:gd name="connsiteY6" fmla="*/ 0 h 43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8" h="439927" fill="none" extrusionOk="0">
                          <a:moveTo>
                            <a:pt x="0" y="0"/>
                          </a:moveTo>
                          <a:cubicBezTo>
                            <a:pt x="159702" y="-62504"/>
                            <a:pt x="393698" y="53146"/>
                            <a:pt x="586538" y="0"/>
                          </a:cubicBezTo>
                          <a:cubicBezTo>
                            <a:pt x="779378" y="-53146"/>
                            <a:pt x="945383" y="20596"/>
                            <a:pt x="1127958" y="0"/>
                          </a:cubicBezTo>
                          <a:cubicBezTo>
                            <a:pt x="1157572" y="150233"/>
                            <a:pt x="1108533" y="234652"/>
                            <a:pt x="1127958" y="439927"/>
                          </a:cubicBezTo>
                          <a:cubicBezTo>
                            <a:pt x="938761" y="487922"/>
                            <a:pt x="727795" y="398580"/>
                            <a:pt x="541420" y="439927"/>
                          </a:cubicBezTo>
                          <a:cubicBezTo>
                            <a:pt x="355045" y="481274"/>
                            <a:pt x="180478" y="438225"/>
                            <a:pt x="0" y="439927"/>
                          </a:cubicBezTo>
                          <a:cubicBezTo>
                            <a:pt x="-3419" y="347509"/>
                            <a:pt x="28395" y="94312"/>
                            <a:pt x="0" y="0"/>
                          </a:cubicBezTo>
                          <a:close/>
                        </a:path>
                        <a:path w="1127958" h="439927" stroke="0" extrusionOk="0">
                          <a:moveTo>
                            <a:pt x="0" y="0"/>
                          </a:moveTo>
                          <a:cubicBezTo>
                            <a:pt x="198466" y="-37372"/>
                            <a:pt x="367517" y="62673"/>
                            <a:pt x="563979" y="0"/>
                          </a:cubicBezTo>
                          <a:cubicBezTo>
                            <a:pt x="760441" y="-62673"/>
                            <a:pt x="972205" y="34718"/>
                            <a:pt x="1127958" y="0"/>
                          </a:cubicBezTo>
                          <a:cubicBezTo>
                            <a:pt x="1177623" y="140090"/>
                            <a:pt x="1111237" y="291183"/>
                            <a:pt x="1127958" y="439927"/>
                          </a:cubicBezTo>
                          <a:cubicBezTo>
                            <a:pt x="975426" y="476669"/>
                            <a:pt x="750882" y="408877"/>
                            <a:pt x="552699" y="439927"/>
                          </a:cubicBezTo>
                          <a:cubicBezTo>
                            <a:pt x="354516" y="470977"/>
                            <a:pt x="192721" y="428451"/>
                            <a:pt x="0" y="439927"/>
                          </a:cubicBezTo>
                          <a:cubicBezTo>
                            <a:pt x="-13362" y="320781"/>
                            <a:pt x="17358" y="186421"/>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11ae</a:t>
              </a:r>
            </a:p>
            <a:p>
              <a:pPr algn="ctr" defTabSz="243894" eaLnBrk="0" fontAlgn="base" hangingPunct="0">
                <a:spcBef>
                  <a:spcPct val="0"/>
                </a:spcBef>
                <a:spcAft>
                  <a:spcPct val="0"/>
                </a:spcAft>
              </a:pPr>
              <a:r>
                <a:rPr lang="en-US" sz="1200" dirty="0">
                  <a:cs typeface="Arial" panose="020B0604020202020204" pitchFamily="34" charset="0"/>
                </a:rPr>
                <a:t>QoS Mgt Frames</a:t>
              </a:r>
              <a:endParaRPr lang="en-US" sz="1200" b="1" dirty="0">
                <a:cs typeface="Arial" panose="020B0604020202020204" pitchFamily="34" charset="0"/>
              </a:endParaRPr>
            </a:p>
          </p:txBody>
        </p:sp>
        <p:sp>
          <p:nvSpPr>
            <p:cNvPr id="141" name="Rectangle 140">
              <a:extLst>
                <a:ext uri="{FF2B5EF4-FFF2-40B4-BE49-F238E27FC236}">
                  <a16:creationId xmlns:a16="http://schemas.microsoft.com/office/drawing/2014/main" id="{148EB7B5-CF37-48FF-89CA-C78BA99080B5}"/>
                </a:ext>
              </a:extLst>
            </p:cNvPr>
            <p:cNvSpPr/>
            <p:nvPr/>
          </p:nvSpPr>
          <p:spPr bwMode="auto">
            <a:xfrm>
              <a:off x="3473440" y="2109408"/>
              <a:ext cx="300825" cy="117892"/>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127959"/>
                        <a:gd name="connsiteY0" fmla="*/ 0 h 442043"/>
                        <a:gd name="connsiteX1" fmla="*/ 586539 w 1127959"/>
                        <a:gd name="connsiteY1" fmla="*/ 0 h 442043"/>
                        <a:gd name="connsiteX2" fmla="*/ 1127959 w 1127959"/>
                        <a:gd name="connsiteY2" fmla="*/ 0 h 442043"/>
                        <a:gd name="connsiteX3" fmla="*/ 1127959 w 1127959"/>
                        <a:gd name="connsiteY3" fmla="*/ 442043 h 442043"/>
                        <a:gd name="connsiteX4" fmla="*/ 541420 w 1127959"/>
                        <a:gd name="connsiteY4" fmla="*/ 442043 h 442043"/>
                        <a:gd name="connsiteX5" fmla="*/ 0 w 1127959"/>
                        <a:gd name="connsiteY5" fmla="*/ 442043 h 442043"/>
                        <a:gd name="connsiteX6" fmla="*/ 0 w 1127959"/>
                        <a:gd name="connsiteY6" fmla="*/ 0 h 44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9" h="442043" fill="none" extrusionOk="0">
                          <a:moveTo>
                            <a:pt x="0" y="0"/>
                          </a:moveTo>
                          <a:cubicBezTo>
                            <a:pt x="155681" y="-65057"/>
                            <a:pt x="389376" y="52325"/>
                            <a:pt x="586539" y="0"/>
                          </a:cubicBezTo>
                          <a:cubicBezTo>
                            <a:pt x="783702" y="-52325"/>
                            <a:pt x="945384" y="20596"/>
                            <a:pt x="1127959" y="0"/>
                          </a:cubicBezTo>
                          <a:cubicBezTo>
                            <a:pt x="1153624" y="214932"/>
                            <a:pt x="1089126" y="310898"/>
                            <a:pt x="1127959" y="442043"/>
                          </a:cubicBezTo>
                          <a:cubicBezTo>
                            <a:pt x="941682" y="494247"/>
                            <a:pt x="733763" y="401054"/>
                            <a:pt x="541420" y="442043"/>
                          </a:cubicBezTo>
                          <a:cubicBezTo>
                            <a:pt x="349077" y="483032"/>
                            <a:pt x="180478" y="440341"/>
                            <a:pt x="0" y="442043"/>
                          </a:cubicBezTo>
                          <a:cubicBezTo>
                            <a:pt x="-28686" y="238109"/>
                            <a:pt x="18554" y="92350"/>
                            <a:pt x="0" y="0"/>
                          </a:cubicBezTo>
                          <a:close/>
                        </a:path>
                        <a:path w="1127959" h="442043" stroke="0" extrusionOk="0">
                          <a:moveTo>
                            <a:pt x="0" y="0"/>
                          </a:moveTo>
                          <a:cubicBezTo>
                            <a:pt x="193517" y="-38426"/>
                            <a:pt x="363890" y="59950"/>
                            <a:pt x="563980" y="0"/>
                          </a:cubicBezTo>
                          <a:cubicBezTo>
                            <a:pt x="764070" y="-59950"/>
                            <a:pt x="972206" y="34718"/>
                            <a:pt x="1127959" y="0"/>
                          </a:cubicBezTo>
                          <a:cubicBezTo>
                            <a:pt x="1153493" y="210487"/>
                            <a:pt x="1108385" y="346091"/>
                            <a:pt x="1127959" y="442043"/>
                          </a:cubicBezTo>
                          <a:cubicBezTo>
                            <a:pt x="975427" y="478785"/>
                            <a:pt x="750883" y="410993"/>
                            <a:pt x="552700" y="442043"/>
                          </a:cubicBezTo>
                          <a:cubicBezTo>
                            <a:pt x="354517" y="473093"/>
                            <a:pt x="200042" y="432885"/>
                            <a:pt x="0" y="442043"/>
                          </a:cubicBezTo>
                          <a:cubicBezTo>
                            <a:pt x="-24073" y="296991"/>
                            <a:pt x="15861" y="12537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11aa</a:t>
              </a:r>
            </a:p>
            <a:p>
              <a:pPr algn="ctr" defTabSz="243894" eaLnBrk="0" fontAlgn="base" hangingPunct="0">
                <a:spcBef>
                  <a:spcPct val="0"/>
                </a:spcBef>
                <a:spcAft>
                  <a:spcPct val="0"/>
                </a:spcAft>
              </a:pPr>
              <a:r>
                <a:rPr lang="en-US" sz="1200" dirty="0">
                  <a:cs typeface="Arial" panose="020B0604020202020204" pitchFamily="34" charset="0"/>
                </a:rPr>
                <a:t>Video Transport</a:t>
              </a:r>
              <a:endParaRPr lang="en-US" sz="1200" b="1" dirty="0">
                <a:cs typeface="Arial" panose="020B0604020202020204" pitchFamily="34" charset="0"/>
              </a:endParaRPr>
            </a:p>
          </p:txBody>
        </p:sp>
        <p:sp>
          <p:nvSpPr>
            <p:cNvPr id="142" name="Rectangle: Rounded Corners 141">
              <a:extLst>
                <a:ext uri="{FF2B5EF4-FFF2-40B4-BE49-F238E27FC236}">
                  <a16:creationId xmlns:a16="http://schemas.microsoft.com/office/drawing/2014/main" id="{8D399DBC-DB31-45C4-BF62-C2AF8F2ADC47}"/>
                </a:ext>
              </a:extLst>
            </p:cNvPr>
            <p:cNvSpPr/>
            <p:nvPr/>
          </p:nvSpPr>
          <p:spPr bwMode="auto">
            <a:xfrm>
              <a:off x="3866170" y="1943496"/>
              <a:ext cx="390294" cy="1402245"/>
            </a:xfrm>
            <a:prstGeom prst="roundRect">
              <a:avLst>
                <a:gd name="adj" fmla="val 10061"/>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1463430"/>
                        <a:gd name="connsiteY0" fmla="*/ 147236 h 5257800"/>
                        <a:gd name="connsiteX1" fmla="*/ 147236 w 1463430"/>
                        <a:gd name="connsiteY1" fmla="*/ 0 h 5257800"/>
                        <a:gd name="connsiteX2" fmla="*/ 743405 w 1463430"/>
                        <a:gd name="connsiteY2" fmla="*/ 0 h 5257800"/>
                        <a:gd name="connsiteX3" fmla="*/ 1316194 w 1463430"/>
                        <a:gd name="connsiteY3" fmla="*/ 0 h 5257800"/>
                        <a:gd name="connsiteX4" fmla="*/ 1463430 w 1463430"/>
                        <a:gd name="connsiteY4" fmla="*/ 147236 h 5257800"/>
                        <a:gd name="connsiteX5" fmla="*/ 1463430 w 1463430"/>
                        <a:gd name="connsiteY5" fmla="*/ 767652 h 5257800"/>
                        <a:gd name="connsiteX6" fmla="*/ 1463430 w 1463430"/>
                        <a:gd name="connsiteY6" fmla="*/ 1288801 h 5257800"/>
                        <a:gd name="connsiteX7" fmla="*/ 1463430 w 1463430"/>
                        <a:gd name="connsiteY7" fmla="*/ 1760318 h 5257800"/>
                        <a:gd name="connsiteX8" fmla="*/ 1463430 w 1463430"/>
                        <a:gd name="connsiteY8" fmla="*/ 2281467 h 5257800"/>
                        <a:gd name="connsiteX9" fmla="*/ 1463430 w 1463430"/>
                        <a:gd name="connsiteY9" fmla="*/ 2951516 h 5257800"/>
                        <a:gd name="connsiteX10" fmla="*/ 1463430 w 1463430"/>
                        <a:gd name="connsiteY10" fmla="*/ 3472666 h 5257800"/>
                        <a:gd name="connsiteX11" fmla="*/ 1463430 w 1463430"/>
                        <a:gd name="connsiteY11" fmla="*/ 3944182 h 5257800"/>
                        <a:gd name="connsiteX12" fmla="*/ 1463430 w 1463430"/>
                        <a:gd name="connsiteY12" fmla="*/ 4465331 h 5257800"/>
                        <a:gd name="connsiteX13" fmla="*/ 1463430 w 1463430"/>
                        <a:gd name="connsiteY13" fmla="*/ 5110564 h 5257800"/>
                        <a:gd name="connsiteX14" fmla="*/ 1316194 w 1463430"/>
                        <a:gd name="connsiteY14" fmla="*/ 5257800 h 5257800"/>
                        <a:gd name="connsiteX15" fmla="*/ 766784 w 1463430"/>
                        <a:gd name="connsiteY15" fmla="*/ 5257800 h 5257800"/>
                        <a:gd name="connsiteX16" fmla="*/ 147236 w 1463430"/>
                        <a:gd name="connsiteY16" fmla="*/ 5257800 h 5257800"/>
                        <a:gd name="connsiteX17" fmla="*/ 0 w 1463430"/>
                        <a:gd name="connsiteY17" fmla="*/ 5110564 h 5257800"/>
                        <a:gd name="connsiteX18" fmla="*/ 0 w 1463430"/>
                        <a:gd name="connsiteY18" fmla="*/ 4490148 h 5257800"/>
                        <a:gd name="connsiteX19" fmla="*/ 0 w 1463430"/>
                        <a:gd name="connsiteY19" fmla="*/ 3820099 h 5257800"/>
                        <a:gd name="connsiteX20" fmla="*/ 0 w 1463430"/>
                        <a:gd name="connsiteY20" fmla="*/ 3298949 h 5257800"/>
                        <a:gd name="connsiteX21" fmla="*/ 0 w 1463430"/>
                        <a:gd name="connsiteY21" fmla="*/ 2678533 h 5257800"/>
                        <a:gd name="connsiteX22" fmla="*/ 0 w 1463430"/>
                        <a:gd name="connsiteY22" fmla="*/ 2207017 h 5257800"/>
                        <a:gd name="connsiteX23" fmla="*/ 0 w 1463430"/>
                        <a:gd name="connsiteY23" fmla="*/ 1487335 h 5257800"/>
                        <a:gd name="connsiteX24" fmla="*/ 0 w 1463430"/>
                        <a:gd name="connsiteY24" fmla="*/ 866919 h 5257800"/>
                        <a:gd name="connsiteX25" fmla="*/ 0 w 1463430"/>
                        <a:gd name="connsiteY25" fmla="*/ 147236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430" h="5257800" fill="none" extrusionOk="0">
                          <a:moveTo>
                            <a:pt x="0" y="147236"/>
                          </a:moveTo>
                          <a:cubicBezTo>
                            <a:pt x="-2670" y="71279"/>
                            <a:pt x="56436" y="-12584"/>
                            <a:pt x="147236" y="0"/>
                          </a:cubicBezTo>
                          <a:cubicBezTo>
                            <a:pt x="441442" y="-8509"/>
                            <a:pt x="504074" y="12188"/>
                            <a:pt x="743405" y="0"/>
                          </a:cubicBezTo>
                          <a:cubicBezTo>
                            <a:pt x="982736" y="-12188"/>
                            <a:pt x="1186764" y="-12543"/>
                            <a:pt x="1316194" y="0"/>
                          </a:cubicBezTo>
                          <a:cubicBezTo>
                            <a:pt x="1396222" y="4015"/>
                            <a:pt x="1458812" y="51377"/>
                            <a:pt x="1463430" y="147236"/>
                          </a:cubicBezTo>
                          <a:cubicBezTo>
                            <a:pt x="1488580" y="318096"/>
                            <a:pt x="1442431" y="556158"/>
                            <a:pt x="1463430" y="767652"/>
                          </a:cubicBezTo>
                          <a:cubicBezTo>
                            <a:pt x="1484429" y="979146"/>
                            <a:pt x="1483731" y="1042898"/>
                            <a:pt x="1463430" y="1288801"/>
                          </a:cubicBezTo>
                          <a:cubicBezTo>
                            <a:pt x="1443129" y="1534704"/>
                            <a:pt x="1441699" y="1538005"/>
                            <a:pt x="1463430" y="1760318"/>
                          </a:cubicBezTo>
                          <a:cubicBezTo>
                            <a:pt x="1485161" y="1982631"/>
                            <a:pt x="1485038" y="2122595"/>
                            <a:pt x="1463430" y="2281467"/>
                          </a:cubicBezTo>
                          <a:cubicBezTo>
                            <a:pt x="1441822" y="2440339"/>
                            <a:pt x="1485988" y="2692480"/>
                            <a:pt x="1463430" y="2951516"/>
                          </a:cubicBezTo>
                          <a:cubicBezTo>
                            <a:pt x="1440872" y="3210552"/>
                            <a:pt x="1446044" y="3300209"/>
                            <a:pt x="1463430" y="3472666"/>
                          </a:cubicBezTo>
                          <a:cubicBezTo>
                            <a:pt x="1480817" y="3645123"/>
                            <a:pt x="1444249" y="3834853"/>
                            <a:pt x="1463430" y="3944182"/>
                          </a:cubicBezTo>
                          <a:cubicBezTo>
                            <a:pt x="1482611" y="4053511"/>
                            <a:pt x="1458192" y="4288870"/>
                            <a:pt x="1463430" y="4465331"/>
                          </a:cubicBezTo>
                          <a:cubicBezTo>
                            <a:pt x="1468668" y="4641792"/>
                            <a:pt x="1443683" y="4806252"/>
                            <a:pt x="1463430" y="5110564"/>
                          </a:cubicBezTo>
                          <a:cubicBezTo>
                            <a:pt x="1453556" y="5193064"/>
                            <a:pt x="1405576" y="5266272"/>
                            <a:pt x="1316194" y="5257800"/>
                          </a:cubicBezTo>
                          <a:cubicBezTo>
                            <a:pt x="1148365" y="5246793"/>
                            <a:pt x="929394" y="5255349"/>
                            <a:pt x="766784" y="5257800"/>
                          </a:cubicBezTo>
                          <a:cubicBezTo>
                            <a:pt x="604174" y="5260252"/>
                            <a:pt x="308253" y="5272975"/>
                            <a:pt x="147236" y="5257800"/>
                          </a:cubicBezTo>
                          <a:cubicBezTo>
                            <a:pt x="71232" y="5276447"/>
                            <a:pt x="13664" y="5197633"/>
                            <a:pt x="0" y="5110564"/>
                          </a:cubicBezTo>
                          <a:cubicBezTo>
                            <a:pt x="-28368" y="4809729"/>
                            <a:pt x="21617" y="4786787"/>
                            <a:pt x="0" y="4490148"/>
                          </a:cubicBezTo>
                          <a:cubicBezTo>
                            <a:pt x="-21617" y="4193509"/>
                            <a:pt x="25469" y="3956532"/>
                            <a:pt x="0" y="3820099"/>
                          </a:cubicBezTo>
                          <a:cubicBezTo>
                            <a:pt x="-25469" y="3683666"/>
                            <a:pt x="-24596" y="3416162"/>
                            <a:pt x="0" y="3298949"/>
                          </a:cubicBezTo>
                          <a:cubicBezTo>
                            <a:pt x="24596" y="3181736"/>
                            <a:pt x="-28361" y="2910732"/>
                            <a:pt x="0" y="2678533"/>
                          </a:cubicBezTo>
                          <a:cubicBezTo>
                            <a:pt x="28361" y="2446334"/>
                            <a:pt x="8545" y="2301494"/>
                            <a:pt x="0" y="2207017"/>
                          </a:cubicBezTo>
                          <a:cubicBezTo>
                            <a:pt x="-8545" y="2112540"/>
                            <a:pt x="35105" y="1675970"/>
                            <a:pt x="0" y="1487335"/>
                          </a:cubicBezTo>
                          <a:cubicBezTo>
                            <a:pt x="-35105" y="1298700"/>
                            <a:pt x="-18814" y="1018566"/>
                            <a:pt x="0" y="866919"/>
                          </a:cubicBezTo>
                          <a:cubicBezTo>
                            <a:pt x="18814" y="715272"/>
                            <a:pt x="-11198" y="331158"/>
                            <a:pt x="0" y="147236"/>
                          </a:cubicBezTo>
                          <a:close/>
                        </a:path>
                        <a:path w="1463430" h="5257800" stroke="0" extrusionOk="0">
                          <a:moveTo>
                            <a:pt x="0" y="147236"/>
                          </a:moveTo>
                          <a:cubicBezTo>
                            <a:pt x="-4698" y="63022"/>
                            <a:pt x="54184" y="4405"/>
                            <a:pt x="147236" y="0"/>
                          </a:cubicBezTo>
                          <a:cubicBezTo>
                            <a:pt x="336746" y="-25506"/>
                            <a:pt x="452752" y="-19986"/>
                            <a:pt x="755094" y="0"/>
                          </a:cubicBezTo>
                          <a:cubicBezTo>
                            <a:pt x="1057436" y="19986"/>
                            <a:pt x="1096457" y="-11789"/>
                            <a:pt x="1316194" y="0"/>
                          </a:cubicBezTo>
                          <a:cubicBezTo>
                            <a:pt x="1392203" y="-2904"/>
                            <a:pt x="1471118" y="69593"/>
                            <a:pt x="1463430" y="147236"/>
                          </a:cubicBezTo>
                          <a:cubicBezTo>
                            <a:pt x="1456882" y="263193"/>
                            <a:pt x="1455162" y="546115"/>
                            <a:pt x="1463430" y="668385"/>
                          </a:cubicBezTo>
                          <a:cubicBezTo>
                            <a:pt x="1471698" y="790655"/>
                            <a:pt x="1471672" y="1125450"/>
                            <a:pt x="1463430" y="1388068"/>
                          </a:cubicBezTo>
                          <a:cubicBezTo>
                            <a:pt x="1455188" y="1650686"/>
                            <a:pt x="1451857" y="1716597"/>
                            <a:pt x="1463430" y="1909217"/>
                          </a:cubicBezTo>
                          <a:cubicBezTo>
                            <a:pt x="1475003" y="2101837"/>
                            <a:pt x="1435167" y="2338075"/>
                            <a:pt x="1463430" y="2628900"/>
                          </a:cubicBezTo>
                          <a:cubicBezTo>
                            <a:pt x="1491693" y="2919725"/>
                            <a:pt x="1464762" y="2890064"/>
                            <a:pt x="1463430" y="3100416"/>
                          </a:cubicBezTo>
                          <a:cubicBezTo>
                            <a:pt x="1462098" y="3310768"/>
                            <a:pt x="1450725" y="3512129"/>
                            <a:pt x="1463430" y="3720832"/>
                          </a:cubicBezTo>
                          <a:cubicBezTo>
                            <a:pt x="1476135" y="3929535"/>
                            <a:pt x="1481370" y="4123072"/>
                            <a:pt x="1463430" y="4341248"/>
                          </a:cubicBezTo>
                          <a:cubicBezTo>
                            <a:pt x="1445490" y="4559424"/>
                            <a:pt x="1498098" y="4859239"/>
                            <a:pt x="1463430" y="5110564"/>
                          </a:cubicBezTo>
                          <a:cubicBezTo>
                            <a:pt x="1469198" y="5198946"/>
                            <a:pt x="1412434" y="5244733"/>
                            <a:pt x="1316194" y="5257800"/>
                          </a:cubicBezTo>
                          <a:cubicBezTo>
                            <a:pt x="1104755" y="5280233"/>
                            <a:pt x="858586" y="5247089"/>
                            <a:pt x="731715" y="5257800"/>
                          </a:cubicBezTo>
                          <a:cubicBezTo>
                            <a:pt x="604844" y="5268511"/>
                            <a:pt x="297482" y="5258725"/>
                            <a:pt x="147236" y="5257800"/>
                          </a:cubicBezTo>
                          <a:cubicBezTo>
                            <a:pt x="62532" y="5250894"/>
                            <a:pt x="784" y="5181276"/>
                            <a:pt x="0" y="5110564"/>
                          </a:cubicBezTo>
                          <a:cubicBezTo>
                            <a:pt x="31585" y="4776235"/>
                            <a:pt x="-20403" y="4575138"/>
                            <a:pt x="0" y="4440515"/>
                          </a:cubicBezTo>
                          <a:cubicBezTo>
                            <a:pt x="20403" y="4305892"/>
                            <a:pt x="-3830" y="4036335"/>
                            <a:pt x="0" y="3919365"/>
                          </a:cubicBezTo>
                          <a:cubicBezTo>
                            <a:pt x="3830" y="3802395"/>
                            <a:pt x="-18017" y="3557630"/>
                            <a:pt x="0" y="3199683"/>
                          </a:cubicBezTo>
                          <a:cubicBezTo>
                            <a:pt x="18017" y="2841736"/>
                            <a:pt x="-14725" y="2759740"/>
                            <a:pt x="0" y="2579267"/>
                          </a:cubicBezTo>
                          <a:cubicBezTo>
                            <a:pt x="14725" y="2398794"/>
                            <a:pt x="-8665" y="2204557"/>
                            <a:pt x="0" y="2058117"/>
                          </a:cubicBezTo>
                          <a:cubicBezTo>
                            <a:pt x="8665" y="1911677"/>
                            <a:pt x="5639" y="1739762"/>
                            <a:pt x="0" y="1437701"/>
                          </a:cubicBezTo>
                          <a:cubicBezTo>
                            <a:pt x="-5639" y="1135640"/>
                            <a:pt x="-15800" y="1181188"/>
                            <a:pt x="0" y="966185"/>
                          </a:cubicBezTo>
                          <a:cubicBezTo>
                            <a:pt x="15800" y="751182"/>
                            <a:pt x="-30663" y="379004"/>
                            <a:pt x="0" y="147236"/>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802.11-2020</a:t>
              </a:r>
            </a:p>
          </p:txBody>
        </p:sp>
        <p:sp>
          <p:nvSpPr>
            <p:cNvPr id="143" name="Rectangle 142">
              <a:extLst>
                <a:ext uri="{FF2B5EF4-FFF2-40B4-BE49-F238E27FC236}">
                  <a16:creationId xmlns:a16="http://schemas.microsoft.com/office/drawing/2014/main" id="{6E18FD64-D393-4171-AE22-52A3385C22D0}"/>
                </a:ext>
              </a:extLst>
            </p:cNvPr>
            <p:cNvSpPr/>
            <p:nvPr/>
          </p:nvSpPr>
          <p:spPr bwMode="auto">
            <a:xfrm>
              <a:off x="3899910" y="3047653"/>
              <a:ext cx="320079" cy="117892"/>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00155"/>
                        <a:gd name="connsiteY0" fmla="*/ 0 h 442043"/>
                        <a:gd name="connsiteX1" fmla="*/ 400052 w 1200155"/>
                        <a:gd name="connsiteY1" fmla="*/ 0 h 442043"/>
                        <a:gd name="connsiteX2" fmla="*/ 800103 w 1200155"/>
                        <a:gd name="connsiteY2" fmla="*/ 0 h 442043"/>
                        <a:gd name="connsiteX3" fmla="*/ 1200155 w 1200155"/>
                        <a:gd name="connsiteY3" fmla="*/ 0 h 442043"/>
                        <a:gd name="connsiteX4" fmla="*/ 1200155 w 1200155"/>
                        <a:gd name="connsiteY4" fmla="*/ 442043 h 442043"/>
                        <a:gd name="connsiteX5" fmla="*/ 812105 w 1200155"/>
                        <a:gd name="connsiteY5" fmla="*/ 442043 h 442043"/>
                        <a:gd name="connsiteX6" fmla="*/ 412053 w 1200155"/>
                        <a:gd name="connsiteY6" fmla="*/ 442043 h 442043"/>
                        <a:gd name="connsiteX7" fmla="*/ 0 w 1200155"/>
                        <a:gd name="connsiteY7" fmla="*/ 442043 h 442043"/>
                        <a:gd name="connsiteX8" fmla="*/ 0 w 1200155"/>
                        <a:gd name="connsiteY8" fmla="*/ 0 h 44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442043"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33342" y="213283"/>
                            <a:pt x="1164543" y="245121"/>
                            <a:pt x="1200155" y="442043"/>
                          </a:cubicBezTo>
                          <a:cubicBezTo>
                            <a:pt x="1119554" y="470280"/>
                            <a:pt x="999785" y="404942"/>
                            <a:pt x="812105" y="442043"/>
                          </a:cubicBezTo>
                          <a:cubicBezTo>
                            <a:pt x="624425" y="479144"/>
                            <a:pt x="526756" y="413887"/>
                            <a:pt x="412053" y="442043"/>
                          </a:cubicBezTo>
                          <a:cubicBezTo>
                            <a:pt x="297350" y="470199"/>
                            <a:pt x="148510" y="424797"/>
                            <a:pt x="0" y="442043"/>
                          </a:cubicBezTo>
                          <a:cubicBezTo>
                            <a:pt x="-46908" y="284603"/>
                            <a:pt x="21781" y="102100"/>
                            <a:pt x="0" y="0"/>
                          </a:cubicBezTo>
                          <a:close/>
                        </a:path>
                        <a:path w="1200155" h="442043"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36093" y="183641"/>
                            <a:pt x="1178979" y="240321"/>
                            <a:pt x="1200155" y="442043"/>
                          </a:cubicBezTo>
                          <a:cubicBezTo>
                            <a:pt x="1036059" y="451728"/>
                            <a:pt x="944746" y="439933"/>
                            <a:pt x="788102" y="442043"/>
                          </a:cubicBezTo>
                          <a:cubicBezTo>
                            <a:pt x="631458" y="444153"/>
                            <a:pt x="584689" y="425422"/>
                            <a:pt x="388050" y="442043"/>
                          </a:cubicBezTo>
                          <a:cubicBezTo>
                            <a:pt x="191411" y="458664"/>
                            <a:pt x="86008" y="433176"/>
                            <a:pt x="0" y="442043"/>
                          </a:cubicBezTo>
                          <a:cubicBezTo>
                            <a:pt x="-13433" y="282251"/>
                            <a:pt x="3915" y="180016"/>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11ah</a:t>
              </a:r>
            </a:p>
            <a:p>
              <a:pPr algn="ctr" defTabSz="243894" eaLnBrk="0" fontAlgn="base" hangingPunct="0">
                <a:spcBef>
                  <a:spcPct val="0"/>
                </a:spcBef>
                <a:spcAft>
                  <a:spcPct val="0"/>
                </a:spcAft>
              </a:pPr>
              <a:r>
                <a:rPr lang="en-US" sz="1200" dirty="0">
                  <a:cs typeface="Arial" panose="020B0604020202020204" pitchFamily="34" charset="0"/>
                </a:rPr>
                <a:t>Sub-1 GHz</a:t>
              </a:r>
              <a:endParaRPr lang="en-US" sz="1200" b="1" dirty="0">
                <a:cs typeface="Arial" panose="020B0604020202020204" pitchFamily="34" charset="0"/>
              </a:endParaRPr>
            </a:p>
          </p:txBody>
        </p:sp>
        <p:sp>
          <p:nvSpPr>
            <p:cNvPr id="144" name="Rectangle 143">
              <a:extLst>
                <a:ext uri="{FF2B5EF4-FFF2-40B4-BE49-F238E27FC236}">
                  <a16:creationId xmlns:a16="http://schemas.microsoft.com/office/drawing/2014/main" id="{09A20400-A697-4A6B-A281-BB84FD52342B}"/>
                </a:ext>
              </a:extLst>
            </p:cNvPr>
            <p:cNvSpPr/>
            <p:nvPr/>
          </p:nvSpPr>
          <p:spPr bwMode="auto">
            <a:xfrm>
              <a:off x="3901277" y="3193685"/>
              <a:ext cx="320079" cy="117892"/>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00155"/>
                        <a:gd name="connsiteY0" fmla="*/ 0 h 442043"/>
                        <a:gd name="connsiteX1" fmla="*/ 400052 w 1200155"/>
                        <a:gd name="connsiteY1" fmla="*/ 0 h 442043"/>
                        <a:gd name="connsiteX2" fmla="*/ 800103 w 1200155"/>
                        <a:gd name="connsiteY2" fmla="*/ 0 h 442043"/>
                        <a:gd name="connsiteX3" fmla="*/ 1200155 w 1200155"/>
                        <a:gd name="connsiteY3" fmla="*/ 0 h 442043"/>
                        <a:gd name="connsiteX4" fmla="*/ 1200155 w 1200155"/>
                        <a:gd name="connsiteY4" fmla="*/ 442043 h 442043"/>
                        <a:gd name="connsiteX5" fmla="*/ 812105 w 1200155"/>
                        <a:gd name="connsiteY5" fmla="*/ 442043 h 442043"/>
                        <a:gd name="connsiteX6" fmla="*/ 412053 w 1200155"/>
                        <a:gd name="connsiteY6" fmla="*/ 442043 h 442043"/>
                        <a:gd name="connsiteX7" fmla="*/ 0 w 1200155"/>
                        <a:gd name="connsiteY7" fmla="*/ 442043 h 442043"/>
                        <a:gd name="connsiteX8" fmla="*/ 0 w 1200155"/>
                        <a:gd name="connsiteY8" fmla="*/ 0 h 44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442043"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33342" y="213283"/>
                            <a:pt x="1164543" y="245121"/>
                            <a:pt x="1200155" y="442043"/>
                          </a:cubicBezTo>
                          <a:cubicBezTo>
                            <a:pt x="1119554" y="470280"/>
                            <a:pt x="999785" y="404942"/>
                            <a:pt x="812105" y="442043"/>
                          </a:cubicBezTo>
                          <a:cubicBezTo>
                            <a:pt x="624425" y="479144"/>
                            <a:pt x="526756" y="413887"/>
                            <a:pt x="412053" y="442043"/>
                          </a:cubicBezTo>
                          <a:cubicBezTo>
                            <a:pt x="297350" y="470199"/>
                            <a:pt x="148510" y="424797"/>
                            <a:pt x="0" y="442043"/>
                          </a:cubicBezTo>
                          <a:cubicBezTo>
                            <a:pt x="-46908" y="284603"/>
                            <a:pt x="21781" y="102100"/>
                            <a:pt x="0" y="0"/>
                          </a:cubicBezTo>
                          <a:close/>
                        </a:path>
                        <a:path w="1200155" h="442043"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36093" y="183641"/>
                            <a:pt x="1178979" y="240321"/>
                            <a:pt x="1200155" y="442043"/>
                          </a:cubicBezTo>
                          <a:cubicBezTo>
                            <a:pt x="1036059" y="451728"/>
                            <a:pt x="944746" y="439933"/>
                            <a:pt x="788102" y="442043"/>
                          </a:cubicBezTo>
                          <a:cubicBezTo>
                            <a:pt x="631458" y="444153"/>
                            <a:pt x="584689" y="425422"/>
                            <a:pt x="388050" y="442043"/>
                          </a:cubicBezTo>
                          <a:cubicBezTo>
                            <a:pt x="191411" y="458664"/>
                            <a:pt x="86008" y="433176"/>
                            <a:pt x="0" y="442043"/>
                          </a:cubicBezTo>
                          <a:cubicBezTo>
                            <a:pt x="-13433" y="282251"/>
                            <a:pt x="3915" y="180016"/>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11aj</a:t>
              </a:r>
            </a:p>
            <a:p>
              <a:pPr algn="ctr" defTabSz="243894" eaLnBrk="0" fontAlgn="base" hangingPunct="0">
                <a:spcBef>
                  <a:spcPct val="0"/>
                </a:spcBef>
                <a:spcAft>
                  <a:spcPct val="0"/>
                </a:spcAft>
              </a:pPr>
              <a:r>
                <a:rPr lang="en-US" sz="1200" dirty="0">
                  <a:cs typeface="Arial" panose="020B0604020202020204" pitchFamily="34" charset="0"/>
                </a:rPr>
                <a:t>China </a:t>
              </a:r>
              <a:r>
                <a:rPr lang="en-US" sz="1200" dirty="0" err="1">
                  <a:cs typeface="Arial" panose="020B0604020202020204" pitchFamily="34" charset="0"/>
                </a:rPr>
                <a:t>mmWave</a:t>
              </a:r>
              <a:endParaRPr lang="en-US" sz="1200" dirty="0">
                <a:cs typeface="Arial" panose="020B0604020202020204" pitchFamily="34" charset="0"/>
              </a:endParaRPr>
            </a:p>
          </p:txBody>
        </p:sp>
        <p:sp>
          <p:nvSpPr>
            <p:cNvPr id="145" name="Rectangle 144">
              <a:extLst>
                <a:ext uri="{FF2B5EF4-FFF2-40B4-BE49-F238E27FC236}">
                  <a16:creationId xmlns:a16="http://schemas.microsoft.com/office/drawing/2014/main" id="{D61787BB-49CF-482B-93C0-687050035A51}"/>
                </a:ext>
              </a:extLst>
            </p:cNvPr>
            <p:cNvSpPr/>
            <p:nvPr/>
          </p:nvSpPr>
          <p:spPr bwMode="auto">
            <a:xfrm>
              <a:off x="3910905" y="2433717"/>
              <a:ext cx="300824" cy="15594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127958"/>
                        <a:gd name="connsiteY0" fmla="*/ 0 h 572963"/>
                        <a:gd name="connsiteX1" fmla="*/ 586538 w 1127958"/>
                        <a:gd name="connsiteY1" fmla="*/ 0 h 572963"/>
                        <a:gd name="connsiteX2" fmla="*/ 1127958 w 1127958"/>
                        <a:gd name="connsiteY2" fmla="*/ 0 h 572963"/>
                        <a:gd name="connsiteX3" fmla="*/ 1127958 w 1127958"/>
                        <a:gd name="connsiteY3" fmla="*/ 572963 h 572963"/>
                        <a:gd name="connsiteX4" fmla="*/ 541420 w 1127958"/>
                        <a:gd name="connsiteY4" fmla="*/ 572963 h 572963"/>
                        <a:gd name="connsiteX5" fmla="*/ 0 w 1127958"/>
                        <a:gd name="connsiteY5" fmla="*/ 572963 h 572963"/>
                        <a:gd name="connsiteX6" fmla="*/ 0 w 1127958"/>
                        <a:gd name="connsiteY6" fmla="*/ 0 h 57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8" h="572963" fill="none" extrusionOk="0">
                          <a:moveTo>
                            <a:pt x="0" y="0"/>
                          </a:moveTo>
                          <a:cubicBezTo>
                            <a:pt x="159702" y="-62504"/>
                            <a:pt x="393698" y="53146"/>
                            <a:pt x="586538" y="0"/>
                          </a:cubicBezTo>
                          <a:cubicBezTo>
                            <a:pt x="779378" y="-53146"/>
                            <a:pt x="945383" y="20596"/>
                            <a:pt x="1127958" y="0"/>
                          </a:cubicBezTo>
                          <a:cubicBezTo>
                            <a:pt x="1165137" y="256698"/>
                            <a:pt x="1101826" y="363814"/>
                            <a:pt x="1127958" y="572963"/>
                          </a:cubicBezTo>
                          <a:cubicBezTo>
                            <a:pt x="938761" y="620958"/>
                            <a:pt x="727795" y="531616"/>
                            <a:pt x="541420" y="572963"/>
                          </a:cubicBezTo>
                          <a:cubicBezTo>
                            <a:pt x="355045" y="614310"/>
                            <a:pt x="180478" y="571261"/>
                            <a:pt x="0" y="572963"/>
                          </a:cubicBezTo>
                          <a:cubicBezTo>
                            <a:pt x="-40351" y="362676"/>
                            <a:pt x="51809" y="166074"/>
                            <a:pt x="0" y="0"/>
                          </a:cubicBezTo>
                          <a:close/>
                        </a:path>
                        <a:path w="1127958" h="572963" stroke="0" extrusionOk="0">
                          <a:moveTo>
                            <a:pt x="0" y="0"/>
                          </a:moveTo>
                          <a:cubicBezTo>
                            <a:pt x="198466" y="-37372"/>
                            <a:pt x="367517" y="62673"/>
                            <a:pt x="563979" y="0"/>
                          </a:cubicBezTo>
                          <a:cubicBezTo>
                            <a:pt x="760441" y="-62673"/>
                            <a:pt x="972205" y="34718"/>
                            <a:pt x="1127958" y="0"/>
                          </a:cubicBezTo>
                          <a:cubicBezTo>
                            <a:pt x="1194795" y="146739"/>
                            <a:pt x="1071626" y="426713"/>
                            <a:pt x="1127958" y="572963"/>
                          </a:cubicBezTo>
                          <a:cubicBezTo>
                            <a:pt x="975426" y="609705"/>
                            <a:pt x="750882" y="541913"/>
                            <a:pt x="552699" y="572963"/>
                          </a:cubicBezTo>
                          <a:cubicBezTo>
                            <a:pt x="354516" y="604013"/>
                            <a:pt x="192721" y="561487"/>
                            <a:pt x="0" y="572963"/>
                          </a:cubicBezTo>
                          <a:cubicBezTo>
                            <a:pt x="-49982" y="422479"/>
                            <a:pt x="45481" y="180757"/>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11ai</a:t>
              </a:r>
            </a:p>
            <a:p>
              <a:pPr algn="ctr" defTabSz="243894" eaLnBrk="0" fontAlgn="base" hangingPunct="0">
                <a:spcBef>
                  <a:spcPct val="0"/>
                </a:spcBef>
                <a:spcAft>
                  <a:spcPct val="0"/>
                </a:spcAft>
              </a:pPr>
              <a:r>
                <a:rPr lang="en-US" sz="1200" dirty="0">
                  <a:cs typeface="Arial" panose="020B0604020202020204" pitchFamily="34" charset="0"/>
                </a:rPr>
                <a:t>Fast Initial Link Setup</a:t>
              </a:r>
              <a:endParaRPr lang="en-US" sz="1200" b="1" dirty="0">
                <a:cs typeface="Arial" panose="020B0604020202020204" pitchFamily="34" charset="0"/>
              </a:endParaRPr>
            </a:p>
          </p:txBody>
        </p:sp>
        <p:sp>
          <p:nvSpPr>
            <p:cNvPr id="146" name="Rectangle 145">
              <a:extLst>
                <a:ext uri="{FF2B5EF4-FFF2-40B4-BE49-F238E27FC236}">
                  <a16:creationId xmlns:a16="http://schemas.microsoft.com/office/drawing/2014/main" id="{44BD13EA-60E9-4974-B8BC-5CFBD7FDBA03}"/>
                </a:ext>
              </a:extLst>
            </p:cNvPr>
            <p:cNvSpPr/>
            <p:nvPr/>
          </p:nvSpPr>
          <p:spPr bwMode="auto">
            <a:xfrm>
              <a:off x="3910905" y="2287919"/>
              <a:ext cx="300825" cy="117892"/>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127959"/>
                        <a:gd name="connsiteY0" fmla="*/ 0 h 442043"/>
                        <a:gd name="connsiteX1" fmla="*/ 586539 w 1127959"/>
                        <a:gd name="connsiteY1" fmla="*/ 0 h 442043"/>
                        <a:gd name="connsiteX2" fmla="*/ 1127959 w 1127959"/>
                        <a:gd name="connsiteY2" fmla="*/ 0 h 442043"/>
                        <a:gd name="connsiteX3" fmla="*/ 1127959 w 1127959"/>
                        <a:gd name="connsiteY3" fmla="*/ 442043 h 442043"/>
                        <a:gd name="connsiteX4" fmla="*/ 541420 w 1127959"/>
                        <a:gd name="connsiteY4" fmla="*/ 442043 h 442043"/>
                        <a:gd name="connsiteX5" fmla="*/ 0 w 1127959"/>
                        <a:gd name="connsiteY5" fmla="*/ 442043 h 442043"/>
                        <a:gd name="connsiteX6" fmla="*/ 0 w 1127959"/>
                        <a:gd name="connsiteY6" fmla="*/ 0 h 44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9" h="442043" fill="none" extrusionOk="0">
                          <a:moveTo>
                            <a:pt x="0" y="0"/>
                          </a:moveTo>
                          <a:cubicBezTo>
                            <a:pt x="155681" y="-65057"/>
                            <a:pt x="389376" y="52325"/>
                            <a:pt x="586539" y="0"/>
                          </a:cubicBezTo>
                          <a:cubicBezTo>
                            <a:pt x="783702" y="-52325"/>
                            <a:pt x="945384" y="20596"/>
                            <a:pt x="1127959" y="0"/>
                          </a:cubicBezTo>
                          <a:cubicBezTo>
                            <a:pt x="1153624" y="214932"/>
                            <a:pt x="1089126" y="310898"/>
                            <a:pt x="1127959" y="442043"/>
                          </a:cubicBezTo>
                          <a:cubicBezTo>
                            <a:pt x="941682" y="494247"/>
                            <a:pt x="733763" y="401054"/>
                            <a:pt x="541420" y="442043"/>
                          </a:cubicBezTo>
                          <a:cubicBezTo>
                            <a:pt x="349077" y="483032"/>
                            <a:pt x="180478" y="440341"/>
                            <a:pt x="0" y="442043"/>
                          </a:cubicBezTo>
                          <a:cubicBezTo>
                            <a:pt x="-28686" y="238109"/>
                            <a:pt x="18554" y="92350"/>
                            <a:pt x="0" y="0"/>
                          </a:cubicBezTo>
                          <a:close/>
                        </a:path>
                        <a:path w="1127959" h="442043" stroke="0" extrusionOk="0">
                          <a:moveTo>
                            <a:pt x="0" y="0"/>
                          </a:moveTo>
                          <a:cubicBezTo>
                            <a:pt x="193517" y="-38426"/>
                            <a:pt x="363890" y="59950"/>
                            <a:pt x="563980" y="0"/>
                          </a:cubicBezTo>
                          <a:cubicBezTo>
                            <a:pt x="764070" y="-59950"/>
                            <a:pt x="972206" y="34718"/>
                            <a:pt x="1127959" y="0"/>
                          </a:cubicBezTo>
                          <a:cubicBezTo>
                            <a:pt x="1153493" y="210487"/>
                            <a:pt x="1108385" y="346091"/>
                            <a:pt x="1127959" y="442043"/>
                          </a:cubicBezTo>
                          <a:cubicBezTo>
                            <a:pt x="975427" y="478785"/>
                            <a:pt x="750883" y="410993"/>
                            <a:pt x="552700" y="442043"/>
                          </a:cubicBezTo>
                          <a:cubicBezTo>
                            <a:pt x="354517" y="473093"/>
                            <a:pt x="200042" y="432885"/>
                            <a:pt x="0" y="442043"/>
                          </a:cubicBezTo>
                          <a:cubicBezTo>
                            <a:pt x="-24073" y="296991"/>
                            <a:pt x="15861" y="12537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11ak</a:t>
              </a:r>
            </a:p>
            <a:p>
              <a:pPr algn="ctr" defTabSz="243894" eaLnBrk="0" fontAlgn="base" hangingPunct="0">
                <a:spcBef>
                  <a:spcPct val="0"/>
                </a:spcBef>
                <a:spcAft>
                  <a:spcPct val="0"/>
                </a:spcAft>
              </a:pPr>
              <a:r>
                <a:rPr lang="en-US" sz="1200" dirty="0">
                  <a:cs typeface="Arial" panose="020B0604020202020204" pitchFamily="34" charset="0"/>
                </a:rPr>
                <a:t>General Link</a:t>
              </a:r>
              <a:endParaRPr lang="en-US" sz="1200" b="1" dirty="0">
                <a:cs typeface="Arial" panose="020B0604020202020204" pitchFamily="34" charset="0"/>
              </a:endParaRPr>
            </a:p>
          </p:txBody>
        </p:sp>
        <p:sp>
          <p:nvSpPr>
            <p:cNvPr id="147" name="Rectangle 146">
              <a:extLst>
                <a:ext uri="{FF2B5EF4-FFF2-40B4-BE49-F238E27FC236}">
                  <a16:creationId xmlns:a16="http://schemas.microsoft.com/office/drawing/2014/main" id="{F4EDE90E-2902-463A-90F6-141BC424F29C}"/>
                </a:ext>
              </a:extLst>
            </p:cNvPr>
            <p:cNvSpPr/>
            <p:nvPr/>
          </p:nvSpPr>
          <p:spPr bwMode="auto">
            <a:xfrm>
              <a:off x="3910905" y="2103967"/>
              <a:ext cx="300825" cy="15594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127959"/>
                        <a:gd name="connsiteY0" fmla="*/ 0 h 565356"/>
                        <a:gd name="connsiteX1" fmla="*/ 586539 w 1127959"/>
                        <a:gd name="connsiteY1" fmla="*/ 0 h 565356"/>
                        <a:gd name="connsiteX2" fmla="*/ 1127959 w 1127959"/>
                        <a:gd name="connsiteY2" fmla="*/ 0 h 565356"/>
                        <a:gd name="connsiteX3" fmla="*/ 1127959 w 1127959"/>
                        <a:gd name="connsiteY3" fmla="*/ 565356 h 565356"/>
                        <a:gd name="connsiteX4" fmla="*/ 541420 w 1127959"/>
                        <a:gd name="connsiteY4" fmla="*/ 565356 h 565356"/>
                        <a:gd name="connsiteX5" fmla="*/ 0 w 1127959"/>
                        <a:gd name="connsiteY5" fmla="*/ 565356 h 565356"/>
                        <a:gd name="connsiteX6" fmla="*/ 0 w 1127959"/>
                        <a:gd name="connsiteY6" fmla="*/ 0 h 56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9" h="565356" fill="none" extrusionOk="0">
                          <a:moveTo>
                            <a:pt x="0" y="0"/>
                          </a:moveTo>
                          <a:cubicBezTo>
                            <a:pt x="155681" y="-65057"/>
                            <a:pt x="389376" y="52325"/>
                            <a:pt x="586539" y="0"/>
                          </a:cubicBezTo>
                          <a:cubicBezTo>
                            <a:pt x="783702" y="-52325"/>
                            <a:pt x="945384" y="20596"/>
                            <a:pt x="1127959" y="0"/>
                          </a:cubicBezTo>
                          <a:cubicBezTo>
                            <a:pt x="1172815" y="121775"/>
                            <a:pt x="1069210" y="300706"/>
                            <a:pt x="1127959" y="565356"/>
                          </a:cubicBezTo>
                          <a:cubicBezTo>
                            <a:pt x="941682" y="617560"/>
                            <a:pt x="733763" y="524367"/>
                            <a:pt x="541420" y="565356"/>
                          </a:cubicBezTo>
                          <a:cubicBezTo>
                            <a:pt x="349077" y="606345"/>
                            <a:pt x="180478" y="563654"/>
                            <a:pt x="0" y="565356"/>
                          </a:cubicBezTo>
                          <a:cubicBezTo>
                            <a:pt x="-50242" y="337177"/>
                            <a:pt x="50721" y="204919"/>
                            <a:pt x="0" y="0"/>
                          </a:cubicBezTo>
                          <a:close/>
                        </a:path>
                        <a:path w="1127959" h="565356" stroke="0" extrusionOk="0">
                          <a:moveTo>
                            <a:pt x="0" y="0"/>
                          </a:moveTo>
                          <a:cubicBezTo>
                            <a:pt x="193517" y="-38426"/>
                            <a:pt x="363890" y="59950"/>
                            <a:pt x="563980" y="0"/>
                          </a:cubicBezTo>
                          <a:cubicBezTo>
                            <a:pt x="764070" y="-59950"/>
                            <a:pt x="972206" y="34718"/>
                            <a:pt x="1127959" y="0"/>
                          </a:cubicBezTo>
                          <a:cubicBezTo>
                            <a:pt x="1175879" y="280656"/>
                            <a:pt x="1086407" y="325775"/>
                            <a:pt x="1127959" y="565356"/>
                          </a:cubicBezTo>
                          <a:cubicBezTo>
                            <a:pt x="975427" y="602098"/>
                            <a:pt x="750883" y="534306"/>
                            <a:pt x="552700" y="565356"/>
                          </a:cubicBezTo>
                          <a:cubicBezTo>
                            <a:pt x="354517" y="596406"/>
                            <a:pt x="200042" y="556198"/>
                            <a:pt x="0" y="565356"/>
                          </a:cubicBezTo>
                          <a:cubicBezTo>
                            <a:pt x="-833" y="448216"/>
                            <a:pt x="36139" y="127301"/>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11aq</a:t>
              </a:r>
            </a:p>
            <a:p>
              <a:pPr algn="ctr" defTabSz="243894" eaLnBrk="0" fontAlgn="base" hangingPunct="0">
                <a:spcBef>
                  <a:spcPct val="0"/>
                </a:spcBef>
                <a:spcAft>
                  <a:spcPct val="0"/>
                </a:spcAft>
              </a:pPr>
              <a:r>
                <a:rPr lang="en-US" sz="1200" dirty="0">
                  <a:cs typeface="Arial" panose="020B0604020202020204" pitchFamily="34" charset="0"/>
                </a:rPr>
                <a:t>Pre-association Discovery</a:t>
              </a:r>
              <a:endParaRPr lang="en-US" sz="1200" b="1" dirty="0">
                <a:cs typeface="Arial" panose="020B0604020202020204" pitchFamily="34" charset="0"/>
              </a:endParaRPr>
            </a:p>
          </p:txBody>
        </p:sp>
        <p:sp>
          <p:nvSpPr>
            <p:cNvPr id="148" name="Rectangle 147">
              <a:extLst>
                <a:ext uri="{FF2B5EF4-FFF2-40B4-BE49-F238E27FC236}">
                  <a16:creationId xmlns:a16="http://schemas.microsoft.com/office/drawing/2014/main" id="{B25B2931-D714-4E34-A8E6-D95D623E724D}"/>
                </a:ext>
              </a:extLst>
            </p:cNvPr>
            <p:cNvSpPr/>
            <p:nvPr/>
          </p:nvSpPr>
          <p:spPr bwMode="auto">
            <a:xfrm>
              <a:off x="4362221" y="2108673"/>
              <a:ext cx="300825" cy="166905"/>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127959"/>
                        <a:gd name="connsiteY0" fmla="*/ 0 h 565356"/>
                        <a:gd name="connsiteX1" fmla="*/ 586539 w 1127959"/>
                        <a:gd name="connsiteY1" fmla="*/ 0 h 565356"/>
                        <a:gd name="connsiteX2" fmla="*/ 1127959 w 1127959"/>
                        <a:gd name="connsiteY2" fmla="*/ 0 h 565356"/>
                        <a:gd name="connsiteX3" fmla="*/ 1127959 w 1127959"/>
                        <a:gd name="connsiteY3" fmla="*/ 565356 h 565356"/>
                        <a:gd name="connsiteX4" fmla="*/ 541420 w 1127959"/>
                        <a:gd name="connsiteY4" fmla="*/ 565356 h 565356"/>
                        <a:gd name="connsiteX5" fmla="*/ 0 w 1127959"/>
                        <a:gd name="connsiteY5" fmla="*/ 565356 h 565356"/>
                        <a:gd name="connsiteX6" fmla="*/ 0 w 1127959"/>
                        <a:gd name="connsiteY6" fmla="*/ 0 h 56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9" h="565356" fill="none" extrusionOk="0">
                          <a:moveTo>
                            <a:pt x="0" y="0"/>
                          </a:moveTo>
                          <a:cubicBezTo>
                            <a:pt x="155681" y="-65057"/>
                            <a:pt x="389376" y="52325"/>
                            <a:pt x="586539" y="0"/>
                          </a:cubicBezTo>
                          <a:cubicBezTo>
                            <a:pt x="783702" y="-52325"/>
                            <a:pt x="945384" y="20596"/>
                            <a:pt x="1127959" y="0"/>
                          </a:cubicBezTo>
                          <a:cubicBezTo>
                            <a:pt x="1172815" y="121775"/>
                            <a:pt x="1069210" y="300706"/>
                            <a:pt x="1127959" y="565356"/>
                          </a:cubicBezTo>
                          <a:cubicBezTo>
                            <a:pt x="941682" y="617560"/>
                            <a:pt x="733763" y="524367"/>
                            <a:pt x="541420" y="565356"/>
                          </a:cubicBezTo>
                          <a:cubicBezTo>
                            <a:pt x="349077" y="606345"/>
                            <a:pt x="180478" y="563654"/>
                            <a:pt x="0" y="565356"/>
                          </a:cubicBezTo>
                          <a:cubicBezTo>
                            <a:pt x="-50242" y="337177"/>
                            <a:pt x="50721" y="204919"/>
                            <a:pt x="0" y="0"/>
                          </a:cubicBezTo>
                          <a:close/>
                        </a:path>
                        <a:path w="1127959" h="565356" stroke="0" extrusionOk="0">
                          <a:moveTo>
                            <a:pt x="0" y="0"/>
                          </a:moveTo>
                          <a:cubicBezTo>
                            <a:pt x="193517" y="-38426"/>
                            <a:pt x="363890" y="59950"/>
                            <a:pt x="563980" y="0"/>
                          </a:cubicBezTo>
                          <a:cubicBezTo>
                            <a:pt x="764070" y="-59950"/>
                            <a:pt x="972206" y="34718"/>
                            <a:pt x="1127959" y="0"/>
                          </a:cubicBezTo>
                          <a:cubicBezTo>
                            <a:pt x="1175879" y="280656"/>
                            <a:pt x="1086407" y="325775"/>
                            <a:pt x="1127959" y="565356"/>
                          </a:cubicBezTo>
                          <a:cubicBezTo>
                            <a:pt x="975427" y="602098"/>
                            <a:pt x="750883" y="534306"/>
                            <a:pt x="552700" y="565356"/>
                          </a:cubicBezTo>
                          <a:cubicBezTo>
                            <a:pt x="354517" y="596406"/>
                            <a:pt x="200042" y="556198"/>
                            <a:pt x="0" y="565356"/>
                          </a:cubicBezTo>
                          <a:cubicBezTo>
                            <a:pt x="-833" y="448216"/>
                            <a:pt x="36139" y="127301"/>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11bc</a:t>
              </a:r>
            </a:p>
            <a:p>
              <a:pPr algn="ctr" defTabSz="243894" eaLnBrk="0" fontAlgn="base" hangingPunct="0">
                <a:spcBef>
                  <a:spcPct val="0"/>
                </a:spcBef>
                <a:spcAft>
                  <a:spcPct val="0"/>
                </a:spcAft>
              </a:pPr>
              <a:r>
                <a:rPr lang="en-US" sz="1200" dirty="0">
                  <a:cs typeface="Arial" panose="020B0604020202020204" pitchFamily="34" charset="0"/>
                </a:rPr>
                <a:t>Broadcast Services</a:t>
              </a:r>
              <a:endParaRPr lang="en-US" sz="1200" b="1" dirty="0">
                <a:cs typeface="Arial" panose="020B0604020202020204" pitchFamily="34" charset="0"/>
              </a:endParaRPr>
            </a:p>
          </p:txBody>
        </p:sp>
        <p:sp>
          <p:nvSpPr>
            <p:cNvPr id="149" name="Rectangle 148">
              <a:extLst>
                <a:ext uri="{FF2B5EF4-FFF2-40B4-BE49-F238E27FC236}">
                  <a16:creationId xmlns:a16="http://schemas.microsoft.com/office/drawing/2014/main" id="{C6191852-D04A-431B-9118-7EDF30C7E9A2}"/>
                </a:ext>
              </a:extLst>
            </p:cNvPr>
            <p:cNvSpPr/>
            <p:nvPr/>
          </p:nvSpPr>
          <p:spPr bwMode="auto">
            <a:xfrm>
              <a:off x="4348371" y="3036801"/>
              <a:ext cx="320079" cy="150779"/>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00155"/>
                        <a:gd name="connsiteY0" fmla="*/ 0 h 565356"/>
                        <a:gd name="connsiteX1" fmla="*/ 400052 w 1200155"/>
                        <a:gd name="connsiteY1" fmla="*/ 0 h 565356"/>
                        <a:gd name="connsiteX2" fmla="*/ 800103 w 1200155"/>
                        <a:gd name="connsiteY2" fmla="*/ 0 h 565356"/>
                        <a:gd name="connsiteX3" fmla="*/ 1200155 w 1200155"/>
                        <a:gd name="connsiteY3" fmla="*/ 0 h 565356"/>
                        <a:gd name="connsiteX4" fmla="*/ 1200155 w 1200155"/>
                        <a:gd name="connsiteY4" fmla="*/ 565356 h 565356"/>
                        <a:gd name="connsiteX5" fmla="*/ 812105 w 1200155"/>
                        <a:gd name="connsiteY5" fmla="*/ 565356 h 565356"/>
                        <a:gd name="connsiteX6" fmla="*/ 412053 w 1200155"/>
                        <a:gd name="connsiteY6" fmla="*/ 565356 h 565356"/>
                        <a:gd name="connsiteX7" fmla="*/ 0 w 1200155"/>
                        <a:gd name="connsiteY7" fmla="*/ 565356 h 565356"/>
                        <a:gd name="connsiteX8" fmla="*/ 0 w 1200155"/>
                        <a:gd name="connsiteY8" fmla="*/ 0 h 56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565356"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27197" y="181637"/>
                            <a:pt x="1183018" y="405564"/>
                            <a:pt x="1200155" y="565356"/>
                          </a:cubicBezTo>
                          <a:cubicBezTo>
                            <a:pt x="1119554" y="593593"/>
                            <a:pt x="999785" y="528255"/>
                            <a:pt x="812105" y="565356"/>
                          </a:cubicBezTo>
                          <a:cubicBezTo>
                            <a:pt x="624425" y="602457"/>
                            <a:pt x="526756" y="537200"/>
                            <a:pt x="412053" y="565356"/>
                          </a:cubicBezTo>
                          <a:cubicBezTo>
                            <a:pt x="297350" y="593512"/>
                            <a:pt x="148510" y="548110"/>
                            <a:pt x="0" y="565356"/>
                          </a:cubicBezTo>
                          <a:cubicBezTo>
                            <a:pt x="-10271" y="331120"/>
                            <a:pt x="42604" y="126554"/>
                            <a:pt x="0" y="0"/>
                          </a:cubicBezTo>
                          <a:close/>
                        </a:path>
                        <a:path w="1200155" h="565356"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21909" y="266515"/>
                            <a:pt x="1147787" y="448260"/>
                            <a:pt x="1200155" y="565356"/>
                          </a:cubicBezTo>
                          <a:cubicBezTo>
                            <a:pt x="1036059" y="575041"/>
                            <a:pt x="944746" y="563246"/>
                            <a:pt x="788102" y="565356"/>
                          </a:cubicBezTo>
                          <a:cubicBezTo>
                            <a:pt x="631458" y="567466"/>
                            <a:pt x="584689" y="548735"/>
                            <a:pt x="388050" y="565356"/>
                          </a:cubicBezTo>
                          <a:cubicBezTo>
                            <a:pt x="191411" y="581977"/>
                            <a:pt x="86008" y="556489"/>
                            <a:pt x="0" y="565356"/>
                          </a:cubicBezTo>
                          <a:cubicBezTo>
                            <a:pt x="-64155" y="393641"/>
                            <a:pt x="2186" y="274140"/>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11bb</a:t>
              </a:r>
            </a:p>
            <a:p>
              <a:pPr algn="ctr" defTabSz="243894" eaLnBrk="0" fontAlgn="base" hangingPunct="0">
                <a:spcBef>
                  <a:spcPct val="0"/>
                </a:spcBef>
                <a:spcAft>
                  <a:spcPct val="0"/>
                </a:spcAft>
              </a:pPr>
              <a:r>
                <a:rPr lang="en-US" sz="1200" dirty="0">
                  <a:cs typeface="Arial" panose="020B0604020202020204" pitchFamily="34" charset="0"/>
                </a:rPr>
                <a:t>Light Communications</a:t>
              </a:r>
              <a:endParaRPr lang="en-US" sz="1200" b="1" dirty="0">
                <a:cs typeface="Arial" panose="020B0604020202020204" pitchFamily="34" charset="0"/>
              </a:endParaRPr>
            </a:p>
          </p:txBody>
        </p:sp>
        <p:sp>
          <p:nvSpPr>
            <p:cNvPr id="150" name="Rectangle 149">
              <a:extLst>
                <a:ext uri="{FF2B5EF4-FFF2-40B4-BE49-F238E27FC236}">
                  <a16:creationId xmlns:a16="http://schemas.microsoft.com/office/drawing/2014/main" id="{1A458609-0827-4067-BF8B-00EF6DCFB971}"/>
                </a:ext>
              </a:extLst>
            </p:cNvPr>
            <p:cNvSpPr/>
            <p:nvPr/>
          </p:nvSpPr>
          <p:spPr bwMode="auto">
            <a:xfrm>
              <a:off x="4348371" y="2732355"/>
              <a:ext cx="320079" cy="16193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00155"/>
                        <a:gd name="connsiteY0" fmla="*/ 0 h 565356"/>
                        <a:gd name="connsiteX1" fmla="*/ 400052 w 1200155"/>
                        <a:gd name="connsiteY1" fmla="*/ 0 h 565356"/>
                        <a:gd name="connsiteX2" fmla="*/ 800103 w 1200155"/>
                        <a:gd name="connsiteY2" fmla="*/ 0 h 565356"/>
                        <a:gd name="connsiteX3" fmla="*/ 1200155 w 1200155"/>
                        <a:gd name="connsiteY3" fmla="*/ 0 h 565356"/>
                        <a:gd name="connsiteX4" fmla="*/ 1200155 w 1200155"/>
                        <a:gd name="connsiteY4" fmla="*/ 565356 h 565356"/>
                        <a:gd name="connsiteX5" fmla="*/ 812105 w 1200155"/>
                        <a:gd name="connsiteY5" fmla="*/ 565356 h 565356"/>
                        <a:gd name="connsiteX6" fmla="*/ 412053 w 1200155"/>
                        <a:gd name="connsiteY6" fmla="*/ 565356 h 565356"/>
                        <a:gd name="connsiteX7" fmla="*/ 0 w 1200155"/>
                        <a:gd name="connsiteY7" fmla="*/ 565356 h 565356"/>
                        <a:gd name="connsiteX8" fmla="*/ 0 w 1200155"/>
                        <a:gd name="connsiteY8" fmla="*/ 0 h 56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565356"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27197" y="181637"/>
                            <a:pt x="1183018" y="405564"/>
                            <a:pt x="1200155" y="565356"/>
                          </a:cubicBezTo>
                          <a:cubicBezTo>
                            <a:pt x="1119554" y="593593"/>
                            <a:pt x="999785" y="528255"/>
                            <a:pt x="812105" y="565356"/>
                          </a:cubicBezTo>
                          <a:cubicBezTo>
                            <a:pt x="624425" y="602457"/>
                            <a:pt x="526756" y="537200"/>
                            <a:pt x="412053" y="565356"/>
                          </a:cubicBezTo>
                          <a:cubicBezTo>
                            <a:pt x="297350" y="593512"/>
                            <a:pt x="148510" y="548110"/>
                            <a:pt x="0" y="565356"/>
                          </a:cubicBezTo>
                          <a:cubicBezTo>
                            <a:pt x="-10271" y="331120"/>
                            <a:pt x="42604" y="126554"/>
                            <a:pt x="0" y="0"/>
                          </a:cubicBezTo>
                          <a:close/>
                        </a:path>
                        <a:path w="1200155" h="565356"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21909" y="266515"/>
                            <a:pt x="1147787" y="448260"/>
                            <a:pt x="1200155" y="565356"/>
                          </a:cubicBezTo>
                          <a:cubicBezTo>
                            <a:pt x="1036059" y="575041"/>
                            <a:pt x="944746" y="563246"/>
                            <a:pt x="788102" y="565356"/>
                          </a:cubicBezTo>
                          <a:cubicBezTo>
                            <a:pt x="631458" y="567466"/>
                            <a:pt x="584689" y="548735"/>
                            <a:pt x="388050" y="565356"/>
                          </a:cubicBezTo>
                          <a:cubicBezTo>
                            <a:pt x="191411" y="581977"/>
                            <a:pt x="86008" y="556489"/>
                            <a:pt x="0" y="565356"/>
                          </a:cubicBezTo>
                          <a:cubicBezTo>
                            <a:pt x="-64155" y="393641"/>
                            <a:pt x="2186" y="274140"/>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11az</a:t>
              </a:r>
            </a:p>
            <a:p>
              <a:pPr algn="ctr" defTabSz="243894" eaLnBrk="0" fontAlgn="base" hangingPunct="0">
                <a:spcBef>
                  <a:spcPct val="0"/>
                </a:spcBef>
                <a:spcAft>
                  <a:spcPct val="0"/>
                </a:spcAft>
              </a:pPr>
              <a:r>
                <a:rPr lang="en-US" sz="1200" dirty="0">
                  <a:cs typeface="Arial" panose="020B0604020202020204" pitchFamily="34" charset="0"/>
                </a:rPr>
                <a:t>Enhanced Positioning</a:t>
              </a:r>
              <a:endParaRPr lang="en-US" sz="1200" b="1" dirty="0">
                <a:cs typeface="Arial" panose="020B0604020202020204" pitchFamily="34" charset="0"/>
              </a:endParaRPr>
            </a:p>
          </p:txBody>
        </p:sp>
        <p:sp>
          <p:nvSpPr>
            <p:cNvPr id="151" name="Rectangle 150">
              <a:extLst>
                <a:ext uri="{FF2B5EF4-FFF2-40B4-BE49-F238E27FC236}">
                  <a16:creationId xmlns:a16="http://schemas.microsoft.com/office/drawing/2014/main" id="{407B0AA4-A7CD-4592-ADAF-EF345C160499}"/>
                </a:ext>
              </a:extLst>
            </p:cNvPr>
            <p:cNvSpPr/>
            <p:nvPr/>
          </p:nvSpPr>
          <p:spPr bwMode="auto">
            <a:xfrm>
              <a:off x="4348371" y="2907872"/>
              <a:ext cx="320079" cy="11352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00155"/>
                        <a:gd name="connsiteY0" fmla="*/ 0 h 425655"/>
                        <a:gd name="connsiteX1" fmla="*/ 400052 w 1200155"/>
                        <a:gd name="connsiteY1" fmla="*/ 0 h 425655"/>
                        <a:gd name="connsiteX2" fmla="*/ 800103 w 1200155"/>
                        <a:gd name="connsiteY2" fmla="*/ 0 h 425655"/>
                        <a:gd name="connsiteX3" fmla="*/ 1200155 w 1200155"/>
                        <a:gd name="connsiteY3" fmla="*/ 0 h 425655"/>
                        <a:gd name="connsiteX4" fmla="*/ 1200155 w 1200155"/>
                        <a:gd name="connsiteY4" fmla="*/ 425655 h 425655"/>
                        <a:gd name="connsiteX5" fmla="*/ 812105 w 1200155"/>
                        <a:gd name="connsiteY5" fmla="*/ 425655 h 425655"/>
                        <a:gd name="connsiteX6" fmla="*/ 412053 w 1200155"/>
                        <a:gd name="connsiteY6" fmla="*/ 425655 h 425655"/>
                        <a:gd name="connsiteX7" fmla="*/ 0 w 1200155"/>
                        <a:gd name="connsiteY7" fmla="*/ 425655 h 425655"/>
                        <a:gd name="connsiteX8" fmla="*/ 0 w 1200155"/>
                        <a:gd name="connsiteY8" fmla="*/ 0 h 4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425655"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40597" y="163993"/>
                            <a:pt x="1192288" y="299920"/>
                            <a:pt x="1200155" y="425655"/>
                          </a:cubicBezTo>
                          <a:cubicBezTo>
                            <a:pt x="1119554" y="453892"/>
                            <a:pt x="999785" y="388554"/>
                            <a:pt x="812105" y="425655"/>
                          </a:cubicBezTo>
                          <a:cubicBezTo>
                            <a:pt x="624425" y="462756"/>
                            <a:pt x="526756" y="397499"/>
                            <a:pt x="412053" y="425655"/>
                          </a:cubicBezTo>
                          <a:cubicBezTo>
                            <a:pt x="297350" y="453811"/>
                            <a:pt x="148510" y="408409"/>
                            <a:pt x="0" y="425655"/>
                          </a:cubicBezTo>
                          <a:cubicBezTo>
                            <a:pt x="-5118" y="215387"/>
                            <a:pt x="6956" y="89502"/>
                            <a:pt x="0" y="0"/>
                          </a:cubicBezTo>
                          <a:close/>
                        </a:path>
                        <a:path w="1200155" h="425655"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42781" y="134778"/>
                            <a:pt x="1156278" y="271686"/>
                            <a:pt x="1200155" y="425655"/>
                          </a:cubicBezTo>
                          <a:cubicBezTo>
                            <a:pt x="1036059" y="435340"/>
                            <a:pt x="944746" y="423545"/>
                            <a:pt x="788102" y="425655"/>
                          </a:cubicBezTo>
                          <a:cubicBezTo>
                            <a:pt x="631458" y="427765"/>
                            <a:pt x="584689" y="409034"/>
                            <a:pt x="388050" y="425655"/>
                          </a:cubicBezTo>
                          <a:cubicBezTo>
                            <a:pt x="191411" y="442276"/>
                            <a:pt x="86008" y="416788"/>
                            <a:pt x="0" y="425655"/>
                          </a:cubicBezTo>
                          <a:cubicBezTo>
                            <a:pt x="-16155" y="321230"/>
                            <a:pt x="23279" y="193108"/>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11ba</a:t>
              </a:r>
            </a:p>
            <a:p>
              <a:pPr algn="ctr" defTabSz="243894" eaLnBrk="0" fontAlgn="base" hangingPunct="0">
                <a:spcBef>
                  <a:spcPct val="0"/>
                </a:spcBef>
                <a:spcAft>
                  <a:spcPct val="0"/>
                </a:spcAft>
              </a:pPr>
              <a:r>
                <a:rPr lang="en-US" sz="1200" dirty="0">
                  <a:cs typeface="Arial" panose="020B0604020202020204" pitchFamily="34" charset="0"/>
                </a:rPr>
                <a:t>Wake-up Radio</a:t>
              </a:r>
              <a:endParaRPr lang="en-US" sz="1200" b="1" dirty="0">
                <a:cs typeface="Arial" panose="020B0604020202020204" pitchFamily="34" charset="0"/>
              </a:endParaRPr>
            </a:p>
          </p:txBody>
        </p:sp>
        <p:sp>
          <p:nvSpPr>
            <p:cNvPr id="152" name="Rectangle 151">
              <a:extLst>
                <a:ext uri="{FF2B5EF4-FFF2-40B4-BE49-F238E27FC236}">
                  <a16:creationId xmlns:a16="http://schemas.microsoft.com/office/drawing/2014/main" id="{9FAA2313-0CCB-48C5-8C30-2E7037D4EB33}"/>
                </a:ext>
              </a:extLst>
            </p:cNvPr>
            <p:cNvSpPr/>
            <p:nvPr/>
          </p:nvSpPr>
          <p:spPr bwMode="auto">
            <a:xfrm>
              <a:off x="4351912" y="2360015"/>
              <a:ext cx="320079" cy="166905"/>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00155"/>
                        <a:gd name="connsiteY0" fmla="*/ 0 h 552702"/>
                        <a:gd name="connsiteX1" fmla="*/ 400052 w 1200155"/>
                        <a:gd name="connsiteY1" fmla="*/ 0 h 552702"/>
                        <a:gd name="connsiteX2" fmla="*/ 800103 w 1200155"/>
                        <a:gd name="connsiteY2" fmla="*/ 0 h 552702"/>
                        <a:gd name="connsiteX3" fmla="*/ 1200155 w 1200155"/>
                        <a:gd name="connsiteY3" fmla="*/ 0 h 552702"/>
                        <a:gd name="connsiteX4" fmla="*/ 1200155 w 1200155"/>
                        <a:gd name="connsiteY4" fmla="*/ 552702 h 552702"/>
                        <a:gd name="connsiteX5" fmla="*/ 812105 w 1200155"/>
                        <a:gd name="connsiteY5" fmla="*/ 552702 h 552702"/>
                        <a:gd name="connsiteX6" fmla="*/ 412053 w 1200155"/>
                        <a:gd name="connsiteY6" fmla="*/ 552702 h 552702"/>
                        <a:gd name="connsiteX7" fmla="*/ 0 w 1200155"/>
                        <a:gd name="connsiteY7" fmla="*/ 552702 h 552702"/>
                        <a:gd name="connsiteX8" fmla="*/ 0 w 1200155"/>
                        <a:gd name="connsiteY8" fmla="*/ 0 h 55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552702"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01471" y="225679"/>
                            <a:pt x="1153922" y="337835"/>
                            <a:pt x="1200155" y="552702"/>
                          </a:cubicBezTo>
                          <a:cubicBezTo>
                            <a:pt x="1119554" y="580939"/>
                            <a:pt x="999785" y="515601"/>
                            <a:pt x="812105" y="552702"/>
                          </a:cubicBezTo>
                          <a:cubicBezTo>
                            <a:pt x="624425" y="589803"/>
                            <a:pt x="526756" y="524546"/>
                            <a:pt x="412053" y="552702"/>
                          </a:cubicBezTo>
                          <a:cubicBezTo>
                            <a:pt x="297350" y="580858"/>
                            <a:pt x="148510" y="535456"/>
                            <a:pt x="0" y="552702"/>
                          </a:cubicBezTo>
                          <a:cubicBezTo>
                            <a:pt x="-39618" y="325429"/>
                            <a:pt x="59459" y="213396"/>
                            <a:pt x="0" y="0"/>
                          </a:cubicBezTo>
                          <a:close/>
                        </a:path>
                        <a:path w="1200155" h="552702"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02372" y="223445"/>
                            <a:pt x="1168726" y="436090"/>
                            <a:pt x="1200155" y="552702"/>
                          </a:cubicBezTo>
                          <a:cubicBezTo>
                            <a:pt x="1036059" y="562387"/>
                            <a:pt x="944746" y="550592"/>
                            <a:pt x="788102" y="552702"/>
                          </a:cubicBezTo>
                          <a:cubicBezTo>
                            <a:pt x="631458" y="554812"/>
                            <a:pt x="584689" y="536081"/>
                            <a:pt x="388050" y="552702"/>
                          </a:cubicBezTo>
                          <a:cubicBezTo>
                            <a:pt x="191411" y="569323"/>
                            <a:pt x="86008" y="543835"/>
                            <a:pt x="0" y="552702"/>
                          </a:cubicBezTo>
                          <a:cubicBezTo>
                            <a:pt x="-30338" y="372199"/>
                            <a:pt x="3942" y="264359"/>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11ax</a:t>
              </a:r>
            </a:p>
            <a:p>
              <a:pPr algn="ctr" defTabSz="243894" eaLnBrk="0" fontAlgn="base" hangingPunct="0">
                <a:spcBef>
                  <a:spcPct val="0"/>
                </a:spcBef>
                <a:spcAft>
                  <a:spcPct val="0"/>
                </a:spcAft>
              </a:pPr>
              <a:r>
                <a:rPr lang="en-US" sz="1200" dirty="0">
                  <a:cs typeface="Arial" panose="020B0604020202020204" pitchFamily="34" charset="0"/>
                </a:rPr>
                <a:t>High Efficiency WLAN</a:t>
              </a:r>
              <a:endParaRPr lang="en-US" sz="1200" b="1" dirty="0">
                <a:cs typeface="Arial" panose="020B0604020202020204" pitchFamily="34" charset="0"/>
              </a:endParaRPr>
            </a:p>
          </p:txBody>
        </p:sp>
        <p:sp>
          <p:nvSpPr>
            <p:cNvPr id="153" name="Rectangle 152">
              <a:extLst>
                <a:ext uri="{FF2B5EF4-FFF2-40B4-BE49-F238E27FC236}">
                  <a16:creationId xmlns:a16="http://schemas.microsoft.com/office/drawing/2014/main" id="{E2F6AF70-2C9B-4BE2-A084-B79765DF8620}"/>
                </a:ext>
              </a:extLst>
            </p:cNvPr>
            <p:cNvSpPr/>
            <p:nvPr/>
          </p:nvSpPr>
          <p:spPr bwMode="auto">
            <a:xfrm>
              <a:off x="4351912" y="2547172"/>
              <a:ext cx="320079" cy="163431"/>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200155"/>
                        <a:gd name="connsiteY0" fmla="*/ 0 h 552702"/>
                        <a:gd name="connsiteX1" fmla="*/ 400052 w 1200155"/>
                        <a:gd name="connsiteY1" fmla="*/ 0 h 552702"/>
                        <a:gd name="connsiteX2" fmla="*/ 800103 w 1200155"/>
                        <a:gd name="connsiteY2" fmla="*/ 0 h 552702"/>
                        <a:gd name="connsiteX3" fmla="*/ 1200155 w 1200155"/>
                        <a:gd name="connsiteY3" fmla="*/ 0 h 552702"/>
                        <a:gd name="connsiteX4" fmla="*/ 1200155 w 1200155"/>
                        <a:gd name="connsiteY4" fmla="*/ 552702 h 552702"/>
                        <a:gd name="connsiteX5" fmla="*/ 812105 w 1200155"/>
                        <a:gd name="connsiteY5" fmla="*/ 552702 h 552702"/>
                        <a:gd name="connsiteX6" fmla="*/ 412053 w 1200155"/>
                        <a:gd name="connsiteY6" fmla="*/ 552702 h 552702"/>
                        <a:gd name="connsiteX7" fmla="*/ 0 w 1200155"/>
                        <a:gd name="connsiteY7" fmla="*/ 552702 h 552702"/>
                        <a:gd name="connsiteX8" fmla="*/ 0 w 1200155"/>
                        <a:gd name="connsiteY8" fmla="*/ 0 h 55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5" h="552702" fill="none" extrusionOk="0">
                          <a:moveTo>
                            <a:pt x="0" y="0"/>
                          </a:moveTo>
                          <a:cubicBezTo>
                            <a:pt x="136381" y="-35358"/>
                            <a:pt x="200793" y="38951"/>
                            <a:pt x="400052" y="0"/>
                          </a:cubicBezTo>
                          <a:cubicBezTo>
                            <a:pt x="599311" y="-38951"/>
                            <a:pt x="670075" y="29091"/>
                            <a:pt x="800103" y="0"/>
                          </a:cubicBezTo>
                          <a:cubicBezTo>
                            <a:pt x="930131" y="-29091"/>
                            <a:pt x="1048378" y="40034"/>
                            <a:pt x="1200155" y="0"/>
                          </a:cubicBezTo>
                          <a:cubicBezTo>
                            <a:pt x="1201471" y="225679"/>
                            <a:pt x="1153922" y="337835"/>
                            <a:pt x="1200155" y="552702"/>
                          </a:cubicBezTo>
                          <a:cubicBezTo>
                            <a:pt x="1119554" y="580939"/>
                            <a:pt x="999785" y="515601"/>
                            <a:pt x="812105" y="552702"/>
                          </a:cubicBezTo>
                          <a:cubicBezTo>
                            <a:pt x="624425" y="589803"/>
                            <a:pt x="526756" y="524546"/>
                            <a:pt x="412053" y="552702"/>
                          </a:cubicBezTo>
                          <a:cubicBezTo>
                            <a:pt x="297350" y="580858"/>
                            <a:pt x="148510" y="535456"/>
                            <a:pt x="0" y="552702"/>
                          </a:cubicBezTo>
                          <a:cubicBezTo>
                            <a:pt x="-39618" y="325429"/>
                            <a:pt x="59459" y="213396"/>
                            <a:pt x="0" y="0"/>
                          </a:cubicBezTo>
                          <a:close/>
                        </a:path>
                        <a:path w="1200155" h="552702" stroke="0" extrusionOk="0">
                          <a:moveTo>
                            <a:pt x="0" y="0"/>
                          </a:moveTo>
                          <a:cubicBezTo>
                            <a:pt x="193759" y="-10994"/>
                            <a:pt x="215707" y="43433"/>
                            <a:pt x="400052" y="0"/>
                          </a:cubicBezTo>
                          <a:cubicBezTo>
                            <a:pt x="584397" y="-43433"/>
                            <a:pt x="659802" y="19279"/>
                            <a:pt x="764099" y="0"/>
                          </a:cubicBezTo>
                          <a:cubicBezTo>
                            <a:pt x="868396" y="-19279"/>
                            <a:pt x="993680" y="42936"/>
                            <a:pt x="1200155" y="0"/>
                          </a:cubicBezTo>
                          <a:cubicBezTo>
                            <a:pt x="1202372" y="223445"/>
                            <a:pt x="1168726" y="436090"/>
                            <a:pt x="1200155" y="552702"/>
                          </a:cubicBezTo>
                          <a:cubicBezTo>
                            <a:pt x="1036059" y="562387"/>
                            <a:pt x="944746" y="550592"/>
                            <a:pt x="788102" y="552702"/>
                          </a:cubicBezTo>
                          <a:cubicBezTo>
                            <a:pt x="631458" y="554812"/>
                            <a:pt x="584689" y="536081"/>
                            <a:pt x="388050" y="552702"/>
                          </a:cubicBezTo>
                          <a:cubicBezTo>
                            <a:pt x="191411" y="569323"/>
                            <a:pt x="86008" y="543835"/>
                            <a:pt x="0" y="552702"/>
                          </a:cubicBezTo>
                          <a:cubicBezTo>
                            <a:pt x="-30338" y="372199"/>
                            <a:pt x="3942" y="264359"/>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11ay</a:t>
              </a:r>
            </a:p>
            <a:p>
              <a:pPr algn="ctr" defTabSz="243894" eaLnBrk="0" fontAlgn="base" hangingPunct="0">
                <a:spcBef>
                  <a:spcPct val="0"/>
                </a:spcBef>
                <a:spcAft>
                  <a:spcPct val="0"/>
                </a:spcAft>
              </a:pPr>
              <a:r>
                <a:rPr lang="en-US" sz="1200" dirty="0">
                  <a:cs typeface="Arial" panose="020B0604020202020204" pitchFamily="34" charset="0"/>
                </a:rPr>
                <a:t>Enhanced </a:t>
              </a:r>
              <a:r>
                <a:rPr lang="en-US" sz="1200" dirty="0" err="1">
                  <a:cs typeface="Arial" panose="020B0604020202020204" pitchFamily="34" charset="0"/>
                </a:rPr>
                <a:t>mmWave</a:t>
              </a:r>
              <a:endParaRPr lang="en-US" sz="1200" b="1" dirty="0">
                <a:cs typeface="Arial" panose="020B0604020202020204" pitchFamily="34" charset="0"/>
              </a:endParaRPr>
            </a:p>
          </p:txBody>
        </p:sp>
        <p:sp>
          <p:nvSpPr>
            <p:cNvPr id="154" name="Right Arrow 54">
              <a:extLst>
                <a:ext uri="{FF2B5EF4-FFF2-40B4-BE49-F238E27FC236}">
                  <a16:creationId xmlns:a16="http://schemas.microsoft.com/office/drawing/2014/main" id="{77B23D55-080F-4032-80FB-A15DFDF12107}"/>
                </a:ext>
              </a:extLst>
            </p:cNvPr>
            <p:cNvSpPr/>
            <p:nvPr/>
          </p:nvSpPr>
          <p:spPr bwMode="auto">
            <a:xfrm>
              <a:off x="4256465" y="1963689"/>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55" name="Right Arrow 54">
              <a:extLst>
                <a:ext uri="{FF2B5EF4-FFF2-40B4-BE49-F238E27FC236}">
                  <a16:creationId xmlns:a16="http://schemas.microsoft.com/office/drawing/2014/main" id="{6A95E682-A451-442C-844F-83B8B06C98F9}"/>
                </a:ext>
              </a:extLst>
            </p:cNvPr>
            <p:cNvSpPr/>
            <p:nvPr/>
          </p:nvSpPr>
          <p:spPr bwMode="auto">
            <a:xfrm>
              <a:off x="3809372" y="1963689"/>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56" name="Right Arrow 54">
              <a:extLst>
                <a:ext uri="{FF2B5EF4-FFF2-40B4-BE49-F238E27FC236}">
                  <a16:creationId xmlns:a16="http://schemas.microsoft.com/office/drawing/2014/main" id="{03A8C605-3D9D-4587-8C9B-DBB68F82DF77}"/>
                </a:ext>
              </a:extLst>
            </p:cNvPr>
            <p:cNvSpPr/>
            <p:nvPr/>
          </p:nvSpPr>
          <p:spPr bwMode="auto">
            <a:xfrm>
              <a:off x="3362279" y="1961910"/>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57" name="Right Arrow 54">
              <a:extLst>
                <a:ext uri="{FF2B5EF4-FFF2-40B4-BE49-F238E27FC236}">
                  <a16:creationId xmlns:a16="http://schemas.microsoft.com/office/drawing/2014/main" id="{52B4E07D-D6ED-4F46-B50B-340B38C68164}"/>
                </a:ext>
              </a:extLst>
            </p:cNvPr>
            <p:cNvSpPr/>
            <p:nvPr/>
          </p:nvSpPr>
          <p:spPr bwMode="auto">
            <a:xfrm>
              <a:off x="2911018" y="1957971"/>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58" name="Right Arrow 54">
              <a:extLst>
                <a:ext uri="{FF2B5EF4-FFF2-40B4-BE49-F238E27FC236}">
                  <a16:creationId xmlns:a16="http://schemas.microsoft.com/office/drawing/2014/main" id="{9023BC75-2226-4E19-BB25-846FDC5291AC}"/>
                </a:ext>
              </a:extLst>
            </p:cNvPr>
            <p:cNvSpPr/>
            <p:nvPr/>
          </p:nvSpPr>
          <p:spPr bwMode="auto">
            <a:xfrm>
              <a:off x="2471636" y="1957971"/>
              <a:ext cx="60967" cy="113629"/>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228600"/>
                        <a:gd name="connsiteY0" fmla="*/ 106515 h 426058"/>
                        <a:gd name="connsiteX1" fmla="*/ 114300 w 228600"/>
                        <a:gd name="connsiteY1" fmla="*/ 106515 h 426058"/>
                        <a:gd name="connsiteX2" fmla="*/ 114300 w 228600"/>
                        <a:gd name="connsiteY2" fmla="*/ 0 h 426058"/>
                        <a:gd name="connsiteX3" fmla="*/ 228600 w 228600"/>
                        <a:gd name="connsiteY3" fmla="*/ 213029 h 426058"/>
                        <a:gd name="connsiteX4" fmla="*/ 114300 w 228600"/>
                        <a:gd name="connsiteY4" fmla="*/ 426058 h 426058"/>
                        <a:gd name="connsiteX5" fmla="*/ 114300 w 228600"/>
                        <a:gd name="connsiteY5" fmla="*/ 319544 h 426058"/>
                        <a:gd name="connsiteX6" fmla="*/ 0 w 228600"/>
                        <a:gd name="connsiteY6" fmla="*/ 319544 h 426058"/>
                        <a:gd name="connsiteX7" fmla="*/ 0 w 228600"/>
                        <a:gd name="connsiteY7" fmla="*/ 106515 h 42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6058" fill="none" extrusionOk="0">
                          <a:moveTo>
                            <a:pt x="0" y="106515"/>
                          </a:moveTo>
                          <a:cubicBezTo>
                            <a:pt x="22904" y="111304"/>
                            <a:pt x="84605" y="101174"/>
                            <a:pt x="114300" y="106515"/>
                          </a:cubicBezTo>
                          <a:cubicBezTo>
                            <a:pt x="118105" y="66386"/>
                            <a:pt x="110350" y="50948"/>
                            <a:pt x="114300" y="0"/>
                          </a:cubicBezTo>
                          <a:cubicBezTo>
                            <a:pt x="162346" y="75551"/>
                            <a:pt x="208384" y="157236"/>
                            <a:pt x="228600" y="213029"/>
                          </a:cubicBezTo>
                          <a:cubicBezTo>
                            <a:pt x="169292" y="305360"/>
                            <a:pt x="169613" y="347822"/>
                            <a:pt x="114300" y="426058"/>
                          </a:cubicBezTo>
                          <a:cubicBezTo>
                            <a:pt x="115144" y="396726"/>
                            <a:pt x="109301" y="359811"/>
                            <a:pt x="114300" y="319544"/>
                          </a:cubicBezTo>
                          <a:cubicBezTo>
                            <a:pt x="70105" y="319336"/>
                            <a:pt x="31649" y="320020"/>
                            <a:pt x="0" y="319544"/>
                          </a:cubicBezTo>
                          <a:cubicBezTo>
                            <a:pt x="-2783" y="267071"/>
                            <a:pt x="10502" y="190154"/>
                            <a:pt x="0" y="106515"/>
                          </a:cubicBezTo>
                          <a:close/>
                        </a:path>
                        <a:path w="228600" h="426058" stroke="0" extrusionOk="0">
                          <a:moveTo>
                            <a:pt x="0" y="106515"/>
                          </a:moveTo>
                          <a:cubicBezTo>
                            <a:pt x="24888" y="110867"/>
                            <a:pt x="73708" y="103847"/>
                            <a:pt x="114300" y="106515"/>
                          </a:cubicBezTo>
                          <a:cubicBezTo>
                            <a:pt x="114627" y="76282"/>
                            <a:pt x="118612" y="25007"/>
                            <a:pt x="114300" y="0"/>
                          </a:cubicBezTo>
                          <a:cubicBezTo>
                            <a:pt x="165626" y="104892"/>
                            <a:pt x="179180" y="134412"/>
                            <a:pt x="228600" y="213029"/>
                          </a:cubicBezTo>
                          <a:cubicBezTo>
                            <a:pt x="176501" y="301083"/>
                            <a:pt x="159512" y="338000"/>
                            <a:pt x="114300" y="426058"/>
                          </a:cubicBezTo>
                          <a:cubicBezTo>
                            <a:pt x="115403" y="390356"/>
                            <a:pt x="115049" y="360989"/>
                            <a:pt x="114300" y="319544"/>
                          </a:cubicBezTo>
                          <a:cubicBezTo>
                            <a:pt x="72990" y="315564"/>
                            <a:pt x="31556" y="324530"/>
                            <a:pt x="0" y="319544"/>
                          </a:cubicBezTo>
                          <a:cubicBezTo>
                            <a:pt x="-10394" y="241597"/>
                            <a:pt x="-4381" y="184340"/>
                            <a:pt x="0" y="106515"/>
                          </a:cubicBezTo>
                          <a:close/>
                        </a:path>
                      </a:pathLst>
                    </a:custGeom>
                    <ask:type>
                      <ask:lineSketchNone/>
                    </ask:type>
                  </ask:lineSketchStyleProps>
                </a:ext>
              </a:extLst>
            </a:ln>
            <a:effectLst/>
          </p:spPr>
          <p:txBody>
            <a:bodyPr vert="horz" wrap="square" lIns="24387" tIns="12194" rIns="24387" bIns="12194" numCol="1" rtlCol="0" anchor="t" anchorCtr="0" compatLnSpc="1">
              <a:prstTxWarp prst="textNoShape">
                <a:avLst/>
              </a:prstTxWarp>
            </a:bodyPr>
            <a:lstStyle/>
            <a:p>
              <a:endParaRPr lang="en-GB" sz="1200"/>
            </a:p>
          </p:txBody>
        </p:sp>
        <p:sp>
          <p:nvSpPr>
            <p:cNvPr id="159" name="Rectangle 158">
              <a:extLst>
                <a:ext uri="{FF2B5EF4-FFF2-40B4-BE49-F238E27FC236}">
                  <a16:creationId xmlns:a16="http://schemas.microsoft.com/office/drawing/2014/main" id="{C7D41F92-6A00-4421-B369-62B35DBE1CEC}"/>
                </a:ext>
              </a:extLst>
            </p:cNvPr>
            <p:cNvSpPr/>
            <p:nvPr/>
          </p:nvSpPr>
          <p:spPr bwMode="auto">
            <a:xfrm>
              <a:off x="4348371" y="3209457"/>
              <a:ext cx="320079" cy="111546"/>
            </a:xfrm>
            <a:prstGeom prst="rect">
              <a:avLst/>
            </a:prstGeom>
            <a:solidFill>
              <a:srgbClr val="99CCFF"/>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70277041">
                    <a:custGeom>
                      <a:avLst/>
                      <a:gdLst>
                        <a:gd name="connsiteX0" fmla="*/ 0 w 1127959"/>
                        <a:gd name="connsiteY0" fmla="*/ 0 h 418247"/>
                        <a:gd name="connsiteX1" fmla="*/ 586539 w 1127959"/>
                        <a:gd name="connsiteY1" fmla="*/ 0 h 418247"/>
                        <a:gd name="connsiteX2" fmla="*/ 1127959 w 1127959"/>
                        <a:gd name="connsiteY2" fmla="*/ 0 h 418247"/>
                        <a:gd name="connsiteX3" fmla="*/ 1127959 w 1127959"/>
                        <a:gd name="connsiteY3" fmla="*/ 418247 h 418247"/>
                        <a:gd name="connsiteX4" fmla="*/ 541420 w 1127959"/>
                        <a:gd name="connsiteY4" fmla="*/ 418247 h 418247"/>
                        <a:gd name="connsiteX5" fmla="*/ 0 w 1127959"/>
                        <a:gd name="connsiteY5" fmla="*/ 418247 h 418247"/>
                        <a:gd name="connsiteX6" fmla="*/ 0 w 1127959"/>
                        <a:gd name="connsiteY6" fmla="*/ 0 h 41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59" h="418247" fill="none" extrusionOk="0">
                          <a:moveTo>
                            <a:pt x="0" y="0"/>
                          </a:moveTo>
                          <a:cubicBezTo>
                            <a:pt x="155681" y="-65057"/>
                            <a:pt x="389376" y="52325"/>
                            <a:pt x="586539" y="0"/>
                          </a:cubicBezTo>
                          <a:cubicBezTo>
                            <a:pt x="783702" y="-52325"/>
                            <a:pt x="945384" y="20596"/>
                            <a:pt x="1127959" y="0"/>
                          </a:cubicBezTo>
                          <a:cubicBezTo>
                            <a:pt x="1153413" y="193694"/>
                            <a:pt x="1087848" y="286567"/>
                            <a:pt x="1127959" y="418247"/>
                          </a:cubicBezTo>
                          <a:cubicBezTo>
                            <a:pt x="941682" y="470451"/>
                            <a:pt x="733763" y="377258"/>
                            <a:pt x="541420" y="418247"/>
                          </a:cubicBezTo>
                          <a:cubicBezTo>
                            <a:pt x="349077" y="459236"/>
                            <a:pt x="180478" y="416545"/>
                            <a:pt x="0" y="418247"/>
                          </a:cubicBezTo>
                          <a:cubicBezTo>
                            <a:pt x="-5626" y="255343"/>
                            <a:pt x="30424" y="128462"/>
                            <a:pt x="0" y="0"/>
                          </a:cubicBezTo>
                          <a:close/>
                        </a:path>
                        <a:path w="1127959" h="418247" stroke="0" extrusionOk="0">
                          <a:moveTo>
                            <a:pt x="0" y="0"/>
                          </a:moveTo>
                          <a:cubicBezTo>
                            <a:pt x="193517" y="-38426"/>
                            <a:pt x="363890" y="59950"/>
                            <a:pt x="563980" y="0"/>
                          </a:cubicBezTo>
                          <a:cubicBezTo>
                            <a:pt x="764070" y="-59950"/>
                            <a:pt x="972206" y="34718"/>
                            <a:pt x="1127959" y="0"/>
                          </a:cubicBezTo>
                          <a:cubicBezTo>
                            <a:pt x="1133011" y="97941"/>
                            <a:pt x="1125664" y="210750"/>
                            <a:pt x="1127959" y="418247"/>
                          </a:cubicBezTo>
                          <a:cubicBezTo>
                            <a:pt x="975427" y="454989"/>
                            <a:pt x="750883" y="387197"/>
                            <a:pt x="552700" y="418247"/>
                          </a:cubicBezTo>
                          <a:cubicBezTo>
                            <a:pt x="354517" y="449297"/>
                            <a:pt x="200042" y="409089"/>
                            <a:pt x="0" y="418247"/>
                          </a:cubicBezTo>
                          <a:cubicBezTo>
                            <a:pt x="-14317" y="302176"/>
                            <a:pt x="48180" y="204251"/>
                            <a:pt x="0" y="0"/>
                          </a:cubicBezTo>
                          <a:close/>
                        </a:path>
                      </a:pathLst>
                    </a:custGeom>
                    <ask:type>
                      <ask:lineSketchNone/>
                    </ask:type>
                  </ask:lineSketchStyleProps>
                </a:ext>
              </a:extLst>
            </a:ln>
            <a:effectLst/>
          </p:spPr>
          <p:txBody>
            <a:bodyPr vert="horz" wrap="square" lIns="0" tIns="12194" rIns="0" bIns="24387" numCol="1" rtlCol="0" anchor="t" anchorCtr="0" compatLnSpc="1">
              <a:prstTxWarp prst="textNoShape">
                <a:avLst/>
              </a:prstTxWarp>
            </a:bodyPr>
            <a:lstStyle/>
            <a:p>
              <a:pPr algn="ctr" defTabSz="243894" eaLnBrk="0" fontAlgn="base" hangingPunct="0">
                <a:spcBef>
                  <a:spcPct val="0"/>
                </a:spcBef>
                <a:spcAft>
                  <a:spcPct val="0"/>
                </a:spcAft>
              </a:pPr>
              <a:r>
                <a:rPr lang="en-US" sz="1200" b="1" dirty="0">
                  <a:cs typeface="Arial" panose="020B0604020202020204" pitchFamily="34" charset="0"/>
                </a:rPr>
                <a:t>11bd</a:t>
              </a:r>
            </a:p>
            <a:p>
              <a:pPr algn="ctr" defTabSz="243894" eaLnBrk="0" fontAlgn="base" hangingPunct="0">
                <a:spcBef>
                  <a:spcPct val="0"/>
                </a:spcBef>
                <a:spcAft>
                  <a:spcPct val="0"/>
                </a:spcAft>
              </a:pPr>
              <a:r>
                <a:rPr lang="en-US" sz="1200" dirty="0">
                  <a:cs typeface="Arial" panose="020B0604020202020204" pitchFamily="34" charset="0"/>
                </a:rPr>
                <a:t>Next Gen V2X</a:t>
              </a:r>
              <a:endParaRPr lang="en-US" sz="1200" b="1" dirty="0">
                <a:cs typeface="Arial" panose="020B0604020202020204" pitchFamily="34" charset="0"/>
              </a:endParaRPr>
            </a:p>
          </p:txBody>
        </p:sp>
        <p:sp>
          <p:nvSpPr>
            <p:cNvPr id="160" name="Rectangle: Rounded Corners 159">
              <a:extLst>
                <a:ext uri="{FF2B5EF4-FFF2-40B4-BE49-F238E27FC236}">
                  <a16:creationId xmlns:a16="http://schemas.microsoft.com/office/drawing/2014/main" id="{FD0E4984-DA89-4028-ABF9-BF86056BF74F}"/>
                </a:ext>
              </a:extLst>
            </p:cNvPr>
            <p:cNvSpPr/>
            <p:nvPr/>
          </p:nvSpPr>
          <p:spPr bwMode="auto">
            <a:xfrm>
              <a:off x="1898544" y="1941588"/>
              <a:ext cx="126018" cy="1402245"/>
            </a:xfrm>
            <a:prstGeom prst="roundRect">
              <a:avLst/>
            </a:prstGeom>
            <a:solidFill>
              <a:srgbClr val="FFC000">
                <a:alpha val="74000"/>
              </a:srgbClr>
            </a:solidFill>
            <a:ln w="12700" cap="flat" cmpd="sng" algn="ctr">
              <a:solidFill>
                <a:schemeClr val="tx1"/>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0 w 868340"/>
                        <a:gd name="connsiteY0" fmla="*/ 144726 h 5257800"/>
                        <a:gd name="connsiteX1" fmla="*/ 144726 w 868340"/>
                        <a:gd name="connsiteY1" fmla="*/ 0 h 5257800"/>
                        <a:gd name="connsiteX2" fmla="*/ 723614 w 868340"/>
                        <a:gd name="connsiteY2" fmla="*/ 0 h 5257800"/>
                        <a:gd name="connsiteX3" fmla="*/ 868340 w 868340"/>
                        <a:gd name="connsiteY3" fmla="*/ 144726 h 5257800"/>
                        <a:gd name="connsiteX4" fmla="*/ 868340 w 868340"/>
                        <a:gd name="connsiteY4" fmla="*/ 616719 h 5257800"/>
                        <a:gd name="connsiteX5" fmla="*/ 868340 w 868340"/>
                        <a:gd name="connsiteY5" fmla="*/ 1287446 h 5257800"/>
                        <a:gd name="connsiteX6" fmla="*/ 868340 w 868340"/>
                        <a:gd name="connsiteY6" fmla="*/ 1759439 h 5257800"/>
                        <a:gd name="connsiteX7" fmla="*/ 868340 w 868340"/>
                        <a:gd name="connsiteY7" fmla="*/ 2430166 h 5257800"/>
                        <a:gd name="connsiteX8" fmla="*/ 868340 w 868340"/>
                        <a:gd name="connsiteY8" fmla="*/ 2951843 h 5257800"/>
                        <a:gd name="connsiteX9" fmla="*/ 868340 w 868340"/>
                        <a:gd name="connsiteY9" fmla="*/ 3423836 h 5257800"/>
                        <a:gd name="connsiteX10" fmla="*/ 868340 w 868340"/>
                        <a:gd name="connsiteY10" fmla="*/ 3945512 h 5257800"/>
                        <a:gd name="connsiteX11" fmla="*/ 868340 w 868340"/>
                        <a:gd name="connsiteY11" fmla="*/ 5113074 h 5257800"/>
                        <a:gd name="connsiteX12" fmla="*/ 723614 w 868340"/>
                        <a:gd name="connsiteY12" fmla="*/ 5257800 h 5257800"/>
                        <a:gd name="connsiteX13" fmla="*/ 144726 w 868340"/>
                        <a:gd name="connsiteY13" fmla="*/ 5257800 h 5257800"/>
                        <a:gd name="connsiteX14" fmla="*/ 0 w 868340"/>
                        <a:gd name="connsiteY14" fmla="*/ 5113074 h 5257800"/>
                        <a:gd name="connsiteX15" fmla="*/ 0 w 868340"/>
                        <a:gd name="connsiteY15" fmla="*/ 4641081 h 5257800"/>
                        <a:gd name="connsiteX16" fmla="*/ 0 w 868340"/>
                        <a:gd name="connsiteY16" fmla="*/ 3920670 h 5257800"/>
                        <a:gd name="connsiteX17" fmla="*/ 0 w 868340"/>
                        <a:gd name="connsiteY17" fmla="*/ 3299627 h 5257800"/>
                        <a:gd name="connsiteX18" fmla="*/ 0 w 868340"/>
                        <a:gd name="connsiteY18" fmla="*/ 2579217 h 5257800"/>
                        <a:gd name="connsiteX19" fmla="*/ 0 w 868340"/>
                        <a:gd name="connsiteY19" fmla="*/ 1908490 h 5257800"/>
                        <a:gd name="connsiteX20" fmla="*/ 0 w 868340"/>
                        <a:gd name="connsiteY20" fmla="*/ 1337130 h 5257800"/>
                        <a:gd name="connsiteX21" fmla="*/ 0 w 868340"/>
                        <a:gd name="connsiteY21" fmla="*/ 144726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40" h="5257800" fill="none" extrusionOk="0">
                          <a:moveTo>
                            <a:pt x="0" y="144726"/>
                          </a:moveTo>
                          <a:cubicBezTo>
                            <a:pt x="-7779" y="64356"/>
                            <a:pt x="70526" y="4933"/>
                            <a:pt x="144726" y="0"/>
                          </a:cubicBezTo>
                          <a:cubicBezTo>
                            <a:pt x="388379" y="20033"/>
                            <a:pt x="480631" y="-23214"/>
                            <a:pt x="723614" y="0"/>
                          </a:cubicBezTo>
                          <a:cubicBezTo>
                            <a:pt x="813909" y="3627"/>
                            <a:pt x="871466" y="75324"/>
                            <a:pt x="868340" y="144726"/>
                          </a:cubicBezTo>
                          <a:cubicBezTo>
                            <a:pt x="883465" y="327866"/>
                            <a:pt x="881386" y="388207"/>
                            <a:pt x="868340" y="616719"/>
                          </a:cubicBezTo>
                          <a:cubicBezTo>
                            <a:pt x="855294" y="845231"/>
                            <a:pt x="866716" y="1000579"/>
                            <a:pt x="868340" y="1287446"/>
                          </a:cubicBezTo>
                          <a:cubicBezTo>
                            <a:pt x="869964" y="1574313"/>
                            <a:pt x="859122" y="1614713"/>
                            <a:pt x="868340" y="1759439"/>
                          </a:cubicBezTo>
                          <a:cubicBezTo>
                            <a:pt x="877558" y="1904165"/>
                            <a:pt x="857290" y="2171103"/>
                            <a:pt x="868340" y="2430166"/>
                          </a:cubicBezTo>
                          <a:cubicBezTo>
                            <a:pt x="879390" y="2689229"/>
                            <a:pt x="883288" y="2830133"/>
                            <a:pt x="868340" y="2951843"/>
                          </a:cubicBezTo>
                          <a:cubicBezTo>
                            <a:pt x="853392" y="3073553"/>
                            <a:pt x="860347" y="3257794"/>
                            <a:pt x="868340" y="3423836"/>
                          </a:cubicBezTo>
                          <a:cubicBezTo>
                            <a:pt x="876333" y="3589878"/>
                            <a:pt x="866751" y="3821237"/>
                            <a:pt x="868340" y="3945512"/>
                          </a:cubicBezTo>
                          <a:cubicBezTo>
                            <a:pt x="869929" y="4069787"/>
                            <a:pt x="895468" y="4628080"/>
                            <a:pt x="868340" y="5113074"/>
                          </a:cubicBezTo>
                          <a:cubicBezTo>
                            <a:pt x="876623" y="5190812"/>
                            <a:pt x="802392" y="5265783"/>
                            <a:pt x="723614" y="5257800"/>
                          </a:cubicBezTo>
                          <a:cubicBezTo>
                            <a:pt x="480293" y="5267704"/>
                            <a:pt x="423551" y="5247988"/>
                            <a:pt x="144726" y="5257800"/>
                          </a:cubicBezTo>
                          <a:cubicBezTo>
                            <a:pt x="68935" y="5267916"/>
                            <a:pt x="12707" y="5205574"/>
                            <a:pt x="0" y="5113074"/>
                          </a:cubicBezTo>
                          <a:cubicBezTo>
                            <a:pt x="19300" y="4972236"/>
                            <a:pt x="-8280" y="4852288"/>
                            <a:pt x="0" y="4641081"/>
                          </a:cubicBezTo>
                          <a:cubicBezTo>
                            <a:pt x="8280" y="4429874"/>
                            <a:pt x="-13633" y="4189243"/>
                            <a:pt x="0" y="3920670"/>
                          </a:cubicBezTo>
                          <a:cubicBezTo>
                            <a:pt x="13633" y="3652097"/>
                            <a:pt x="17399" y="3491417"/>
                            <a:pt x="0" y="3299627"/>
                          </a:cubicBezTo>
                          <a:cubicBezTo>
                            <a:pt x="-17399" y="3107837"/>
                            <a:pt x="-5831" y="2751906"/>
                            <a:pt x="0" y="2579217"/>
                          </a:cubicBezTo>
                          <a:cubicBezTo>
                            <a:pt x="5831" y="2406528"/>
                            <a:pt x="21898" y="2086348"/>
                            <a:pt x="0" y="1908490"/>
                          </a:cubicBezTo>
                          <a:cubicBezTo>
                            <a:pt x="-21898" y="1730632"/>
                            <a:pt x="-9809" y="1540501"/>
                            <a:pt x="0" y="1337130"/>
                          </a:cubicBezTo>
                          <a:cubicBezTo>
                            <a:pt x="9809" y="1133759"/>
                            <a:pt x="17399" y="448409"/>
                            <a:pt x="0" y="144726"/>
                          </a:cubicBezTo>
                          <a:close/>
                        </a:path>
                        <a:path w="868340" h="5257800" stroke="0" extrusionOk="0">
                          <a:moveTo>
                            <a:pt x="0" y="144726"/>
                          </a:moveTo>
                          <a:cubicBezTo>
                            <a:pt x="-14978" y="55557"/>
                            <a:pt x="52203" y="4726"/>
                            <a:pt x="144726" y="0"/>
                          </a:cubicBezTo>
                          <a:cubicBezTo>
                            <a:pt x="262815" y="-10820"/>
                            <a:pt x="522615" y="15610"/>
                            <a:pt x="723614" y="0"/>
                          </a:cubicBezTo>
                          <a:cubicBezTo>
                            <a:pt x="792185" y="-8640"/>
                            <a:pt x="865137" y="71369"/>
                            <a:pt x="868340" y="144726"/>
                          </a:cubicBezTo>
                          <a:cubicBezTo>
                            <a:pt x="890835" y="304604"/>
                            <a:pt x="856316" y="539060"/>
                            <a:pt x="868340" y="765770"/>
                          </a:cubicBezTo>
                          <a:cubicBezTo>
                            <a:pt x="880364" y="992480"/>
                            <a:pt x="885013" y="1112330"/>
                            <a:pt x="868340" y="1337130"/>
                          </a:cubicBezTo>
                          <a:cubicBezTo>
                            <a:pt x="851667" y="1561930"/>
                            <a:pt x="834723" y="1889790"/>
                            <a:pt x="868340" y="2057540"/>
                          </a:cubicBezTo>
                          <a:cubicBezTo>
                            <a:pt x="901958" y="2225290"/>
                            <a:pt x="890296" y="2348634"/>
                            <a:pt x="868340" y="2579217"/>
                          </a:cubicBezTo>
                          <a:cubicBezTo>
                            <a:pt x="846384" y="2809800"/>
                            <a:pt x="836045" y="3041319"/>
                            <a:pt x="868340" y="3299627"/>
                          </a:cubicBezTo>
                          <a:cubicBezTo>
                            <a:pt x="900636" y="3557935"/>
                            <a:pt x="871673" y="3665744"/>
                            <a:pt x="868340" y="3771620"/>
                          </a:cubicBezTo>
                          <a:cubicBezTo>
                            <a:pt x="865007" y="3877496"/>
                            <a:pt x="869901" y="4227666"/>
                            <a:pt x="868340" y="4392664"/>
                          </a:cubicBezTo>
                          <a:cubicBezTo>
                            <a:pt x="866779" y="4557662"/>
                            <a:pt x="869259" y="4782431"/>
                            <a:pt x="868340" y="5113074"/>
                          </a:cubicBezTo>
                          <a:cubicBezTo>
                            <a:pt x="879418" y="5182057"/>
                            <a:pt x="812311" y="5252147"/>
                            <a:pt x="723614" y="5257800"/>
                          </a:cubicBezTo>
                          <a:cubicBezTo>
                            <a:pt x="436883" y="5245382"/>
                            <a:pt x="383412" y="5258955"/>
                            <a:pt x="144726" y="5257800"/>
                          </a:cubicBezTo>
                          <a:cubicBezTo>
                            <a:pt x="60062" y="5258577"/>
                            <a:pt x="-8469" y="5187161"/>
                            <a:pt x="0" y="5113074"/>
                          </a:cubicBezTo>
                          <a:cubicBezTo>
                            <a:pt x="-238" y="4922244"/>
                            <a:pt x="-1898" y="4746123"/>
                            <a:pt x="0" y="4442347"/>
                          </a:cubicBezTo>
                          <a:cubicBezTo>
                            <a:pt x="1898" y="4138571"/>
                            <a:pt x="15132" y="3982687"/>
                            <a:pt x="0" y="3821304"/>
                          </a:cubicBezTo>
                          <a:cubicBezTo>
                            <a:pt x="-15132" y="3659921"/>
                            <a:pt x="-13512" y="3457794"/>
                            <a:pt x="0" y="3349310"/>
                          </a:cubicBezTo>
                          <a:cubicBezTo>
                            <a:pt x="13512" y="3240826"/>
                            <a:pt x="-22942" y="3022989"/>
                            <a:pt x="0" y="2827634"/>
                          </a:cubicBezTo>
                          <a:cubicBezTo>
                            <a:pt x="22942" y="2632279"/>
                            <a:pt x="20761" y="2434891"/>
                            <a:pt x="0" y="2107223"/>
                          </a:cubicBezTo>
                          <a:cubicBezTo>
                            <a:pt x="-20761" y="1779555"/>
                            <a:pt x="1012" y="1718599"/>
                            <a:pt x="0" y="1486180"/>
                          </a:cubicBezTo>
                          <a:cubicBezTo>
                            <a:pt x="-1012" y="1253761"/>
                            <a:pt x="-2237" y="1161894"/>
                            <a:pt x="0" y="964503"/>
                          </a:cubicBezTo>
                          <a:cubicBezTo>
                            <a:pt x="2237" y="767112"/>
                            <a:pt x="-1463" y="330168"/>
                            <a:pt x="0" y="144726"/>
                          </a:cubicBezTo>
                          <a:close/>
                        </a:path>
                      </a:pathLst>
                    </a:custGeom>
                    <ask:type>
                      <ask:lineSketchNone/>
                    </ask:type>
                  </ask:lineSketchStyleProps>
                </a:ext>
              </a:extLst>
            </a:ln>
            <a:effectLst/>
          </p:spPr>
          <p:txBody>
            <a:bodyPr vert="vert" wrap="square" lIns="24387" tIns="12194" rIns="24387" bIns="12194" numCol="1" rtlCol="0" anchor="t" anchorCtr="0" compatLnSpc="1">
              <a:prstTxWarp prst="textNoShape">
                <a:avLst/>
              </a:prstTxWarp>
            </a:bodyPr>
            <a:lstStyle/>
            <a:p>
              <a:pPr defTabSz="243894" eaLnBrk="0" fontAlgn="base" hangingPunct="0">
                <a:spcBef>
                  <a:spcPct val="0"/>
                </a:spcBef>
                <a:spcAft>
                  <a:spcPct val="0"/>
                </a:spcAft>
              </a:pPr>
              <a:r>
                <a:rPr lang="en-US" sz="1200" b="1" dirty="0">
                  <a:cs typeface="Arial" panose="020B0604020202020204" pitchFamily="34" charset="0"/>
                </a:rPr>
                <a:t>802.11-1999</a:t>
              </a:r>
            </a:p>
          </p:txBody>
        </p:sp>
      </p:grpSp>
    </p:spTree>
    <p:extLst>
      <p:ext uri="{BB962C8B-B14F-4D97-AF65-F5344CB8AC3E}">
        <p14:creationId xmlns:p14="http://schemas.microsoft.com/office/powerpoint/2010/main" val="142323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0823"/>
            <a:ext cx="8001000" cy="577625"/>
          </a:xfrm>
        </p:spPr>
        <p:txBody>
          <a:bodyPr>
            <a:normAutofit/>
          </a:bodyPr>
          <a:lstStyle/>
          <a:p>
            <a:r>
              <a:rPr lang="en-US" dirty="0"/>
              <a:t>802.11be features under consideration</a:t>
            </a:r>
          </a:p>
        </p:txBody>
      </p:sp>
      <p:sp>
        <p:nvSpPr>
          <p:cNvPr id="3" name="Content Placeholder 2"/>
          <p:cNvSpPr>
            <a:spLocks noGrp="1"/>
          </p:cNvSpPr>
          <p:nvPr>
            <p:ph idx="1"/>
          </p:nvPr>
        </p:nvSpPr>
        <p:spPr>
          <a:xfrm>
            <a:off x="381000" y="1371600"/>
            <a:ext cx="11125200" cy="4648200"/>
          </a:xfrm>
        </p:spPr>
        <p:txBody>
          <a:bodyPr>
            <a:normAutofit/>
          </a:bodyPr>
          <a:lstStyle/>
          <a:p>
            <a:pPr marL="568325" lvl="1" indent="-342900">
              <a:buFont typeface="Arial" panose="020B0604020202020204" pitchFamily="34" charset="0"/>
              <a:buChar char="•"/>
            </a:pPr>
            <a:r>
              <a:rPr lang="en-US" sz="2400" dirty="0"/>
              <a:t>Support of 320 MHz bandwidth channels, enabling extremely high throughput use cases </a:t>
            </a:r>
          </a:p>
          <a:p>
            <a:pPr marL="568325" lvl="1" indent="-342900">
              <a:buFont typeface="Arial" panose="020B0604020202020204" pitchFamily="34" charset="0"/>
              <a:buChar char="•"/>
            </a:pPr>
            <a:r>
              <a:rPr lang="en-US" sz="2400" dirty="0"/>
              <a:t>More efficient utilization of non-contiguous spectrum</a:t>
            </a:r>
          </a:p>
          <a:p>
            <a:pPr marL="568325" lvl="1" indent="-342900">
              <a:buFont typeface="Arial" panose="020B0604020202020204" pitchFamily="34" charset="0"/>
              <a:buChar char="•"/>
            </a:pPr>
            <a:r>
              <a:rPr lang="en-US" sz="2400" dirty="0"/>
              <a:t>Multi-band/multi-channel aggregation and operation</a:t>
            </a:r>
          </a:p>
          <a:p>
            <a:pPr marL="568325" lvl="1" indent="-342900">
              <a:buFont typeface="Arial" panose="020B0604020202020204" pitchFamily="34" charset="0"/>
              <a:buChar char="•"/>
            </a:pPr>
            <a:r>
              <a:rPr lang="en-US" sz="2400" dirty="0"/>
              <a:t>MIMO protocol enhancements, enhanced sounding protocol </a:t>
            </a:r>
          </a:p>
          <a:p>
            <a:pPr marL="568325" lvl="1" indent="-342900">
              <a:buFont typeface="Arial" panose="020B0604020202020204" pitchFamily="34" charset="0"/>
              <a:buChar char="•"/>
            </a:pPr>
            <a:r>
              <a:rPr lang="en-US" sz="2400" dirty="0"/>
              <a:t>Multi-AP Coordination (e.g. coordinated and joint transmission)</a:t>
            </a:r>
          </a:p>
          <a:p>
            <a:pPr marL="568325" lvl="1" indent="-342900">
              <a:buFont typeface="Arial" panose="020B0604020202020204" pitchFamily="34" charset="0"/>
              <a:buChar char="•"/>
            </a:pPr>
            <a:r>
              <a:rPr lang="en-US" sz="2400" dirty="0"/>
              <a:t>Refinements of 802.11ax features: Multiple Resource Unit operation</a:t>
            </a:r>
          </a:p>
          <a:p>
            <a:pPr marL="568325" lvl="1" indent="-342900">
              <a:buFont typeface="Arial" panose="020B0604020202020204" pitchFamily="34" charset="0"/>
              <a:buChar char="•"/>
            </a:pPr>
            <a:r>
              <a:rPr lang="en-US" sz="2400" dirty="0"/>
              <a:t>Target Wait Time (TWT) enhancements</a:t>
            </a:r>
          </a:p>
          <a:p>
            <a:pPr marL="568325" lvl="1" indent="-342900">
              <a:buFont typeface="Arial" panose="020B0604020202020204" pitchFamily="34" charset="0"/>
              <a:buChar char="•"/>
            </a:pPr>
            <a:r>
              <a:rPr lang="en-US" sz="2400" dirty="0"/>
              <a:t>GCMP-256 support</a:t>
            </a:r>
          </a:p>
          <a:p>
            <a:pPr marL="568325" lvl="1" indent="-342900">
              <a:buFont typeface="Arial" panose="020B0604020202020204" pitchFamily="34" charset="0"/>
              <a:buChar char="•"/>
            </a:pPr>
            <a:r>
              <a:rPr lang="en-US" sz="2400" dirty="0"/>
              <a:t>Adaptation to regulatory rules specific to 6 GHz spectrum</a:t>
            </a:r>
          </a:p>
          <a:p>
            <a:pPr marL="568325" lvl="1" indent="-342900">
              <a:buFont typeface="Arial" panose="020B0604020202020204" pitchFamily="34" charset="0"/>
              <a:buChar char="•"/>
            </a:pPr>
            <a:r>
              <a:rPr lang="en-US" sz="2400" dirty="0"/>
              <a:t>NSEP priority access operation</a:t>
            </a:r>
          </a:p>
          <a:p>
            <a:pPr marL="511175" lvl="1" indent="-285750"/>
            <a:endParaRPr lang="en-US"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5" name="Slide Number Placeholder 4"/>
          <p:cNvSpPr>
            <a:spLocks noGrp="1"/>
          </p:cNvSpPr>
          <p:nvPr>
            <p:ph type="sldNum" sz="quarter" idx="12"/>
          </p:nvPr>
        </p:nvSpPr>
        <p:spPr/>
        <p:txBody>
          <a:bodyPr/>
          <a:lstStyle/>
          <a:p>
            <a:fld id="{B016F8AB-BCEA-4347-8BA6-BE776009BC89}" type="slidenum">
              <a:rPr lang="en-GB" smtClean="0"/>
              <a:pPr/>
              <a:t>50</a:t>
            </a:fld>
            <a:endParaRPr lang="en-GB"/>
          </a:p>
        </p:txBody>
      </p:sp>
      <p:sp>
        <p:nvSpPr>
          <p:cNvPr id="6" name="Date Placeholder 4">
            <a:extLst>
              <a:ext uri="{FF2B5EF4-FFF2-40B4-BE49-F238E27FC236}">
                <a16:creationId xmlns:a16="http://schemas.microsoft.com/office/drawing/2014/main" id="{3DD253B7-4986-0EEB-EE06-B8A85D214031}"/>
              </a:ext>
            </a:extLst>
          </p:cNvPr>
          <p:cNvSpPr txBox="1">
            <a:spLocks/>
          </p:cNvSpPr>
          <p:nvPr/>
        </p:nvSpPr>
        <p:spPr>
          <a:xfrm>
            <a:off x="5598213" y="6426103"/>
            <a:ext cx="1716987"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274541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altLang="en-US" sz="3200" dirty="0">
                <a:latin typeface="Verdana" panose="020B0604030504040204" pitchFamily="34" charset="0"/>
                <a:ea typeface="Verdana" panose="020B0604030504040204" pitchFamily="34" charset="0"/>
                <a:cs typeface="Verdana" panose="020B0604030504040204" pitchFamily="34" charset="0"/>
              </a:rPr>
              <a:t>The </a:t>
            </a:r>
            <a:r>
              <a:rPr lang="en-GB" altLang="en-US" sz="3200" dirty="0" err="1">
                <a:latin typeface="Verdana" panose="020B0604030504040204" pitchFamily="34" charset="0"/>
                <a:ea typeface="Verdana" panose="020B0604030504040204" pitchFamily="34" charset="0"/>
                <a:cs typeface="Verdana" panose="020B0604030504040204" pitchFamily="34" charset="0"/>
              </a:rPr>
              <a:t>ARChitecture</a:t>
            </a:r>
            <a:r>
              <a:rPr lang="en-GB" altLang="en-US" sz="3200" dirty="0">
                <a:latin typeface="Verdana" panose="020B0604030504040204" pitchFamily="34" charset="0"/>
                <a:ea typeface="Verdana" panose="020B0604030504040204" pitchFamily="34" charset="0"/>
                <a:cs typeface="Verdana" panose="020B0604030504040204" pitchFamily="34" charset="0"/>
              </a:rPr>
              <a:t> SC (ARC) meets on an ongoing basis</a:t>
            </a:r>
            <a:br>
              <a:rPr lang="en-GB" sz="3200" dirty="0"/>
            </a:br>
            <a:br>
              <a:rPr lang="en-GB" sz="3200" dirty="0"/>
            </a:br>
            <a:br>
              <a:rPr lang="en-GB" sz="3200" dirty="0"/>
            </a:br>
            <a:br>
              <a:rPr lang="en-US" dirty="0"/>
            </a:br>
            <a:endParaRPr lang="en-GB" sz="32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23" name="Slide Number Placeholder 3">
            <a:extLst>
              <a:ext uri="{FF2B5EF4-FFF2-40B4-BE49-F238E27FC236}">
                <a16:creationId xmlns:a16="http://schemas.microsoft.com/office/drawing/2014/main" id="{3DCA66A0-85FC-432A-B694-AB127EC2CDF0}"/>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51</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4ABF8456-45A8-4BE1-A2F8-B96D88E90492}"/>
              </a:ext>
            </a:extLst>
          </p:cNvPr>
          <p:cNvSpPr>
            <a:spLocks noGrp="1"/>
          </p:cNvSpPr>
          <p:nvPr>
            <p:ph idx="1"/>
          </p:nvPr>
        </p:nvSpPr>
        <p:spPr>
          <a:xfrm>
            <a:off x="624609" y="1143000"/>
            <a:ext cx="10969784" cy="4571999"/>
          </a:xfrm>
        </p:spPr>
        <p:txBody>
          <a:bodyPr/>
          <a:lstStyle/>
          <a:p>
            <a:pPr marL="342900" indent="-342900"/>
            <a:r>
              <a:rPr lang="en-GB" altLang="en-US" sz="2000" dirty="0">
                <a:latin typeface="Verdana" panose="020B0604030504040204" pitchFamily="34" charset="0"/>
                <a:ea typeface="Verdana" panose="020B0604030504040204" pitchFamily="34" charset="0"/>
                <a:cs typeface="Verdana" panose="020B0604030504040204" pitchFamily="34" charset="0"/>
              </a:rPr>
              <a:t>It does not develop a standard or amendment</a:t>
            </a:r>
          </a:p>
          <a:p>
            <a:pPr marL="342900" indent="-342900"/>
            <a:r>
              <a:rPr lang="en-GB" altLang="en-US" sz="2000" dirty="0">
                <a:latin typeface="Verdana" panose="020B0604030504040204" pitchFamily="34" charset="0"/>
                <a:ea typeface="Verdana" panose="020B0604030504040204" pitchFamily="34" charset="0"/>
                <a:cs typeface="Verdana" panose="020B0604030504040204" pitchFamily="34" charset="0"/>
              </a:rPr>
              <a:t>Discussion of 802.11 architecture issues for other ongoing amendments</a:t>
            </a:r>
          </a:p>
          <a:p>
            <a:pPr marL="342900" indent="-342900"/>
            <a:r>
              <a:rPr lang="en-GB" altLang="en-US" sz="2000" dirty="0">
                <a:latin typeface="Verdana" panose="020B0604030504040204" pitchFamily="34" charset="0"/>
                <a:ea typeface="Verdana" panose="020B0604030504040204" pitchFamily="34" charset="0"/>
                <a:cs typeface="Verdana" panose="020B0604030504040204" pitchFamily="34" charset="0"/>
              </a:rPr>
              <a:t>Topics for discussion include:</a:t>
            </a:r>
          </a:p>
          <a:p>
            <a:pPr marL="571500" lvl="1" indent="-342900"/>
            <a:r>
              <a:rPr lang="en-GB" altLang="en-US" sz="1800" dirty="0">
                <a:latin typeface="Verdana" panose="020B0604030504040204" pitchFamily="34" charset="0"/>
                <a:ea typeface="Verdana" panose="020B0604030504040204" pitchFamily="34" charset="0"/>
                <a:cs typeface="Verdana" panose="020B0604030504040204" pitchFamily="34" charset="0"/>
              </a:rPr>
              <a:t>Architectural clauses and models in the standard, as questions, or needs for update or clarification arise.</a:t>
            </a:r>
          </a:p>
          <a:p>
            <a:pPr marL="571500" lvl="1" indent="-342900"/>
            <a:r>
              <a:rPr lang="en-GB" altLang="en-US" sz="1800" dirty="0">
                <a:latin typeface="Verdana" panose="020B0604030504040204" pitchFamily="34" charset="0"/>
                <a:ea typeface="Verdana" panose="020B0604030504040204" pitchFamily="34" charset="0"/>
                <a:cs typeface="Verdana" panose="020B0604030504040204" pitchFamily="34" charset="0"/>
              </a:rPr>
              <a:t>Relationships with outside groups on 802.11 architectural topics, or topics that don’t fit elsewhere, such as IETF, 802 O&amp;A, and 802.1.</a:t>
            </a:r>
          </a:p>
          <a:p>
            <a:endParaRPr lang="en-GB" dirty="0"/>
          </a:p>
        </p:txBody>
      </p:sp>
      <p:pic>
        <p:nvPicPr>
          <p:cNvPr id="15" name="Picture 4" descr="3D Architecture HD Wallpaper">
            <a:extLst>
              <a:ext uri="{FF2B5EF4-FFF2-40B4-BE49-F238E27FC236}">
                <a16:creationId xmlns:a16="http://schemas.microsoft.com/office/drawing/2014/main" id="{DB964A0E-488A-49A6-94DB-30301884F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704561"/>
            <a:ext cx="3958028" cy="2472167"/>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4">
            <a:extLst>
              <a:ext uri="{FF2B5EF4-FFF2-40B4-BE49-F238E27FC236}">
                <a16:creationId xmlns:a16="http://schemas.microsoft.com/office/drawing/2014/main" id="{884160E9-1B76-9EA3-DCEC-3DD63811995F}"/>
              </a:ext>
            </a:extLst>
          </p:cNvPr>
          <p:cNvSpPr txBox="1">
            <a:spLocks/>
          </p:cNvSpPr>
          <p:nvPr/>
        </p:nvSpPr>
        <p:spPr>
          <a:xfrm>
            <a:off x="5598213" y="6426104"/>
            <a:ext cx="1564587"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130199125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5"/>
          <p:cNvSpPr>
            <a:spLocks noGrp="1" noChangeArrowheads="1"/>
          </p:cNvSpPr>
          <p:nvPr>
            <p:ph sz="quarter" idx="21"/>
          </p:nvPr>
        </p:nvSpPr>
        <p:spPr>
          <a:xfrm>
            <a:off x="6629400" y="1692209"/>
            <a:ext cx="5257800" cy="4479992"/>
          </a:xfrm>
          <a:noFill/>
        </p:spPr>
        <p:txBody>
          <a:bodyPr>
            <a:normAutofit/>
          </a:bodyPr>
          <a:lstStyle/>
          <a:p>
            <a:pPr marL="457200" indent="-457200"/>
            <a:r>
              <a:rPr lang="en-GB" altLang="en-US" sz="2000" dirty="0"/>
              <a:t>Models for STA architecture and related concepts, and overall system architecture, included in the Standard in clauses 4 and 5, generally.  </a:t>
            </a:r>
          </a:p>
          <a:p>
            <a:pPr marL="457200" indent="-457200"/>
            <a:r>
              <a:rPr lang="en-GB" altLang="en-US" sz="2000" dirty="0"/>
              <a:t>Evolution of the models, either to consider amendments to the Standard, or as clarification is needed</a:t>
            </a:r>
          </a:p>
          <a:p>
            <a:pPr marL="457200" indent="-457200"/>
            <a:r>
              <a:rPr lang="en-GB" altLang="en-US" sz="2000" dirty="0"/>
              <a:t>Define how 802.11 technologies fit into 802, 802.1 and IETF use cases.</a:t>
            </a:r>
            <a:endParaRPr lang="en-GB" altLang="en-US" dirty="0"/>
          </a:p>
        </p:txBody>
      </p:sp>
      <p:sp>
        <p:nvSpPr>
          <p:cNvPr id="2" name="Title 1"/>
          <p:cNvSpPr>
            <a:spLocks noGrp="1"/>
          </p:cNvSpPr>
          <p:nvPr>
            <p:ph type="title"/>
          </p:nvPr>
        </p:nvSpPr>
        <p:spPr>
          <a:xfrm>
            <a:off x="583563" y="474518"/>
            <a:ext cx="11101073" cy="1076030"/>
          </a:xfrm>
        </p:spPr>
        <p:txBody>
          <a:bodyPr/>
          <a:lstStyle/>
          <a:p>
            <a:r>
              <a:rPr lang="en-GB" dirty="0"/>
              <a:t>ARC technical considerations</a:t>
            </a:r>
          </a:p>
        </p:txBody>
      </p:sp>
      <p:sp>
        <p:nvSpPr>
          <p:cNvPr id="10245"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1905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pic>
        <p:nvPicPr>
          <p:cNvPr id="9" name="Picture 2" descr="802 contribution for 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915" y="1598437"/>
            <a:ext cx="5257800" cy="456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a:extLst>
              <a:ext uri="{FF2B5EF4-FFF2-40B4-BE49-F238E27FC236}">
                <a16:creationId xmlns:a16="http://schemas.microsoft.com/office/drawing/2014/main" id="{3223B8DC-6A15-4133-AD0F-C58049D8E79A}"/>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z="1600" smtClean="0">
                <a:solidFill>
                  <a:prstClr val="black">
                    <a:tint val="75000"/>
                  </a:prstClr>
                </a:solidFill>
              </a:rPr>
              <a:pPr>
                <a:defRPr/>
              </a:pPr>
              <a:t>52</a:t>
            </a:fld>
            <a:endParaRPr lang="en-US" dirty="0">
              <a:solidFill>
                <a:prstClr val="black">
                  <a:tint val="75000"/>
                </a:prstClr>
              </a:solidFill>
            </a:endParaRPr>
          </a:p>
        </p:txBody>
      </p:sp>
      <p:sp>
        <p:nvSpPr>
          <p:cNvPr id="3" name="Date Placeholder 4">
            <a:extLst>
              <a:ext uri="{FF2B5EF4-FFF2-40B4-BE49-F238E27FC236}">
                <a16:creationId xmlns:a16="http://schemas.microsoft.com/office/drawing/2014/main" id="{4E282E90-5D20-E3F7-0B73-291076ECF224}"/>
              </a:ext>
            </a:extLst>
          </p:cNvPr>
          <p:cNvSpPr txBox="1">
            <a:spLocks/>
          </p:cNvSpPr>
          <p:nvPr/>
        </p:nvSpPr>
        <p:spPr>
          <a:xfrm>
            <a:off x="5598213" y="6426104"/>
            <a:ext cx="1564587"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402442462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499" y="1402618"/>
            <a:ext cx="2667001" cy="4052764"/>
          </a:xfrm>
        </p:spPr>
        <p:txBody>
          <a:bodyPr/>
          <a:lstStyle/>
          <a:p>
            <a:r>
              <a:rPr lang="en-US" sz="4800" dirty="0"/>
              <a:t>Thank You</a:t>
            </a:r>
            <a:br>
              <a:rPr lang="en-US" sz="4800" dirty="0"/>
            </a:br>
            <a:br>
              <a:rPr lang="en-US" sz="4800" dirty="0"/>
            </a:br>
            <a:br>
              <a:rPr lang="en-US" sz="4800" dirty="0"/>
            </a:br>
            <a:br>
              <a:rPr lang="en-US" sz="4800" dirty="0"/>
            </a:br>
            <a:r>
              <a:rPr lang="en-US" sz="4800" dirty="0"/>
              <a:t>Questions</a:t>
            </a:r>
            <a:endParaRPr lang="en-GB" sz="4800" dirty="0"/>
          </a:p>
        </p:txBody>
      </p:sp>
      <p:sp>
        <p:nvSpPr>
          <p:cNvPr id="6" name="Slide Number Placeholder 5"/>
          <p:cNvSpPr>
            <a:spLocks noGrp="1"/>
          </p:cNvSpPr>
          <p:nvPr>
            <p:ph type="sldNum" sz="quarter" idx="12"/>
          </p:nvPr>
        </p:nvSpPr>
        <p:spPr/>
        <p:txBody>
          <a:bodyPr/>
          <a:lstStyle/>
          <a:p>
            <a:fld id="{B016F8AB-BCEA-4347-8BA6-BE776009BC89}" type="slidenum">
              <a:rPr lang="en-GB" smtClean="0"/>
              <a:t>53</a:t>
            </a:fld>
            <a:endParaRPr lang="en-GB"/>
          </a:p>
        </p:txBody>
      </p:sp>
      <p:sp>
        <p:nvSpPr>
          <p:cNvPr id="3" name="Date Placeholder 4">
            <a:extLst>
              <a:ext uri="{FF2B5EF4-FFF2-40B4-BE49-F238E27FC236}">
                <a16:creationId xmlns:a16="http://schemas.microsoft.com/office/drawing/2014/main" id="{D0B8529A-BF66-054E-A93C-62700D05A5CA}"/>
              </a:ext>
            </a:extLst>
          </p:cNvPr>
          <p:cNvSpPr txBox="1">
            <a:spLocks/>
          </p:cNvSpPr>
          <p:nvPr/>
        </p:nvSpPr>
        <p:spPr>
          <a:xfrm>
            <a:off x="5598213" y="6426104"/>
            <a:ext cx="1488387" cy="1270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100512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Completed 802.11 technologies to meet expanding market needs and leverage new technologies - 1</a:t>
            </a:r>
            <a:br>
              <a:rPr lang="en-GB" dirty="0"/>
            </a:br>
            <a:endParaRPr lang="en-GB" dirty="0"/>
          </a:p>
        </p:txBody>
      </p:sp>
      <p:sp>
        <p:nvSpPr>
          <p:cNvPr id="3" name="Content Placeholder 2"/>
          <p:cNvSpPr>
            <a:spLocks noGrp="1"/>
          </p:cNvSpPr>
          <p:nvPr>
            <p:ph sz="quarter" idx="14"/>
          </p:nvPr>
        </p:nvSpPr>
        <p:spPr>
          <a:xfrm>
            <a:off x="838200" y="1981200"/>
            <a:ext cx="10051183" cy="4191000"/>
          </a:xfrm>
        </p:spPr>
        <p:txBody>
          <a:bodyPr>
            <a:normAutofit fontScale="92500" lnSpcReduction="10000"/>
          </a:bodyPr>
          <a:lstStyle/>
          <a:p>
            <a:pPr>
              <a:buFont typeface="Arial" panose="020B0604020202020204" pitchFamily="34" charset="0"/>
              <a:buChar char="•"/>
            </a:pPr>
            <a:r>
              <a:rPr lang="en-GB" sz="2600" dirty="0"/>
              <a:t>802.11ah – Operating in license-exempt bands below 1 GHz (excl. TV bands)</a:t>
            </a:r>
          </a:p>
          <a:p>
            <a:pPr>
              <a:buFont typeface="Arial" panose="020B0604020202020204" pitchFamily="34" charset="0"/>
              <a:buChar char="•"/>
            </a:pPr>
            <a:r>
              <a:rPr lang="en-GB" sz="2600" dirty="0"/>
              <a:t>802.11ai –  Fast initial link set-up</a:t>
            </a:r>
          </a:p>
          <a:p>
            <a:pPr>
              <a:buFont typeface="Arial" panose="020B0604020202020204" pitchFamily="34" charset="0"/>
              <a:buChar char="•"/>
            </a:pPr>
            <a:r>
              <a:rPr lang="en-GB" sz="2600" dirty="0"/>
              <a:t>802.11aj –  Enable 802.11ad operation in the Chinese 59-64 GHz frequency band.</a:t>
            </a:r>
          </a:p>
          <a:p>
            <a:pPr>
              <a:buFont typeface="Arial" panose="020B0604020202020204" pitchFamily="34" charset="0"/>
              <a:buChar char="•"/>
            </a:pPr>
            <a:r>
              <a:rPr lang="en-US" sz="2600" dirty="0"/>
              <a:t>802.11ak – General Link</a:t>
            </a:r>
          </a:p>
          <a:p>
            <a:pPr>
              <a:buFont typeface="Arial" panose="020B0604020202020204" pitchFamily="34" charset="0"/>
              <a:buChar char="•"/>
            </a:pPr>
            <a:r>
              <a:rPr lang="en-US" sz="2600" dirty="0"/>
              <a:t>802.11aq – Pre-association Service Discovery</a:t>
            </a:r>
          </a:p>
          <a:p>
            <a:pPr>
              <a:buFont typeface="Arial" panose="020B0604020202020204" pitchFamily="34" charset="0"/>
              <a:buChar char="•"/>
            </a:pPr>
            <a:r>
              <a:rPr lang="en-US" sz="2600" dirty="0"/>
              <a:t>802.11ax – Increased throughput in 2.4, 5 (and 6) GHz bands.  Increased efficiency.</a:t>
            </a:r>
          </a:p>
          <a:p>
            <a:pPr>
              <a:buFont typeface="Arial" panose="020B0604020202020204" pitchFamily="34" charset="0"/>
              <a:buChar char="•"/>
            </a:pPr>
            <a:r>
              <a:rPr lang="en-US" sz="2600" dirty="0"/>
              <a:t>802.11ay – Support for 20 Gbps in 60 GHz band.</a:t>
            </a:r>
          </a:p>
          <a:p>
            <a:pPr>
              <a:buFont typeface="Arial" panose="020B0604020202020204" pitchFamily="34" charset="0"/>
              <a:buChar char="•"/>
            </a:pPr>
            <a:r>
              <a:rPr lang="en-US" sz="2600" dirty="0"/>
              <a:t>ARC – Architecture (Ongoing discussion topics)</a:t>
            </a:r>
            <a:endParaRPr lang="en-GB" sz="2600" dirty="0"/>
          </a:p>
          <a:p>
            <a:endParaRPr lang="en-GB" dirty="0"/>
          </a:p>
        </p:txBody>
      </p:sp>
      <p:sp>
        <p:nvSpPr>
          <p:cNvPr id="4" name="Date Placeholder 4">
            <a:extLst>
              <a:ext uri="{FF2B5EF4-FFF2-40B4-BE49-F238E27FC236}">
                <a16:creationId xmlns:a16="http://schemas.microsoft.com/office/drawing/2014/main" id="{8AFB4096-1BA1-481D-C7F6-A1E5043E5B79}"/>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
        <p:nvSpPr>
          <p:cNvPr id="5" name="Slide Number Placeholder 3">
            <a:extLst>
              <a:ext uri="{FF2B5EF4-FFF2-40B4-BE49-F238E27FC236}">
                <a16:creationId xmlns:a16="http://schemas.microsoft.com/office/drawing/2014/main" id="{BE3CA128-E2F0-9233-1C09-C081832050A5}"/>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344006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Completed 802.11 technologies to meet expanding market needs and leverage new technologies - 2</a:t>
            </a:r>
            <a:br>
              <a:rPr lang="en-GB" dirty="0"/>
            </a:br>
            <a:endParaRPr lang="en-GB" dirty="0"/>
          </a:p>
        </p:txBody>
      </p:sp>
      <p:sp>
        <p:nvSpPr>
          <p:cNvPr id="3" name="Content Placeholder 2"/>
          <p:cNvSpPr>
            <a:spLocks noGrp="1"/>
          </p:cNvSpPr>
          <p:nvPr>
            <p:ph sz="quarter" idx="14"/>
          </p:nvPr>
        </p:nvSpPr>
        <p:spPr>
          <a:xfrm>
            <a:off x="838200" y="1981200"/>
            <a:ext cx="10051183" cy="3505200"/>
          </a:xfrm>
        </p:spPr>
        <p:txBody>
          <a:bodyPr>
            <a:normAutofit/>
          </a:bodyPr>
          <a:lstStyle/>
          <a:p>
            <a:pPr>
              <a:buFont typeface="Arial" panose="020B0604020202020204" pitchFamily="34" charset="0"/>
              <a:buChar char="•"/>
            </a:pPr>
            <a:r>
              <a:rPr lang="en-GB" sz="2400" dirty="0"/>
              <a:t>802.11az – 2</a:t>
            </a:r>
            <a:r>
              <a:rPr lang="en-GB" sz="2400" baseline="30000" dirty="0"/>
              <a:t>nd</a:t>
            </a:r>
            <a:r>
              <a:rPr lang="en-GB" sz="2400" dirty="0"/>
              <a:t> generation positioning features.</a:t>
            </a:r>
          </a:p>
          <a:p>
            <a:pPr>
              <a:buFont typeface="Arial" panose="020B0604020202020204" pitchFamily="34" charset="0"/>
              <a:buChar char="•"/>
            </a:pPr>
            <a:r>
              <a:rPr lang="en-GB" sz="2400" dirty="0"/>
              <a:t>802.11ba – Wake up radio. Low power IoT applications.</a:t>
            </a:r>
          </a:p>
          <a:p>
            <a:pPr>
              <a:buFont typeface="Arial" panose="020B0604020202020204" pitchFamily="34" charset="0"/>
              <a:buChar char="•"/>
            </a:pPr>
            <a:r>
              <a:rPr lang="en-US" sz="2400" dirty="0"/>
              <a:t>802.11bb – Light Communications </a:t>
            </a:r>
          </a:p>
          <a:p>
            <a:pPr>
              <a:buFont typeface="Arial" panose="020B0604020202020204" pitchFamily="34" charset="0"/>
              <a:buChar char="•"/>
            </a:pPr>
            <a:r>
              <a:rPr lang="en-US" sz="2400" dirty="0"/>
              <a:t>802.11bc – Enhanced Broadcast Service</a:t>
            </a:r>
          </a:p>
          <a:p>
            <a:pPr>
              <a:buFont typeface="Arial" panose="020B0604020202020204" pitchFamily="34" charset="0"/>
              <a:buChar char="•"/>
            </a:pPr>
            <a:r>
              <a:rPr lang="en-US" sz="2400" dirty="0"/>
              <a:t>802.11bd – Enhancements for Next Generation V2X</a:t>
            </a:r>
          </a:p>
          <a:p>
            <a:pPr>
              <a:buFont typeface="Arial" panose="020B0604020202020204" pitchFamily="34" charset="0"/>
              <a:buChar char="•"/>
            </a:pPr>
            <a:r>
              <a:rPr lang="en-US" sz="2400" dirty="0"/>
              <a:t>802.11be – Extremely High Throughput in </a:t>
            </a:r>
            <a:r>
              <a:rPr lang="en-GB" sz="2400" dirty="0"/>
              <a:t>2.4, 5 and 6 GHz bands</a:t>
            </a:r>
            <a:endParaRPr lang="en-US" sz="2400" dirty="0"/>
          </a:p>
          <a:p>
            <a:endParaRPr lang="en-GB" dirty="0"/>
          </a:p>
        </p:txBody>
      </p:sp>
      <p:sp>
        <p:nvSpPr>
          <p:cNvPr id="6" name="Slide Number Placeholder 3">
            <a:extLst>
              <a:ext uri="{FF2B5EF4-FFF2-40B4-BE49-F238E27FC236}">
                <a16:creationId xmlns:a16="http://schemas.microsoft.com/office/drawing/2014/main" id="{CD76E8A9-7753-4736-BAB9-A9F6A53408DD}"/>
              </a:ext>
            </a:extLst>
          </p:cNvPr>
          <p:cNvSpPr txBox="1">
            <a:spLocks/>
          </p:cNvSpPr>
          <p:nvPr/>
        </p:nvSpPr>
        <p:spPr>
          <a:xfrm>
            <a:off x="11201400" y="6165080"/>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p>
        </p:txBody>
      </p:sp>
      <p:pic>
        <p:nvPicPr>
          <p:cNvPr id="7" name="Picture 6"/>
          <p:cNvPicPr>
            <a:picLocks noChangeAspect="1"/>
          </p:cNvPicPr>
          <p:nvPr/>
        </p:nvPicPr>
        <p:blipFill>
          <a:blip r:embed="rId3"/>
          <a:stretch>
            <a:fillRect/>
          </a:stretch>
        </p:blipFill>
        <p:spPr>
          <a:xfrm>
            <a:off x="8052025" y="1206940"/>
            <a:ext cx="3682774" cy="2598402"/>
          </a:xfrm>
          <a:prstGeom prst="rect">
            <a:avLst/>
          </a:prstGeom>
        </p:spPr>
      </p:pic>
      <p:sp>
        <p:nvSpPr>
          <p:cNvPr id="5" name="Slide Number Placeholder 4"/>
          <p:cNvSpPr>
            <a:spLocks noGrp="1"/>
          </p:cNvSpPr>
          <p:nvPr>
            <p:ph type="sldNum" sz="quarter" idx="15"/>
          </p:nvPr>
        </p:nvSpPr>
        <p:spPr/>
        <p:txBody>
          <a:bodyPr/>
          <a:lstStyle/>
          <a:p>
            <a:pPr>
              <a:defRPr/>
            </a:pPr>
            <a:fld id="{1F2884EB-C6E3-684C-A39B-0E652C4E0E60}" type="slidenum">
              <a:rPr lang="en-US" smtClean="0"/>
              <a:pPr>
                <a:defRPr/>
              </a:pPr>
              <a:t>7</a:t>
            </a:fld>
            <a:endParaRPr lang="en-US" dirty="0"/>
          </a:p>
        </p:txBody>
      </p:sp>
      <p:sp>
        <p:nvSpPr>
          <p:cNvPr id="9" name="Date Placeholder 4">
            <a:extLst>
              <a:ext uri="{FF2B5EF4-FFF2-40B4-BE49-F238E27FC236}">
                <a16:creationId xmlns:a16="http://schemas.microsoft.com/office/drawing/2014/main" id="{59075148-778D-C010-4980-6045BA3265E8}"/>
              </a:ext>
            </a:extLst>
          </p:cNvPr>
          <p:cNvSpPr>
            <a:spLocks noGrp="1"/>
          </p:cNvSpPr>
          <p:nvPr>
            <p:ph type="dt" sz="half" idx="16"/>
          </p:nvPr>
        </p:nvSpPr>
        <p:spPr>
          <a:xfrm>
            <a:off x="5598213" y="6426104"/>
            <a:ext cx="995579" cy="210312"/>
          </a:xfrm>
        </p:spPr>
        <p:txBody>
          <a:bodyPr/>
          <a:lstStyle/>
          <a:p>
            <a:pPr>
              <a:defRPr/>
            </a:pPr>
            <a:r>
              <a:rPr lang="en-US" altLang="ja-JP" sz="1400" b="1" dirty="0">
                <a:solidFill>
                  <a:schemeClr val="accent4"/>
                </a:solidFill>
              </a:rPr>
              <a:t>January  2025</a:t>
            </a:r>
            <a:endParaRPr lang="en-US" sz="1400" b="1" dirty="0">
              <a:solidFill>
                <a:schemeClr val="accent4"/>
              </a:solidFill>
            </a:endParaRPr>
          </a:p>
        </p:txBody>
      </p:sp>
    </p:spTree>
    <p:extLst>
      <p:ext uri="{BB962C8B-B14F-4D97-AF65-F5344CB8AC3E}">
        <p14:creationId xmlns:p14="http://schemas.microsoft.com/office/powerpoint/2010/main" val="151411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sz="3200" b="1" dirty="0"/>
              <a:t>802.11ah</a:t>
            </a:r>
            <a:r>
              <a:rPr lang="en-GB" sz="3200" dirty="0"/>
              <a:t> defines OFDM PHY and MAC operating in license-exempt bands below 1 GHz (excl. TV bands)</a:t>
            </a:r>
            <a:br>
              <a:rPr lang="en-GB" sz="3200" dirty="0"/>
            </a:br>
            <a:br>
              <a:rPr lang="en-GB" sz="3200" dirty="0"/>
            </a:br>
            <a:br>
              <a:rPr lang="en-US" dirty="0"/>
            </a:br>
            <a:endParaRPr lang="en-GB" sz="32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4" name="Content Placeholder 3">
            <a:extLst>
              <a:ext uri="{FF2B5EF4-FFF2-40B4-BE49-F238E27FC236}">
                <a16:creationId xmlns:a16="http://schemas.microsoft.com/office/drawing/2014/main" id="{4ABF8456-45A8-4BE1-A2F8-B96D88E90492}"/>
              </a:ext>
            </a:extLst>
          </p:cNvPr>
          <p:cNvSpPr>
            <a:spLocks noGrp="1"/>
          </p:cNvSpPr>
          <p:nvPr>
            <p:ph idx="1"/>
          </p:nvPr>
        </p:nvSpPr>
        <p:spPr>
          <a:xfrm>
            <a:off x="682519" y="1580484"/>
            <a:ext cx="10969784" cy="4571999"/>
          </a:xfrm>
        </p:spPr>
        <p:txBody>
          <a:bodyPr/>
          <a:lstStyle/>
          <a:p>
            <a:pPr marL="457200" indent="-457200"/>
            <a:r>
              <a:rPr lang="en-GB" altLang="en-US" sz="2000" dirty="0"/>
              <a:t>Define </a:t>
            </a:r>
            <a:r>
              <a:rPr lang="en-US" altLang="en-US" sz="2000" dirty="0"/>
              <a:t>OFDM PHY and MAC operating in license-exempt bands below 1 GHz </a:t>
            </a:r>
            <a:r>
              <a:rPr lang="en-GB" altLang="en-US" sz="2000" dirty="0"/>
              <a:t>(excl. TV bands)</a:t>
            </a:r>
          </a:p>
          <a:p>
            <a:pPr marL="704850" lvl="1" indent="-457200"/>
            <a:r>
              <a:rPr lang="en-GB" altLang="en-US" sz="1800" dirty="0"/>
              <a:t>Extended range </a:t>
            </a:r>
          </a:p>
          <a:p>
            <a:pPr marL="704850" lvl="1" indent="-457200"/>
            <a:r>
              <a:rPr lang="en-GB" altLang="en-US" sz="1800" dirty="0"/>
              <a:t>Power efficiency </a:t>
            </a:r>
          </a:p>
          <a:p>
            <a:pPr marL="704850" lvl="1" indent="-457200"/>
            <a:r>
              <a:rPr lang="en-GB" altLang="en-US" sz="1800" dirty="0"/>
              <a:t>Large number of devices</a:t>
            </a:r>
          </a:p>
          <a:p>
            <a:pPr marL="457200" indent="-457200"/>
            <a:r>
              <a:rPr lang="en-GB" altLang="en-US" sz="2000" dirty="0"/>
              <a:t>Potential Applications</a:t>
            </a:r>
          </a:p>
          <a:p>
            <a:pPr marL="704850" lvl="1" indent="-457200"/>
            <a:r>
              <a:rPr lang="en-GB" altLang="en-US" sz="1800" dirty="0"/>
              <a:t>Internet of everything (IoT) </a:t>
            </a:r>
          </a:p>
          <a:p>
            <a:pPr marL="704850" lvl="1" indent="-457200"/>
            <a:r>
              <a:rPr lang="en-GB" altLang="en-US" sz="1800" dirty="0"/>
              <a:t>Smart Grid</a:t>
            </a:r>
          </a:p>
          <a:p>
            <a:pPr marL="704850" lvl="1" indent="-457200"/>
            <a:r>
              <a:rPr lang="en-GB" altLang="en-US" sz="1800" dirty="0"/>
              <a:t>Healthcare</a:t>
            </a:r>
          </a:p>
          <a:p>
            <a:pPr marL="704850" lvl="1" indent="-457200"/>
            <a:r>
              <a:rPr lang="en-GB" altLang="en-US" sz="1800" dirty="0"/>
              <a:t>Smart Appliances</a:t>
            </a:r>
          </a:p>
          <a:p>
            <a:pPr marL="704850" lvl="1" indent="-457200"/>
            <a:r>
              <a:rPr lang="en-GB" altLang="en-US" sz="1800" dirty="0"/>
              <a:t>Wearable consumer electronics</a:t>
            </a:r>
          </a:p>
          <a:p>
            <a:endParaRPr lang="en-GB" dirty="0"/>
          </a:p>
        </p:txBody>
      </p:sp>
      <p:grpSp>
        <p:nvGrpSpPr>
          <p:cNvPr id="25" name="Group 24">
            <a:extLst>
              <a:ext uri="{FF2B5EF4-FFF2-40B4-BE49-F238E27FC236}">
                <a16:creationId xmlns:a16="http://schemas.microsoft.com/office/drawing/2014/main" id="{2DD2E549-E0C4-4A71-86E8-AA4F7C68AB49}"/>
              </a:ext>
            </a:extLst>
          </p:cNvPr>
          <p:cNvGrpSpPr/>
          <p:nvPr/>
        </p:nvGrpSpPr>
        <p:grpSpPr>
          <a:xfrm>
            <a:off x="5791200" y="2090099"/>
            <a:ext cx="5029200" cy="4062384"/>
            <a:chOff x="1828800" y="1371600"/>
            <a:chExt cx="5486400" cy="4648200"/>
          </a:xfrm>
        </p:grpSpPr>
        <p:pic>
          <p:nvPicPr>
            <p:cNvPr id="26" name="Picture 36" descr="MC900198487[1]">
              <a:extLst>
                <a:ext uri="{FF2B5EF4-FFF2-40B4-BE49-F238E27FC236}">
                  <a16:creationId xmlns:a16="http://schemas.microsoft.com/office/drawing/2014/main" id="{42E64DF4-2FEA-48B0-9842-24C866C48E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905000"/>
              <a:ext cx="1600200" cy="15494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12">
              <a:extLst>
                <a:ext uri="{FF2B5EF4-FFF2-40B4-BE49-F238E27FC236}">
                  <a16:creationId xmlns:a16="http://schemas.microsoft.com/office/drawing/2014/main" id="{8C9CAC2B-3E55-474A-8182-F71B6AAE1B66}"/>
                </a:ext>
              </a:extLst>
            </p:cNvPr>
            <p:cNvSpPr txBox="1">
              <a:spLocks noChangeArrowheads="1"/>
            </p:cNvSpPr>
            <p:nvPr/>
          </p:nvSpPr>
          <p:spPr bwMode="auto">
            <a:xfrm>
              <a:off x="2438400" y="3733800"/>
              <a:ext cx="958355" cy="36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latin typeface="Arial" charset="0"/>
                </a:rPr>
                <a:t>Monitor</a:t>
              </a:r>
            </a:p>
          </p:txBody>
        </p:sp>
        <p:pic>
          <p:nvPicPr>
            <p:cNvPr id="28" name="Picture 17" descr="MP900313961[1]">
              <a:extLst>
                <a:ext uri="{FF2B5EF4-FFF2-40B4-BE49-F238E27FC236}">
                  <a16:creationId xmlns:a16="http://schemas.microsoft.com/office/drawing/2014/main" id="{F9885423-C459-4608-95A6-1E10B9EAB2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1371600"/>
              <a:ext cx="5486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MP900313961[1]">
              <a:extLst>
                <a:ext uri="{FF2B5EF4-FFF2-40B4-BE49-F238E27FC236}">
                  <a16:creationId xmlns:a16="http://schemas.microsoft.com/office/drawing/2014/main" id="{80697069-4C7A-4A3E-8130-C0CB5B1A5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3505200"/>
              <a:ext cx="5486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9" descr="MP900313961[1]">
              <a:extLst>
                <a:ext uri="{FF2B5EF4-FFF2-40B4-BE49-F238E27FC236}">
                  <a16:creationId xmlns:a16="http://schemas.microsoft.com/office/drawing/2014/main" id="{DE6449A2-D060-439B-9B3B-B02B23344E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5867400"/>
              <a:ext cx="5486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MP900313961[1]">
              <a:extLst>
                <a:ext uri="{FF2B5EF4-FFF2-40B4-BE49-F238E27FC236}">
                  <a16:creationId xmlns:a16="http://schemas.microsoft.com/office/drawing/2014/main" id="{00F29143-DC0E-486D-947C-54633BDD9B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524000"/>
              <a:ext cx="1524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1" descr="MP900313961[1]">
              <a:extLst>
                <a:ext uri="{FF2B5EF4-FFF2-40B4-BE49-F238E27FC236}">
                  <a16:creationId xmlns:a16="http://schemas.microsoft.com/office/drawing/2014/main" id="{7682A9AF-BB53-422E-8ED1-5B6E53DE82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3657600"/>
              <a:ext cx="152400" cy="2209800"/>
            </a:xfrm>
            <a:prstGeom prst="rect">
              <a:avLst/>
            </a:prstGeom>
            <a:noFill/>
            <a:extLst>
              <a:ext uri="{909E8E84-426E-40DD-AFC4-6F175D3DCCD1}">
                <a14:hiddenFill xmlns:a14="http://schemas.microsoft.com/office/drawing/2010/main">
                  <a:solidFill>
                    <a:srgbClr val="FFFFFF"/>
                  </a:solidFill>
                </a14:hiddenFill>
              </a:ext>
            </a:extLst>
          </p:spPr>
        </p:pic>
        <p:sp>
          <p:nvSpPr>
            <p:cNvPr id="33" name="Line 22">
              <a:extLst>
                <a:ext uri="{FF2B5EF4-FFF2-40B4-BE49-F238E27FC236}">
                  <a16:creationId xmlns:a16="http://schemas.microsoft.com/office/drawing/2014/main" id="{07B69A2C-1C44-4BC9-BD05-AB3545F1D031}"/>
                </a:ext>
              </a:extLst>
            </p:cNvPr>
            <p:cNvSpPr>
              <a:spLocks noChangeShapeType="1"/>
            </p:cNvSpPr>
            <p:nvPr/>
          </p:nvSpPr>
          <p:spPr bwMode="auto">
            <a:xfrm>
              <a:off x="3962400" y="4419600"/>
              <a:ext cx="1981200" cy="76200"/>
            </a:xfrm>
            <a:prstGeom prst="line">
              <a:avLst/>
            </a:prstGeom>
            <a:noFill/>
            <a:ln w="571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4">
              <a:extLst>
                <a:ext uri="{FF2B5EF4-FFF2-40B4-BE49-F238E27FC236}">
                  <a16:creationId xmlns:a16="http://schemas.microsoft.com/office/drawing/2014/main" id="{5FF6AADA-5BB9-4D72-982E-8DA7A57B55B1}"/>
                </a:ext>
              </a:extLst>
            </p:cNvPr>
            <p:cNvSpPr>
              <a:spLocks noChangeShapeType="1"/>
            </p:cNvSpPr>
            <p:nvPr/>
          </p:nvSpPr>
          <p:spPr bwMode="auto">
            <a:xfrm flipH="1">
              <a:off x="3810000" y="2971800"/>
              <a:ext cx="2133600" cy="12954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5">
              <a:extLst>
                <a:ext uri="{FF2B5EF4-FFF2-40B4-BE49-F238E27FC236}">
                  <a16:creationId xmlns:a16="http://schemas.microsoft.com/office/drawing/2014/main" id="{63A7C776-5A5F-4684-8D9F-CA8AA5C8AF19}"/>
                </a:ext>
              </a:extLst>
            </p:cNvPr>
            <p:cNvSpPr>
              <a:spLocks noChangeShapeType="1"/>
            </p:cNvSpPr>
            <p:nvPr/>
          </p:nvSpPr>
          <p:spPr bwMode="auto">
            <a:xfrm>
              <a:off x="4038600" y="5029200"/>
              <a:ext cx="990600" cy="304800"/>
            </a:xfrm>
            <a:prstGeom prst="line">
              <a:avLst/>
            </a:prstGeom>
            <a:noFill/>
            <a:ln w="571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6" name="Picture 34" descr="MC900310710[1]">
              <a:extLst>
                <a:ext uri="{FF2B5EF4-FFF2-40B4-BE49-F238E27FC236}">
                  <a16:creationId xmlns:a16="http://schemas.microsoft.com/office/drawing/2014/main" id="{AEB619B3-DE6B-4BFE-8B5F-1E398D6E4F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4343400"/>
              <a:ext cx="1371600" cy="7032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8" descr="MC900198487[1]">
              <a:extLst>
                <a:ext uri="{FF2B5EF4-FFF2-40B4-BE49-F238E27FC236}">
                  <a16:creationId xmlns:a16="http://schemas.microsoft.com/office/drawing/2014/main" id="{5E436C70-9D14-4849-830B-BC9C8C81E3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0"/>
              <a:ext cx="1600200" cy="1549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9" descr="MC900310710[1]">
              <a:extLst>
                <a:ext uri="{FF2B5EF4-FFF2-40B4-BE49-F238E27FC236}">
                  <a16:creationId xmlns:a16="http://schemas.microsoft.com/office/drawing/2014/main" id="{30891478-DD5F-4B5E-8983-95B0B66990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5105400"/>
              <a:ext cx="1371600" cy="7032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0" descr="MC900359059[1]">
              <a:extLst>
                <a:ext uri="{FF2B5EF4-FFF2-40B4-BE49-F238E27FC236}">
                  <a16:creationId xmlns:a16="http://schemas.microsoft.com/office/drawing/2014/main" id="{133C391C-3D87-4E68-A2A9-1A9246744D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2800" y="1905000"/>
              <a:ext cx="110807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1" descr="MC900280516[1]">
              <a:extLst>
                <a:ext uri="{FF2B5EF4-FFF2-40B4-BE49-F238E27FC236}">
                  <a16:creationId xmlns:a16="http://schemas.microsoft.com/office/drawing/2014/main" id="{68722D96-76C0-4A10-A7E7-B93A948FBE9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9838" y="4114800"/>
              <a:ext cx="1452562" cy="1651000"/>
            </a:xfrm>
            <a:prstGeom prst="rect">
              <a:avLst/>
            </a:prstGeom>
            <a:noFill/>
            <a:extLst>
              <a:ext uri="{909E8E84-426E-40DD-AFC4-6F175D3DCCD1}">
                <a14:hiddenFill xmlns:a14="http://schemas.microsoft.com/office/drawing/2010/main">
                  <a:solidFill>
                    <a:srgbClr val="FFFFFF"/>
                  </a:solidFill>
                </a14:hiddenFill>
              </a:ext>
            </a:extLst>
          </p:spPr>
        </p:pic>
        <p:sp>
          <p:nvSpPr>
            <p:cNvPr id="41" name="Line 42">
              <a:extLst>
                <a:ext uri="{FF2B5EF4-FFF2-40B4-BE49-F238E27FC236}">
                  <a16:creationId xmlns:a16="http://schemas.microsoft.com/office/drawing/2014/main" id="{8F4680DC-D40A-453E-8128-140CC9BE1EC1}"/>
                </a:ext>
              </a:extLst>
            </p:cNvPr>
            <p:cNvSpPr>
              <a:spLocks noChangeShapeType="1"/>
            </p:cNvSpPr>
            <p:nvPr/>
          </p:nvSpPr>
          <p:spPr bwMode="auto">
            <a:xfrm flipH="1">
              <a:off x="3733800" y="3276600"/>
              <a:ext cx="76200" cy="7620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43">
              <a:extLst>
                <a:ext uri="{FF2B5EF4-FFF2-40B4-BE49-F238E27FC236}">
                  <a16:creationId xmlns:a16="http://schemas.microsoft.com/office/drawing/2014/main" id="{AD7A2FC5-8698-4E03-9B41-DD2A72C4A414}"/>
                </a:ext>
              </a:extLst>
            </p:cNvPr>
            <p:cNvSpPr>
              <a:spLocks noChangeShapeType="1"/>
            </p:cNvSpPr>
            <p:nvPr/>
          </p:nvSpPr>
          <p:spPr bwMode="auto">
            <a:xfrm>
              <a:off x="3124200" y="3200400"/>
              <a:ext cx="381000" cy="8382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Date Placeholder 4">
            <a:extLst>
              <a:ext uri="{FF2B5EF4-FFF2-40B4-BE49-F238E27FC236}">
                <a16:creationId xmlns:a16="http://schemas.microsoft.com/office/drawing/2014/main" id="{0CFA2C7A-6C6D-CE4D-7621-DC022D50DAF5}"/>
              </a:ext>
            </a:extLst>
          </p:cNvPr>
          <p:cNvSpPr txBox="1">
            <a:spLocks/>
          </p:cNvSpPr>
          <p:nvPr/>
        </p:nvSpPr>
        <p:spPr>
          <a:xfrm>
            <a:off x="5598213" y="6426104"/>
            <a:ext cx="1380437" cy="19255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
        <p:nvSpPr>
          <p:cNvPr id="6" name="Slide Number Placeholder 3">
            <a:extLst>
              <a:ext uri="{FF2B5EF4-FFF2-40B4-BE49-F238E27FC236}">
                <a16:creationId xmlns:a16="http://schemas.microsoft.com/office/drawing/2014/main" id="{0F9142BD-EF85-4F90-052F-CB901B38CECF}"/>
              </a:ext>
            </a:extLst>
          </p:cNvPr>
          <p:cNvSpPr txBox="1">
            <a:spLocks/>
          </p:cNvSpPr>
          <p:nvPr/>
        </p:nvSpPr>
        <p:spPr>
          <a:xfrm>
            <a:off x="111252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F2884EB-C6E3-684C-A39B-0E652C4E0E60}" type="slidenum">
              <a:rPr lang="en-US" sz="1600" smtClean="0">
                <a:solidFill>
                  <a:prstClr val="black">
                    <a:tint val="75000"/>
                  </a:prstClr>
                </a:solidFill>
              </a:rPr>
              <a:pPr algn="r">
                <a:defRPr/>
              </a:pPr>
              <a:t>8</a:t>
            </a:fld>
            <a:endParaRPr lang="en-US" sz="1600" dirty="0">
              <a:solidFill>
                <a:prstClr val="black">
                  <a:tint val="75000"/>
                </a:prstClr>
              </a:solidFill>
            </a:endParaRPr>
          </a:p>
        </p:txBody>
      </p:sp>
    </p:spTree>
    <p:extLst>
      <p:ext uri="{BB962C8B-B14F-4D97-AF65-F5344CB8AC3E}">
        <p14:creationId xmlns:p14="http://schemas.microsoft.com/office/powerpoint/2010/main" val="15173516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5"/>
          <p:cNvSpPr>
            <a:spLocks noGrp="1" noChangeArrowheads="1"/>
          </p:cNvSpPr>
          <p:nvPr>
            <p:ph sz="quarter" idx="4294967295"/>
          </p:nvPr>
        </p:nvSpPr>
        <p:spPr>
          <a:xfrm>
            <a:off x="6096000" y="990422"/>
            <a:ext cx="4464665" cy="5439315"/>
          </a:xfrm>
          <a:prstGeom prst="rect">
            <a:avLst/>
          </a:prstGeom>
          <a:solidFill>
            <a:schemeClr val="bg1">
              <a:alpha val="0"/>
            </a:schemeClr>
          </a:solidFill>
        </p:spPr>
        <p:txBody>
          <a:bodyPr>
            <a:normAutofit/>
          </a:bodyPr>
          <a:lstStyle/>
          <a:p>
            <a:pPr marL="0" indent="0">
              <a:buNone/>
            </a:pPr>
            <a:r>
              <a:rPr lang="en-US" altLang="ko-KR" b="1" dirty="0"/>
              <a:t>PHY</a:t>
            </a:r>
          </a:p>
          <a:p>
            <a:pPr>
              <a:spcBef>
                <a:spcPts val="600"/>
              </a:spcBef>
            </a:pPr>
            <a:r>
              <a:rPr lang="en-US" altLang="ko-KR" sz="1600" dirty="0"/>
              <a:t>OFDM (FFT size 32 and 64)</a:t>
            </a:r>
          </a:p>
          <a:p>
            <a:pPr>
              <a:spcBef>
                <a:spcPts val="600"/>
              </a:spcBef>
            </a:pPr>
            <a:r>
              <a:rPr lang="en-US" altLang="ko-KR" sz="1600" dirty="0"/>
              <a:t>New reliable MCS-10 working with larger delay spread and Doppler for outdoor</a:t>
            </a:r>
          </a:p>
          <a:p>
            <a:pPr>
              <a:spcBef>
                <a:spcPts val="600"/>
              </a:spcBef>
            </a:pPr>
            <a:r>
              <a:rPr lang="en-US" altLang="ko-KR" sz="1600" dirty="0"/>
              <a:t>Diverse data rates:150Kbps-347Mbps</a:t>
            </a:r>
          </a:p>
          <a:p>
            <a:pPr>
              <a:spcBef>
                <a:spcPts val="600"/>
              </a:spcBef>
            </a:pPr>
            <a:r>
              <a:rPr lang="en-US" altLang="ko-KR" sz="1600" dirty="0"/>
              <a:t>Range &gt;1 km</a:t>
            </a:r>
          </a:p>
          <a:p>
            <a:pPr marL="0" indent="0">
              <a:spcBef>
                <a:spcPts val="600"/>
              </a:spcBef>
              <a:buNone/>
            </a:pPr>
            <a:r>
              <a:rPr lang="en-US" altLang="ko-KR" b="1" dirty="0"/>
              <a:t>MAC</a:t>
            </a:r>
          </a:p>
          <a:p>
            <a:pPr>
              <a:lnSpc>
                <a:spcPct val="120000"/>
              </a:lnSpc>
              <a:spcBef>
                <a:spcPts val="600"/>
              </a:spcBef>
            </a:pPr>
            <a:r>
              <a:rPr lang="en-US" altLang="ko-KR" sz="1600" dirty="0"/>
              <a:t>Scalability up to 8191 devices per AP</a:t>
            </a:r>
          </a:p>
          <a:p>
            <a:pPr marL="933450" lvl="2" indent="-457200">
              <a:lnSpc>
                <a:spcPct val="120000"/>
              </a:lnSpc>
              <a:spcBef>
                <a:spcPts val="0"/>
              </a:spcBef>
              <a:buFont typeface="Wingdings" charset="2"/>
              <a:buChar char="ü"/>
            </a:pPr>
            <a:r>
              <a:rPr lang="en-GB" altLang="en-US" sz="1300" i="1" dirty="0"/>
              <a:t>Restrict Access Window operation</a:t>
            </a:r>
          </a:p>
          <a:p>
            <a:pPr marL="933450" lvl="2" indent="-457200">
              <a:lnSpc>
                <a:spcPct val="120000"/>
              </a:lnSpc>
              <a:spcBef>
                <a:spcPts val="0"/>
              </a:spcBef>
              <a:buFont typeface="Wingdings" charset="2"/>
              <a:buChar char="ü"/>
            </a:pPr>
            <a:r>
              <a:rPr lang="en-GB" altLang="en-US" sz="1300" i="1" dirty="0"/>
              <a:t>Hierarchical TIM structure</a:t>
            </a:r>
            <a:endParaRPr lang="en-US" altLang="ko-KR" sz="1300" dirty="0"/>
          </a:p>
          <a:p>
            <a:pPr>
              <a:lnSpc>
                <a:spcPct val="120000"/>
              </a:lnSpc>
              <a:spcBef>
                <a:spcPts val="600"/>
              </a:spcBef>
            </a:pPr>
            <a:r>
              <a:rPr lang="en-GB" altLang="en-US" sz="1600" dirty="0"/>
              <a:t>Efficient frames and transmissions</a:t>
            </a:r>
          </a:p>
          <a:p>
            <a:pPr marL="933450" lvl="2" indent="-457200">
              <a:lnSpc>
                <a:spcPct val="120000"/>
              </a:lnSpc>
              <a:spcBef>
                <a:spcPts val="0"/>
              </a:spcBef>
              <a:buFont typeface="Wingdings" charset="2"/>
              <a:buChar char="ü"/>
            </a:pPr>
            <a:r>
              <a:rPr lang="en-GB" altLang="en-US" sz="1300" i="1" dirty="0"/>
              <a:t>Short frame format</a:t>
            </a:r>
          </a:p>
          <a:p>
            <a:pPr marL="933450" lvl="2" indent="-457200">
              <a:lnSpc>
                <a:spcPct val="120000"/>
              </a:lnSpc>
              <a:spcBef>
                <a:spcPts val="0"/>
              </a:spcBef>
              <a:buFont typeface="Wingdings" charset="2"/>
              <a:buChar char="ü"/>
            </a:pPr>
            <a:r>
              <a:rPr lang="en-GB" altLang="en-US" sz="1300" i="1" dirty="0"/>
              <a:t>Short control/mgmt. frames </a:t>
            </a:r>
          </a:p>
          <a:p>
            <a:pPr marL="933450" lvl="2" indent="-457200">
              <a:lnSpc>
                <a:spcPct val="120000"/>
              </a:lnSpc>
              <a:spcBef>
                <a:spcPts val="0"/>
              </a:spcBef>
              <a:buFont typeface="Wingdings" charset="2"/>
              <a:buChar char="ü"/>
            </a:pPr>
            <a:r>
              <a:rPr lang="en-GB" altLang="en-US" sz="1300" i="1" dirty="0"/>
              <a:t>Asymmetric &amp; bi-directional transmissions</a:t>
            </a:r>
          </a:p>
          <a:p>
            <a:pPr>
              <a:lnSpc>
                <a:spcPct val="120000"/>
              </a:lnSpc>
              <a:spcBef>
                <a:spcPts val="600"/>
              </a:spcBef>
            </a:pPr>
            <a:r>
              <a:rPr lang="en-US" altLang="ko-KR" sz="1600" dirty="0"/>
              <a:t>Reducing power consumption</a:t>
            </a:r>
            <a:endParaRPr lang="en-GB" altLang="en-US" sz="1300" i="1" dirty="0"/>
          </a:p>
          <a:p>
            <a:pPr marL="933450" lvl="2" indent="-457200">
              <a:lnSpc>
                <a:spcPct val="120000"/>
              </a:lnSpc>
              <a:spcBef>
                <a:spcPts val="0"/>
              </a:spcBef>
              <a:buFont typeface="Wingdings" charset="2"/>
              <a:buChar char="ü"/>
            </a:pPr>
            <a:r>
              <a:rPr lang="en-GB" altLang="en-US" sz="1300" i="1" dirty="0"/>
              <a:t>Non-TIM operation</a:t>
            </a:r>
          </a:p>
          <a:p>
            <a:pPr marL="933450" lvl="2" indent="-457200">
              <a:lnSpc>
                <a:spcPct val="120000"/>
              </a:lnSpc>
              <a:spcBef>
                <a:spcPts val="0"/>
              </a:spcBef>
              <a:buFont typeface="Wingdings" charset="2"/>
              <a:buChar char="ü"/>
            </a:pPr>
            <a:r>
              <a:rPr lang="en-GB" altLang="en-US" sz="1300" i="1" dirty="0"/>
              <a:t>Target Wake Time mechanism</a:t>
            </a:r>
          </a:p>
          <a:p>
            <a:pPr marL="933450" lvl="2" indent="-457200">
              <a:lnSpc>
                <a:spcPct val="120000"/>
              </a:lnSpc>
              <a:spcBef>
                <a:spcPts val="0"/>
              </a:spcBef>
              <a:buFont typeface="Wingdings" charset="2"/>
              <a:buChar char="ü"/>
            </a:pPr>
            <a:r>
              <a:rPr lang="en-GB" altLang="en-US" sz="1300" i="1" dirty="0"/>
              <a:t>Extended sleeping and listen interval</a:t>
            </a:r>
          </a:p>
          <a:p>
            <a:pPr>
              <a:lnSpc>
                <a:spcPct val="120000"/>
              </a:lnSpc>
              <a:spcBef>
                <a:spcPts val="600"/>
              </a:spcBef>
            </a:pPr>
            <a:r>
              <a:rPr lang="en-US" altLang="ko-KR" sz="1600" dirty="0"/>
              <a:t>Relay Operation</a:t>
            </a:r>
            <a:endParaRPr lang="en-GB" altLang="en-US" sz="1600" i="1" dirty="0"/>
          </a:p>
          <a:p>
            <a:pPr lvl="1"/>
            <a:endParaRPr lang="en-GB" altLang="en-US" sz="1200" i="1" dirty="0"/>
          </a:p>
          <a:p>
            <a:pPr lvl="1"/>
            <a:endParaRPr lang="en-US" altLang="ko-KR" sz="1200" b="1" dirty="0">
              <a:solidFill>
                <a:srgbClr val="FF0000"/>
              </a:solidFill>
            </a:endParaRPr>
          </a:p>
        </p:txBody>
      </p:sp>
      <p:sp>
        <p:nvSpPr>
          <p:cNvPr id="5125"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 name="Rounded Rectangle 53"/>
          <p:cNvSpPr/>
          <p:nvPr/>
        </p:nvSpPr>
        <p:spPr>
          <a:xfrm>
            <a:off x="1583298" y="5110806"/>
            <a:ext cx="4311420" cy="885266"/>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52"/>
          <p:cNvSpPr/>
          <p:nvPr/>
        </p:nvSpPr>
        <p:spPr>
          <a:xfrm>
            <a:off x="1612973" y="2788881"/>
            <a:ext cx="4281745" cy="2313031"/>
          </a:xfrm>
          <a:prstGeom prst="roundRect">
            <a:avLst/>
          </a:prstGeom>
          <a:gradFill flip="none" rotWithShape="1">
            <a:gsLst>
              <a:gs pos="0">
                <a:schemeClr val="accent1">
                  <a:lumMod val="5000"/>
                  <a:lumOff val="95000"/>
                </a:schemeClr>
              </a:gs>
              <a:gs pos="12000">
                <a:schemeClr val="accent1">
                  <a:lumMod val="45000"/>
                  <a:lumOff val="55000"/>
                </a:schemeClr>
              </a:gs>
              <a:gs pos="85000">
                <a:schemeClr val="accent1">
                  <a:lumMod val="45000"/>
                  <a:lumOff val="55000"/>
                </a:schemeClr>
              </a:gs>
              <a:gs pos="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48"/>
          <p:cNvSpPr/>
          <p:nvPr/>
        </p:nvSpPr>
        <p:spPr>
          <a:xfrm>
            <a:off x="1612973" y="1236796"/>
            <a:ext cx="4281745" cy="1449104"/>
          </a:xfrm>
          <a:prstGeom prst="roundRect">
            <a:avLst/>
          </a:prstGeom>
          <a:gradFill flip="none" rotWithShape="1">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905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14" name="Trapezoid 28"/>
          <p:cNvSpPr/>
          <p:nvPr/>
        </p:nvSpPr>
        <p:spPr>
          <a:xfrm>
            <a:off x="1839729" y="5350215"/>
            <a:ext cx="3932702" cy="548640"/>
          </a:xfrm>
          <a:prstGeom prst="trapezoid">
            <a:avLst/>
          </a:prstGeom>
          <a:solidFill>
            <a:schemeClr val="tx1">
              <a:lumMod val="75000"/>
              <a:lumOff val="2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defTabSz="685800"/>
            <a:r>
              <a:rPr lang="en-US" sz="1400" dirty="0">
                <a:solidFill>
                  <a:srgbClr val="FFFFFF"/>
                </a:solidFill>
              </a:rPr>
              <a:t>20 MHz</a:t>
            </a:r>
          </a:p>
        </p:txBody>
      </p:sp>
      <p:sp>
        <p:nvSpPr>
          <p:cNvPr id="15" name="Trapezoid 31"/>
          <p:cNvSpPr/>
          <p:nvPr/>
        </p:nvSpPr>
        <p:spPr>
          <a:xfrm>
            <a:off x="2159769" y="4455233"/>
            <a:ext cx="3409462" cy="548640"/>
          </a:xfrm>
          <a:prstGeom prst="trapezoid">
            <a:avLst/>
          </a:prstGeom>
          <a:solidFill>
            <a:srgbClr val="04AC20"/>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a:solidFill>
                  <a:schemeClr val="bg1"/>
                </a:solidFill>
              </a:rPr>
              <a:t>16</a:t>
            </a:r>
          </a:p>
        </p:txBody>
      </p:sp>
      <p:sp>
        <p:nvSpPr>
          <p:cNvPr id="16" name="Trapezoid 32"/>
          <p:cNvSpPr/>
          <p:nvPr/>
        </p:nvSpPr>
        <p:spPr>
          <a:xfrm>
            <a:off x="2937400" y="3649517"/>
            <a:ext cx="1854200" cy="548640"/>
          </a:xfrm>
          <a:prstGeom prst="trapezoid">
            <a:avLst/>
          </a:prstGeom>
          <a:solidFill>
            <a:srgbClr val="88CF47"/>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srgbClr val="FFFFFF"/>
                </a:solidFill>
              </a:rPr>
              <a:t>8</a:t>
            </a:r>
          </a:p>
        </p:txBody>
      </p:sp>
      <p:sp>
        <p:nvSpPr>
          <p:cNvPr id="17" name="Trapezoid 33"/>
          <p:cNvSpPr/>
          <p:nvPr/>
        </p:nvSpPr>
        <p:spPr>
          <a:xfrm>
            <a:off x="3372389" y="2843801"/>
            <a:ext cx="984223" cy="548640"/>
          </a:xfrm>
          <a:prstGeom prst="trapezoid">
            <a:avLst/>
          </a:prstGeom>
          <a:solidFill>
            <a:srgbClr val="FAC01C"/>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srgbClr val="FFFFFF"/>
                </a:solidFill>
              </a:rPr>
              <a:t>4</a:t>
            </a:r>
          </a:p>
        </p:txBody>
      </p:sp>
      <p:sp>
        <p:nvSpPr>
          <p:cNvPr id="18" name="Trapezoid 34"/>
          <p:cNvSpPr/>
          <p:nvPr/>
        </p:nvSpPr>
        <p:spPr>
          <a:xfrm>
            <a:off x="3563247" y="2017900"/>
            <a:ext cx="602505" cy="548640"/>
          </a:xfrm>
          <a:prstGeom prst="trapezoid">
            <a:avLst/>
          </a:prstGeom>
          <a:solidFill>
            <a:srgbClr val="FC701A"/>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srgbClr val="FFFFFF"/>
                </a:solidFill>
              </a:rPr>
              <a:t>2</a:t>
            </a:r>
          </a:p>
        </p:txBody>
      </p:sp>
      <p:sp>
        <p:nvSpPr>
          <p:cNvPr id="19" name="Trapezoid 35"/>
          <p:cNvSpPr/>
          <p:nvPr/>
        </p:nvSpPr>
        <p:spPr>
          <a:xfrm>
            <a:off x="3713382" y="1302672"/>
            <a:ext cx="302232" cy="548640"/>
          </a:xfrm>
          <a:prstGeom prst="trapezoid">
            <a:avLst/>
          </a:prstGeom>
          <a:solidFill>
            <a:srgbClr val="FF0000"/>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srgbClr val="FFFFFF"/>
                </a:solidFill>
              </a:rPr>
              <a:t>1</a:t>
            </a:r>
          </a:p>
        </p:txBody>
      </p:sp>
      <p:sp>
        <p:nvSpPr>
          <p:cNvPr id="20" name="TextBox 19"/>
          <p:cNvSpPr txBox="1"/>
          <p:nvPr/>
        </p:nvSpPr>
        <p:spPr>
          <a:xfrm>
            <a:off x="3881858" y="1407853"/>
            <a:ext cx="1269899" cy="261610"/>
          </a:xfrm>
          <a:prstGeom prst="rect">
            <a:avLst/>
          </a:prstGeom>
          <a:ln>
            <a:noFill/>
          </a:ln>
        </p:spPr>
        <p:txBody>
          <a:bodyPr wrap="none" rtlCol="0">
            <a:spAutoFit/>
          </a:bodyPr>
          <a:lstStyle/>
          <a:p>
            <a:r>
              <a:rPr lang="en-US" sz="1100" dirty="0"/>
              <a:t>150 Kbps – 4 Mbps</a:t>
            </a:r>
          </a:p>
        </p:txBody>
      </p:sp>
      <p:sp>
        <p:nvSpPr>
          <p:cNvPr id="21" name="TextBox 20"/>
          <p:cNvSpPr txBox="1"/>
          <p:nvPr/>
        </p:nvSpPr>
        <p:spPr>
          <a:xfrm>
            <a:off x="4811086" y="4595140"/>
            <a:ext cx="976549" cy="261610"/>
          </a:xfrm>
          <a:prstGeom prst="rect">
            <a:avLst/>
          </a:prstGeom>
          <a:ln>
            <a:noFill/>
          </a:ln>
        </p:spPr>
        <p:txBody>
          <a:bodyPr wrap="none" rtlCol="0">
            <a:spAutoFit/>
          </a:bodyPr>
          <a:lstStyle/>
          <a:p>
            <a:r>
              <a:rPr lang="en-US" sz="1100" dirty="0"/>
              <a:t>5.8-78 Mbps*</a:t>
            </a:r>
          </a:p>
        </p:txBody>
      </p:sp>
      <p:sp>
        <p:nvSpPr>
          <p:cNvPr id="22" name="Freeform 40"/>
          <p:cNvSpPr/>
          <p:nvPr/>
        </p:nvSpPr>
        <p:spPr>
          <a:xfrm>
            <a:off x="4232801" y="1630823"/>
            <a:ext cx="1539631" cy="2969846"/>
          </a:xfrm>
          <a:custGeom>
            <a:avLst/>
            <a:gdLst>
              <a:gd name="connsiteX0" fmla="*/ 0 w 1539631"/>
              <a:gd name="connsiteY0" fmla="*/ 0 h 2969846"/>
              <a:gd name="connsiteX1" fmla="*/ 156307 w 1539631"/>
              <a:gd name="connsiteY1" fmla="*/ 640862 h 2969846"/>
              <a:gd name="connsiteX2" fmla="*/ 375138 w 1539631"/>
              <a:gd name="connsiteY2" fmla="*/ 1492739 h 2969846"/>
              <a:gd name="connsiteX3" fmla="*/ 750277 w 1539631"/>
              <a:gd name="connsiteY3" fmla="*/ 2235200 h 2969846"/>
              <a:gd name="connsiteX4" fmla="*/ 1539631 w 1539631"/>
              <a:gd name="connsiteY4" fmla="*/ 2969846 h 296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31" h="2969846">
                <a:moveTo>
                  <a:pt x="0" y="0"/>
                </a:moveTo>
                <a:cubicBezTo>
                  <a:pt x="46892" y="196036"/>
                  <a:pt x="93784" y="392072"/>
                  <a:pt x="156307" y="640862"/>
                </a:cubicBezTo>
                <a:cubicBezTo>
                  <a:pt x="218830" y="889652"/>
                  <a:pt x="276143" y="1227016"/>
                  <a:pt x="375138" y="1492739"/>
                </a:cubicBezTo>
                <a:cubicBezTo>
                  <a:pt x="474133" y="1758462"/>
                  <a:pt x="556195" y="1989016"/>
                  <a:pt x="750277" y="2235200"/>
                </a:cubicBezTo>
                <a:cubicBezTo>
                  <a:pt x="944359" y="2481384"/>
                  <a:pt x="1241995" y="2725615"/>
                  <a:pt x="1539631" y="2969846"/>
                </a:cubicBezTo>
              </a:path>
            </a:pathLst>
          </a:custGeom>
          <a:noFill/>
          <a:ln>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612973" y="1382406"/>
            <a:ext cx="1888808" cy="769441"/>
          </a:xfrm>
          <a:prstGeom prst="rect">
            <a:avLst/>
          </a:prstGeom>
          <a:noFill/>
        </p:spPr>
        <p:txBody>
          <a:bodyPr wrap="square" rtlCol="0">
            <a:spAutoFit/>
          </a:bodyPr>
          <a:lstStyle/>
          <a:p>
            <a:r>
              <a:rPr lang="en-US" sz="1100" dirty="0">
                <a:solidFill>
                  <a:srgbClr val="404040"/>
                </a:solidFill>
              </a:rPr>
              <a:t>Mandatory &amp; Globally Interoperable modes optimized for sensor networking</a:t>
            </a:r>
          </a:p>
        </p:txBody>
      </p:sp>
      <p:sp>
        <p:nvSpPr>
          <p:cNvPr id="24" name="TextBox 23"/>
          <p:cNvSpPr txBox="1"/>
          <p:nvPr/>
        </p:nvSpPr>
        <p:spPr>
          <a:xfrm>
            <a:off x="1573373" y="2788880"/>
            <a:ext cx="1632447" cy="600164"/>
          </a:xfrm>
          <a:prstGeom prst="rect">
            <a:avLst/>
          </a:prstGeom>
          <a:noFill/>
        </p:spPr>
        <p:txBody>
          <a:bodyPr wrap="square" rtlCol="0">
            <a:spAutoFit/>
          </a:bodyPr>
          <a:lstStyle/>
          <a:p>
            <a:r>
              <a:rPr lang="en-US" sz="1100" dirty="0">
                <a:solidFill>
                  <a:srgbClr val="404040"/>
                </a:solidFill>
              </a:rPr>
              <a:t>Optional higher </a:t>
            </a:r>
            <a:br>
              <a:rPr lang="en-US" sz="1100" dirty="0">
                <a:solidFill>
                  <a:srgbClr val="404040"/>
                </a:solidFill>
              </a:rPr>
            </a:br>
            <a:r>
              <a:rPr lang="en-US" sz="1100" dirty="0">
                <a:solidFill>
                  <a:srgbClr val="404040"/>
                </a:solidFill>
              </a:rPr>
              <a:t>data rate modes for extended range -</a:t>
            </a:r>
          </a:p>
        </p:txBody>
      </p:sp>
      <p:sp>
        <p:nvSpPr>
          <p:cNvPr id="25" name="Rectangle 41"/>
          <p:cNvSpPr/>
          <p:nvPr/>
        </p:nvSpPr>
        <p:spPr>
          <a:xfrm>
            <a:off x="2852330" y="5101912"/>
            <a:ext cx="2024336" cy="276999"/>
          </a:xfrm>
          <a:prstGeom prst="rect">
            <a:avLst/>
          </a:prstGeom>
        </p:spPr>
        <p:txBody>
          <a:bodyPr wrap="none">
            <a:spAutoFit/>
          </a:bodyPr>
          <a:lstStyle/>
          <a:p>
            <a:pPr algn="ctr"/>
            <a:r>
              <a:rPr lang="en-US" sz="1200" b="1" dirty="0">
                <a:solidFill>
                  <a:srgbClr val="404040"/>
                </a:solidFill>
              </a:rPr>
              <a:t>Minimum 11n/ac bandwidth</a:t>
            </a:r>
          </a:p>
        </p:txBody>
      </p:sp>
      <p:sp>
        <p:nvSpPr>
          <p:cNvPr id="26" name="Rectangle 47"/>
          <p:cNvSpPr/>
          <p:nvPr/>
        </p:nvSpPr>
        <p:spPr>
          <a:xfrm>
            <a:off x="3216724" y="959798"/>
            <a:ext cx="1295546" cy="276999"/>
          </a:xfrm>
          <a:prstGeom prst="rect">
            <a:avLst/>
          </a:prstGeom>
        </p:spPr>
        <p:txBody>
          <a:bodyPr wrap="none">
            <a:spAutoFit/>
          </a:bodyPr>
          <a:lstStyle/>
          <a:p>
            <a:pPr algn="ctr"/>
            <a:r>
              <a:rPr lang="en-US" sz="1200" b="1" dirty="0">
                <a:solidFill>
                  <a:srgbClr val="404040"/>
                </a:solidFill>
              </a:rPr>
              <a:t>11ah bandwidths</a:t>
            </a:r>
          </a:p>
        </p:txBody>
      </p:sp>
      <p:sp>
        <p:nvSpPr>
          <p:cNvPr id="27" name="TextBox 26"/>
          <p:cNvSpPr txBox="1"/>
          <p:nvPr/>
        </p:nvSpPr>
        <p:spPr>
          <a:xfrm>
            <a:off x="1474589" y="5958425"/>
            <a:ext cx="4732301" cy="400110"/>
          </a:xfrm>
          <a:prstGeom prst="rect">
            <a:avLst/>
          </a:prstGeom>
          <a:ln>
            <a:noFill/>
          </a:ln>
        </p:spPr>
        <p:txBody>
          <a:bodyPr wrap="square" rtlCol="0">
            <a:spAutoFit/>
          </a:bodyPr>
          <a:lstStyle/>
          <a:p>
            <a:r>
              <a:rPr lang="en-US" sz="1000" dirty="0"/>
              <a:t>*For 1 spatial stream and normal guard interval only. 11ah supports up to 4 spatial streams and short guard interval providing data rates up to ~347 Mbps</a:t>
            </a:r>
          </a:p>
        </p:txBody>
      </p:sp>
      <p:sp>
        <p:nvSpPr>
          <p:cNvPr id="47" name="Title 1">
            <a:extLst>
              <a:ext uri="{FF2B5EF4-FFF2-40B4-BE49-F238E27FC236}">
                <a16:creationId xmlns:a16="http://schemas.microsoft.com/office/drawing/2014/main" id="{6666577B-0576-4BE1-A3A3-EB8C8403C503}"/>
              </a:ext>
            </a:extLst>
          </p:cNvPr>
          <p:cNvSpPr txBox="1">
            <a:spLocks/>
          </p:cNvSpPr>
          <p:nvPr/>
        </p:nvSpPr>
        <p:spPr>
          <a:xfrm>
            <a:off x="646553" y="541741"/>
            <a:ext cx="11201400" cy="1073636"/>
          </a:xfrm>
          <a:prstGeom prst="rect">
            <a:avLst/>
          </a:prstGeom>
        </p:spPr>
        <p:txBody>
          <a:bodyPr vert="horz" lIns="0" tIns="0" rIns="0" bIns="0" rtlCol="0" anchor="t" anchorCtr="0">
            <a:normAutofit fontScale="70000" lnSpcReduction="20000"/>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en-GB" sz="4000" dirty="0"/>
              <a:t>802.11ah technical features</a:t>
            </a:r>
            <a:br>
              <a:rPr lang="en-GB" sz="3200" dirty="0"/>
            </a:br>
            <a:br>
              <a:rPr lang="en-GB" sz="3200" dirty="0"/>
            </a:br>
            <a:br>
              <a:rPr lang="en-US" dirty="0"/>
            </a:br>
            <a:endParaRPr lang="en-GB" sz="3200" dirty="0"/>
          </a:p>
        </p:txBody>
      </p:sp>
      <p:sp>
        <p:nvSpPr>
          <p:cNvPr id="2" name="Date Placeholder 4">
            <a:extLst>
              <a:ext uri="{FF2B5EF4-FFF2-40B4-BE49-F238E27FC236}">
                <a16:creationId xmlns:a16="http://schemas.microsoft.com/office/drawing/2014/main" id="{51500F82-2C67-E8F8-DB2A-B294333E65BA}"/>
              </a:ext>
            </a:extLst>
          </p:cNvPr>
          <p:cNvSpPr txBox="1">
            <a:spLocks/>
          </p:cNvSpPr>
          <p:nvPr/>
        </p:nvSpPr>
        <p:spPr>
          <a:xfrm>
            <a:off x="5598213" y="6426104"/>
            <a:ext cx="1412187" cy="2430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400" b="1">
                <a:solidFill>
                  <a:schemeClr val="accent4"/>
                </a:solidFill>
              </a:rPr>
              <a:t>January  2025</a:t>
            </a:r>
            <a:endParaRPr lang="en-US" sz="1400" b="1" dirty="0">
              <a:solidFill>
                <a:schemeClr val="accent4"/>
              </a:solidFill>
            </a:endParaRPr>
          </a:p>
        </p:txBody>
      </p:sp>
      <p:sp>
        <p:nvSpPr>
          <p:cNvPr id="3" name="Slide Number Placeholder 3">
            <a:extLst>
              <a:ext uri="{FF2B5EF4-FFF2-40B4-BE49-F238E27FC236}">
                <a16:creationId xmlns:a16="http://schemas.microsoft.com/office/drawing/2014/main" id="{D215A96F-C237-7B54-865E-3CA8457DD21B}"/>
              </a:ext>
            </a:extLst>
          </p:cNvPr>
          <p:cNvSpPr txBox="1">
            <a:spLocks/>
          </p:cNvSpPr>
          <p:nvPr/>
        </p:nvSpPr>
        <p:spPr>
          <a:xfrm>
            <a:off x="111252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F2884EB-C6E3-684C-A39B-0E652C4E0E60}" type="slidenum">
              <a:rPr lang="en-US" sz="1600" smtClean="0">
                <a:solidFill>
                  <a:prstClr val="black">
                    <a:tint val="75000"/>
                  </a:prstClr>
                </a:solidFill>
              </a:rPr>
              <a:pPr algn="r">
                <a:defRPr/>
              </a:pPr>
              <a:t>9</a:t>
            </a:fld>
            <a:endParaRPr lang="en-US" sz="1600" dirty="0">
              <a:solidFill>
                <a:prstClr val="black">
                  <a:tint val="75000"/>
                </a:prstClr>
              </a:solidFill>
            </a:endParaRPr>
          </a:p>
        </p:txBody>
      </p:sp>
    </p:spTree>
    <p:extLst>
      <p:ext uri="{BB962C8B-B14F-4D97-AF65-F5344CB8AC3E}">
        <p14:creationId xmlns:p14="http://schemas.microsoft.com/office/powerpoint/2010/main" val="309128178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53.7|1.6|1|0.7|0.4|0.4"/>
</p:tagLst>
</file>

<file path=ppt/theme/theme1.xml><?xml version="1.0" encoding="utf-8"?>
<a:theme xmlns:a="http://schemas.openxmlformats.org/drawingml/2006/main" name="HPE_Standard_Metric_16x9_v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DLON_SpeakerTemplate_v14Oct.potx [Read-Only]" id="{D219FF18-0ACD-4B9D-B110-6D38740A038C}" vid="{25A4F64C-45A3-4CA5-9D95-ABE90A4B340C}"/>
    </a:ext>
  </a:extLst>
</a:theme>
</file>

<file path=ppt/theme/theme2.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theme>
</file>

<file path=docProps/app.xml><?xml version="1.0" encoding="utf-8"?>
<Properties xmlns="http://schemas.openxmlformats.org/officeDocument/2006/extended-properties" xmlns:vt="http://schemas.openxmlformats.org/officeDocument/2006/docPropsVTypes">
  <Template/>
  <TotalTime>24</TotalTime>
  <Words>5824</Words>
  <Application>Microsoft Office PowerPoint</Application>
  <PresentationFormat>Widescreen</PresentationFormat>
  <Paragraphs>1122</Paragraphs>
  <Slides>53</Slides>
  <Notes>36</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9" baseType="lpstr">
      <vt:lpstr>MS Gothic</vt:lpstr>
      <vt:lpstr>ＭＳ Ｐゴシック</vt:lpstr>
      <vt:lpstr>ＭＳ Ｐゴシック</vt:lpstr>
      <vt:lpstr>Arial</vt:lpstr>
      <vt:lpstr>Calibri</vt:lpstr>
      <vt:lpstr>Frutiger LT Com 55 Roman</vt:lpstr>
      <vt:lpstr>Garamond</vt:lpstr>
      <vt:lpstr>Intel Clear</vt:lpstr>
      <vt:lpstr>Metric Bold</vt:lpstr>
      <vt:lpstr>Metric Regular</vt:lpstr>
      <vt:lpstr>Neo Sans Intel</vt:lpstr>
      <vt:lpstr>Times New Roman</vt:lpstr>
      <vt:lpstr>Verdana</vt:lpstr>
      <vt:lpstr>Wingdings</vt:lpstr>
      <vt:lpstr>HPE_Standard_Metric_16x9_v2</vt:lpstr>
      <vt:lpstr>Visio</vt:lpstr>
      <vt:lpstr>IEEE 802.11 Overview and Completed Amendments    Overview of the 802.11 Working Group  The IEEE 802.11 standard to date  Completed Amendments: Markets, use cases and key technologies   2025 January Presenter:  “At lectures, symposia, seminars, or educational courses, an individual presenting information on IEEE standards shall make it clear that his or her views should be considered the personal views of that individual rather than the formal position, explanation, or interpretation of the IEEE.” IEEE-SA Standards Board Operation Manual (subclause 5.9.3)  </vt:lpstr>
      <vt:lpstr>IEEE Standards Association</vt:lpstr>
      <vt:lpstr>The IEEE 802.11 Working Group is one of the most active WGs in 802</vt:lpstr>
      <vt:lpstr>Type of Groups in 802.11</vt:lpstr>
      <vt:lpstr>Development of the IEEE 802.11 Standard is ongoing since 1997 </vt:lpstr>
      <vt:lpstr>Completed 802.11 technologies to meet expanding market needs and leverage new technologies - 1 </vt:lpstr>
      <vt:lpstr>Completed 802.11 technologies to meet expanding market needs and leverage new technologies - 2 </vt:lpstr>
      <vt:lpstr>802.11ah defines OFDM PHY and MAC operating in license-exempt bands below 1 GHz (excl. TV bands)   </vt:lpstr>
      <vt:lpstr>PowerPoint Presentation</vt:lpstr>
      <vt:lpstr>802.11ai defines fast initial link set-up methods   </vt:lpstr>
      <vt:lpstr>802.11ai technical features</vt:lpstr>
      <vt:lpstr>802.11aj defines modifications to 802.11ad to enable operation in the Chinese 59-64 GHz frequency band   </vt:lpstr>
      <vt:lpstr>802.11aj technical features</vt:lpstr>
      <vt:lpstr>802.11ak enables an 802.11 connection to be used as a through link in a general network  </vt:lpstr>
      <vt:lpstr>802.11aq enables the delivery of pre-association Service Discovery information    </vt:lpstr>
      <vt:lpstr>802.11aq technical features</vt:lpstr>
      <vt:lpstr>802.11ax is focused on improving performance in dense environments  </vt:lpstr>
      <vt:lpstr>802.11ax Categories of Enhancements</vt:lpstr>
      <vt:lpstr>OFDMA enables further AP customization of channel use to match client and traffic demands </vt:lpstr>
      <vt:lpstr>BSS Coloring enables additional channel re-use </vt:lpstr>
      <vt:lpstr>802.11ax Increases link efficiency </vt:lpstr>
      <vt:lpstr>UL/DL multi-user links in 802.11ax will support more efficient UL data</vt:lpstr>
      <vt:lpstr>802.11ax Data exchange sequences: Multi-user downlink</vt:lpstr>
      <vt:lpstr>Uplink MU-MIMO</vt:lpstr>
      <vt:lpstr>Various features in 802.11ax will support improved outdoor operation</vt:lpstr>
      <vt:lpstr>802.11ax meets the MAC/PHY requirements for 5G Indoor Hotspot test Environment defined by IMT-2020</vt:lpstr>
      <vt:lpstr>802.11ay is defining next generation 60 GHz: increased throughput and range  </vt:lpstr>
      <vt:lpstr>60 GHz Fixed Wireless Use Case: Affordable 5G Performance </vt:lpstr>
      <vt:lpstr>60 GHz Mesh Backhaul Wireless Use Case: Deploying Today</vt:lpstr>
      <vt:lpstr>802.11ay builds on 802.11ad with MIMO and channel bonding features</vt:lpstr>
      <vt:lpstr>PowerPoint Presentation</vt:lpstr>
      <vt:lpstr>802.11az Next Generation Positioning</vt:lpstr>
      <vt:lpstr>802.11az Key Radio and Positioning Techniques</vt:lpstr>
      <vt:lpstr>802.11ba Wake-up Radio Main Use Cases</vt:lpstr>
      <vt:lpstr>802.11ba improves energy efficiency of stations and maintains low latency</vt:lpstr>
      <vt:lpstr>802.11ba Low-power Wake-up Receiver (LP-WUR) as Companion Radio for 802.11</vt:lpstr>
      <vt:lpstr>802.11ba Low Power Wake-up Radio Operation</vt:lpstr>
      <vt:lpstr>802.11bb Light Communications  </vt:lpstr>
      <vt:lpstr>802.11bb transports defined 5/6GHz MAC/PHY across the light channel</vt:lpstr>
      <vt:lpstr>802.11bb uses light spectrum and existing WLAN capabilities</vt:lpstr>
      <vt:lpstr>802.11bb uses light spectrum and existing 802.11 technical capabilities</vt:lpstr>
      <vt:lpstr>802.11bb usage model 1: Industrial wireless</vt:lpstr>
      <vt:lpstr>802.11bb usage model 2: Wireless access in medical environments</vt:lpstr>
      <vt:lpstr>802.11bc is defining Enhanced Broadcast Services</vt:lpstr>
      <vt:lpstr>802.11bc Broadcast Downlink use case description</vt:lpstr>
      <vt:lpstr>802.11bc Broadcast Uplink use case description</vt:lpstr>
      <vt:lpstr>802.11bd defines an evolution of 802.11p for Vehicle to Anything (V2X)</vt:lpstr>
      <vt:lpstr>802.11bd: Next Generation V2X Use Cases  </vt:lpstr>
      <vt:lpstr>802.11be Extremely High Throughput amendment builds on 802.11ax, including 6GHz support </vt:lpstr>
      <vt:lpstr>802.11be features under consideration</vt:lpstr>
      <vt:lpstr>The ARChitecture SC (ARC) meets on an ongoing basis    </vt:lpstr>
      <vt:lpstr>ARC technical considerations</vt:lpstr>
      <vt:lpstr>Thank You    Questions</vt:lpstr>
    </vt:vector>
  </TitlesOfParts>
  <Company>Hewlett Packard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dorothy.stanley@hpe.com</dc:creator>
  <cp:lastModifiedBy>Stephen McCann</cp:lastModifiedBy>
  <cp:revision>291</cp:revision>
  <dcterms:created xsi:type="dcterms:W3CDTF">2015-09-04T14:49:52Z</dcterms:created>
  <dcterms:modified xsi:type="dcterms:W3CDTF">2025-01-23T17:25:59Z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ies>
</file>